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5"/>
  </p:notesMasterIdLst>
  <p:sldIdLst>
    <p:sldId id="256" r:id="rId2"/>
    <p:sldId id="323" r:id="rId3"/>
    <p:sldId id="261" r:id="rId4"/>
    <p:sldId id="262" r:id="rId5"/>
    <p:sldId id="257" r:id="rId6"/>
    <p:sldId id="264" r:id="rId7"/>
    <p:sldId id="265" r:id="rId8"/>
    <p:sldId id="266" r:id="rId9"/>
    <p:sldId id="267" r:id="rId10"/>
    <p:sldId id="270" r:id="rId11"/>
    <p:sldId id="271" r:id="rId12"/>
    <p:sldId id="273" r:id="rId13"/>
    <p:sldId id="324" r:id="rId14"/>
    <p:sldId id="272" r:id="rId15"/>
    <p:sldId id="276" r:id="rId16"/>
    <p:sldId id="277" r:id="rId17"/>
    <p:sldId id="279" r:id="rId18"/>
    <p:sldId id="280" r:id="rId19"/>
    <p:sldId id="363" r:id="rId20"/>
    <p:sldId id="275" r:id="rId21"/>
    <p:sldId id="281" r:id="rId22"/>
    <p:sldId id="282" r:id="rId23"/>
    <p:sldId id="284" r:id="rId24"/>
    <p:sldId id="291" r:id="rId25"/>
    <p:sldId id="293" r:id="rId26"/>
    <p:sldId id="295" r:id="rId27"/>
    <p:sldId id="375" r:id="rId28"/>
    <p:sldId id="296" r:id="rId29"/>
    <p:sldId id="386" r:id="rId30"/>
    <p:sldId id="297" r:id="rId31"/>
    <p:sldId id="298" r:id="rId32"/>
    <p:sldId id="299" r:id="rId33"/>
    <p:sldId id="301" r:id="rId34"/>
    <p:sldId id="387" r:id="rId35"/>
    <p:sldId id="303" r:id="rId36"/>
    <p:sldId id="307" r:id="rId37"/>
    <p:sldId id="325" r:id="rId38"/>
    <p:sldId id="376" r:id="rId39"/>
    <p:sldId id="308" r:id="rId40"/>
    <p:sldId id="326" r:id="rId41"/>
    <p:sldId id="327" r:id="rId42"/>
    <p:sldId id="372" r:id="rId43"/>
    <p:sldId id="352" r:id="rId44"/>
    <p:sldId id="32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29" r:id="rId53"/>
    <p:sldId id="317" r:id="rId54"/>
    <p:sldId id="288" r:id="rId55"/>
    <p:sldId id="305" r:id="rId56"/>
    <p:sldId id="319" r:id="rId57"/>
    <p:sldId id="320" r:id="rId58"/>
    <p:sldId id="321" r:id="rId59"/>
    <p:sldId id="322" r:id="rId60"/>
    <p:sldId id="353" r:id="rId61"/>
    <p:sldId id="379" r:id="rId62"/>
    <p:sldId id="381" r:id="rId63"/>
    <p:sldId id="380" r:id="rId64"/>
    <p:sldId id="383" r:id="rId65"/>
    <p:sldId id="382" r:id="rId66"/>
    <p:sldId id="384" r:id="rId67"/>
    <p:sldId id="289" r:id="rId68"/>
    <p:sldId id="330" r:id="rId69"/>
    <p:sldId id="354" r:id="rId70"/>
    <p:sldId id="373" r:id="rId71"/>
    <p:sldId id="355" r:id="rId72"/>
    <p:sldId id="358" r:id="rId73"/>
    <p:sldId id="396" r:id="rId74"/>
    <p:sldId id="397" r:id="rId75"/>
    <p:sldId id="398" r:id="rId76"/>
    <p:sldId id="401" r:id="rId77"/>
    <p:sldId id="399" r:id="rId78"/>
    <p:sldId id="400" r:id="rId79"/>
    <p:sldId id="356" r:id="rId80"/>
    <p:sldId id="357" r:id="rId81"/>
    <p:sldId id="388" r:id="rId82"/>
    <p:sldId id="389" r:id="rId83"/>
    <p:sldId id="390" r:id="rId84"/>
    <p:sldId id="391" r:id="rId85"/>
    <p:sldId id="392" r:id="rId86"/>
    <p:sldId id="393" r:id="rId87"/>
    <p:sldId id="394" r:id="rId88"/>
    <p:sldId id="395" r:id="rId89"/>
    <p:sldId id="364" r:id="rId90"/>
    <p:sldId id="367" r:id="rId91"/>
    <p:sldId id="368" r:id="rId92"/>
    <p:sldId id="371" r:id="rId93"/>
    <p:sldId id="370" r:id="rId94"/>
    <p:sldId id="378" r:id="rId95"/>
    <p:sldId id="374" r:id="rId96"/>
    <p:sldId id="385" r:id="rId97"/>
    <p:sldId id="369" r:id="rId98"/>
    <p:sldId id="366" r:id="rId99"/>
    <p:sldId id="344" r:id="rId100"/>
    <p:sldId id="359" r:id="rId101"/>
    <p:sldId id="346" r:id="rId102"/>
    <p:sldId id="347" r:id="rId103"/>
    <p:sldId id="348" r:id="rId104"/>
    <p:sldId id="349" r:id="rId105"/>
    <p:sldId id="360" r:id="rId106"/>
    <p:sldId id="365" r:id="rId107"/>
    <p:sldId id="283" r:id="rId108"/>
    <p:sldId id="286" r:id="rId109"/>
    <p:sldId id="287" r:id="rId110"/>
    <p:sldId id="351" r:id="rId111"/>
    <p:sldId id="362" r:id="rId112"/>
    <p:sldId id="402" r:id="rId113"/>
    <p:sldId id="260" r:id="rId11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C6062F"/>
    <a:srgbClr val="FF00FF"/>
    <a:srgbClr val="FFFF99"/>
    <a:srgbClr val="CC3300"/>
    <a:srgbClr val="692A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6004" autoAdjust="0"/>
  </p:normalViewPr>
  <p:slideViewPr>
    <p:cSldViewPr>
      <p:cViewPr varScale="1">
        <p:scale>
          <a:sx n="60" d="100"/>
          <a:sy n="60" d="100"/>
        </p:scale>
        <p:origin x="-163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jpeg"/><Relationship Id="rId1" Type="http://schemas.openxmlformats.org/officeDocument/2006/relationships/image" Target="../media/image57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image" Target="../media/image34.wmf"/><Relationship Id="rId7" Type="http://schemas.openxmlformats.org/officeDocument/2006/relationships/image" Target="../media/image38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Relationship Id="rId6" Type="http://schemas.openxmlformats.org/officeDocument/2006/relationships/image" Target="../media/image37.wmf"/><Relationship Id="rId5" Type="http://schemas.openxmlformats.org/officeDocument/2006/relationships/image" Target="../media/image36.wmf"/><Relationship Id="rId4" Type="http://schemas.openxmlformats.org/officeDocument/2006/relationships/image" Target="../media/image3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 dirty="0"/>
          </a:p>
        </p:txBody>
      </p:sp>
      <p:sp>
        <p:nvSpPr>
          <p:cNvPr id="614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14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 dirty="0"/>
          </a:p>
        </p:txBody>
      </p:sp>
      <p:sp>
        <p:nvSpPr>
          <p:cNvPr id="614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3065368-096E-40D8-8756-1AD2FED379B4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439753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现实世界使用</a:t>
            </a:r>
            <a:r>
              <a:rPr lang="en-US" altLang="zh-CN" dirty="0" smtClean="0"/>
              <a:t>2</a:t>
            </a:r>
            <a:r>
              <a:rPr lang="zh-CN" altLang="en-US" dirty="0" smtClean="0"/>
              <a:t>把锁传递包裹，网络世界使用可交换密码</a:t>
            </a:r>
            <a:r>
              <a:rPr lang="en-US" altLang="zh-CN" dirty="0" smtClean="0"/>
              <a:t>Dk1(Ek2(Ek1(m)))=Ek2(m)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5368-096E-40D8-8756-1AD2FED379B4}" type="slidenum">
              <a:rPr lang="zh-CN" altLang="en-US" smtClean="0"/>
              <a:pPr/>
              <a:t>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885386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加密、解密过程。概率加密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5368-096E-40D8-8756-1AD2FED379B4}" type="slidenum">
              <a:rPr lang="zh-CN" altLang="en-US" smtClean="0"/>
              <a:pPr/>
              <a:t>53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09983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h*g^(-ra1)=g^a0,a0</a:t>
            </a:r>
            <a:r>
              <a:rPr lang="zh-CN" altLang="en-US" dirty="0" smtClean="0"/>
              <a:t>小步</a:t>
            </a:r>
            <a:r>
              <a:rPr lang="en-US" altLang="zh-CN" dirty="0" smtClean="0"/>
              <a:t>,a1</a:t>
            </a:r>
            <a:r>
              <a:rPr lang="zh-CN" altLang="en-US" dirty="0" smtClean="0"/>
              <a:t>大步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5368-096E-40D8-8756-1AD2FED379B4}" type="slidenum">
              <a:rPr lang="zh-CN" altLang="en-US" smtClean="0"/>
              <a:pPr/>
              <a:t>61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86661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h*g^(-ra1)=g^a0,a0</a:t>
            </a:r>
            <a:r>
              <a:rPr lang="zh-CN" altLang="en-US" dirty="0" smtClean="0"/>
              <a:t>小步</a:t>
            </a:r>
            <a:r>
              <a:rPr lang="en-US" altLang="zh-CN" dirty="0" smtClean="0"/>
              <a:t>,a1</a:t>
            </a:r>
            <a:r>
              <a:rPr lang="zh-CN" altLang="en-US" dirty="0" smtClean="0"/>
              <a:t>大步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5368-096E-40D8-8756-1AD2FED379B4}" type="slidenum">
              <a:rPr lang="zh-CN" altLang="en-US" smtClean="0"/>
              <a:pPr/>
              <a:t>62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5958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91C2E7-5966-49F2-8509-6412659D1F10}" type="slidenum">
              <a:rPr lang="en-US" altLang="zh-CN"/>
              <a:pPr/>
              <a:t>73</a:t>
            </a:fld>
            <a:endParaRPr lang="en-US" altLang="zh-CN"/>
          </a:p>
        </p:txBody>
      </p:sp>
      <p:sp>
        <p:nvSpPr>
          <p:cNvPr id="21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2525" y="692150"/>
            <a:ext cx="4554538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7838" y="4284663"/>
            <a:ext cx="5902325" cy="3914775"/>
          </a:xfrm>
          <a:prstGeom prst="rect">
            <a:avLst/>
          </a:prstGeo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621" tIns="43311" rIns="86621" bIns="43311"/>
          <a:lstStyle/>
          <a:p>
            <a:r>
              <a:rPr lang="de-CH" altLang="zh-CN"/>
              <a:t> </a:t>
            </a:r>
          </a:p>
        </p:txBody>
      </p:sp>
      <p:sp>
        <p:nvSpPr>
          <p:cNvPr id="210948" name="Line 4"/>
          <p:cNvSpPr>
            <a:spLocks noChangeShapeType="1"/>
          </p:cNvSpPr>
          <p:nvPr/>
        </p:nvSpPr>
        <p:spPr bwMode="auto">
          <a:xfrm>
            <a:off x="1050925" y="463867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0949" name="Line 5"/>
          <p:cNvSpPr>
            <a:spLocks noChangeShapeType="1"/>
          </p:cNvSpPr>
          <p:nvPr/>
        </p:nvSpPr>
        <p:spPr bwMode="auto">
          <a:xfrm>
            <a:off x="1050925" y="4910138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0950" name="Line 6"/>
          <p:cNvSpPr>
            <a:spLocks noChangeShapeType="1"/>
          </p:cNvSpPr>
          <p:nvPr/>
        </p:nvSpPr>
        <p:spPr bwMode="auto">
          <a:xfrm>
            <a:off x="1050925" y="517842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0951" name="Line 7"/>
          <p:cNvSpPr>
            <a:spLocks noChangeShapeType="1"/>
          </p:cNvSpPr>
          <p:nvPr/>
        </p:nvSpPr>
        <p:spPr bwMode="auto">
          <a:xfrm>
            <a:off x="1050925" y="5449888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0952" name="Line 8"/>
          <p:cNvSpPr>
            <a:spLocks noChangeShapeType="1"/>
          </p:cNvSpPr>
          <p:nvPr/>
        </p:nvSpPr>
        <p:spPr bwMode="auto">
          <a:xfrm>
            <a:off x="1050925" y="571817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0953" name="Line 9"/>
          <p:cNvSpPr>
            <a:spLocks noChangeShapeType="1"/>
          </p:cNvSpPr>
          <p:nvPr/>
        </p:nvSpPr>
        <p:spPr bwMode="auto">
          <a:xfrm>
            <a:off x="1050925" y="5989638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0954" name="Line 10"/>
          <p:cNvSpPr>
            <a:spLocks noChangeShapeType="1"/>
          </p:cNvSpPr>
          <p:nvPr/>
        </p:nvSpPr>
        <p:spPr bwMode="auto">
          <a:xfrm>
            <a:off x="1050925" y="625792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0955" name="Line 11"/>
          <p:cNvSpPr>
            <a:spLocks noChangeShapeType="1"/>
          </p:cNvSpPr>
          <p:nvPr/>
        </p:nvSpPr>
        <p:spPr bwMode="auto">
          <a:xfrm>
            <a:off x="1050925" y="6529388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0956" name="Line 12"/>
          <p:cNvSpPr>
            <a:spLocks noChangeShapeType="1"/>
          </p:cNvSpPr>
          <p:nvPr/>
        </p:nvSpPr>
        <p:spPr bwMode="auto">
          <a:xfrm>
            <a:off x="1050925" y="6799263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0957" name="Line 13"/>
          <p:cNvSpPr>
            <a:spLocks noChangeShapeType="1"/>
          </p:cNvSpPr>
          <p:nvPr/>
        </p:nvSpPr>
        <p:spPr bwMode="auto">
          <a:xfrm>
            <a:off x="1050925" y="707072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0958" name="Line 14"/>
          <p:cNvSpPr>
            <a:spLocks noChangeShapeType="1"/>
          </p:cNvSpPr>
          <p:nvPr/>
        </p:nvSpPr>
        <p:spPr bwMode="auto">
          <a:xfrm>
            <a:off x="1050925" y="7339013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0959" name="Line 15"/>
          <p:cNvSpPr>
            <a:spLocks noChangeShapeType="1"/>
          </p:cNvSpPr>
          <p:nvPr/>
        </p:nvSpPr>
        <p:spPr bwMode="auto">
          <a:xfrm>
            <a:off x="1050925" y="761047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0960" name="Line 16"/>
          <p:cNvSpPr>
            <a:spLocks noChangeShapeType="1"/>
          </p:cNvSpPr>
          <p:nvPr/>
        </p:nvSpPr>
        <p:spPr bwMode="auto">
          <a:xfrm>
            <a:off x="1050925" y="7880350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0961" name="Line 17"/>
          <p:cNvSpPr>
            <a:spLocks noChangeShapeType="1"/>
          </p:cNvSpPr>
          <p:nvPr/>
        </p:nvSpPr>
        <p:spPr bwMode="auto">
          <a:xfrm>
            <a:off x="1050925" y="815022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0962" name="Line 18"/>
          <p:cNvSpPr>
            <a:spLocks noChangeShapeType="1"/>
          </p:cNvSpPr>
          <p:nvPr/>
        </p:nvSpPr>
        <p:spPr bwMode="auto">
          <a:xfrm>
            <a:off x="1050925" y="8420100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B79575-F20B-471D-A057-2DFB4A124ACD}" type="slidenum">
              <a:rPr lang="en-US" altLang="zh-CN"/>
              <a:pPr/>
              <a:t>74</a:t>
            </a:fld>
            <a:endParaRPr lang="en-US" altLang="zh-CN"/>
          </a:p>
        </p:txBody>
      </p:sp>
      <p:sp>
        <p:nvSpPr>
          <p:cNvPr id="215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2525" y="692150"/>
            <a:ext cx="4554538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7838" y="4284663"/>
            <a:ext cx="5902325" cy="3914775"/>
          </a:xfrm>
          <a:prstGeom prst="rect">
            <a:avLst/>
          </a:prstGeo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621" tIns="43311" rIns="86621" bIns="43311"/>
          <a:lstStyle/>
          <a:p>
            <a:r>
              <a:rPr lang="de-CH" altLang="zh-CN"/>
              <a:t> </a:t>
            </a:r>
          </a:p>
        </p:txBody>
      </p:sp>
      <p:sp>
        <p:nvSpPr>
          <p:cNvPr id="215044" name="Line 4"/>
          <p:cNvSpPr>
            <a:spLocks noChangeShapeType="1"/>
          </p:cNvSpPr>
          <p:nvPr/>
        </p:nvSpPr>
        <p:spPr bwMode="auto">
          <a:xfrm>
            <a:off x="1050925" y="463867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5045" name="Line 5"/>
          <p:cNvSpPr>
            <a:spLocks noChangeShapeType="1"/>
          </p:cNvSpPr>
          <p:nvPr/>
        </p:nvSpPr>
        <p:spPr bwMode="auto">
          <a:xfrm>
            <a:off x="1050925" y="4910138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5046" name="Line 6"/>
          <p:cNvSpPr>
            <a:spLocks noChangeShapeType="1"/>
          </p:cNvSpPr>
          <p:nvPr/>
        </p:nvSpPr>
        <p:spPr bwMode="auto">
          <a:xfrm>
            <a:off x="1050925" y="517842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5047" name="Line 7"/>
          <p:cNvSpPr>
            <a:spLocks noChangeShapeType="1"/>
          </p:cNvSpPr>
          <p:nvPr/>
        </p:nvSpPr>
        <p:spPr bwMode="auto">
          <a:xfrm>
            <a:off x="1050925" y="5449888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5048" name="Line 8"/>
          <p:cNvSpPr>
            <a:spLocks noChangeShapeType="1"/>
          </p:cNvSpPr>
          <p:nvPr/>
        </p:nvSpPr>
        <p:spPr bwMode="auto">
          <a:xfrm>
            <a:off x="1050925" y="571817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5049" name="Line 9"/>
          <p:cNvSpPr>
            <a:spLocks noChangeShapeType="1"/>
          </p:cNvSpPr>
          <p:nvPr/>
        </p:nvSpPr>
        <p:spPr bwMode="auto">
          <a:xfrm>
            <a:off x="1050925" y="5989638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5050" name="Line 10"/>
          <p:cNvSpPr>
            <a:spLocks noChangeShapeType="1"/>
          </p:cNvSpPr>
          <p:nvPr/>
        </p:nvSpPr>
        <p:spPr bwMode="auto">
          <a:xfrm>
            <a:off x="1050925" y="625792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5051" name="Line 11"/>
          <p:cNvSpPr>
            <a:spLocks noChangeShapeType="1"/>
          </p:cNvSpPr>
          <p:nvPr/>
        </p:nvSpPr>
        <p:spPr bwMode="auto">
          <a:xfrm>
            <a:off x="1050925" y="6529388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5052" name="Line 12"/>
          <p:cNvSpPr>
            <a:spLocks noChangeShapeType="1"/>
          </p:cNvSpPr>
          <p:nvPr/>
        </p:nvSpPr>
        <p:spPr bwMode="auto">
          <a:xfrm>
            <a:off x="1050925" y="6799263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5053" name="Line 13"/>
          <p:cNvSpPr>
            <a:spLocks noChangeShapeType="1"/>
          </p:cNvSpPr>
          <p:nvPr/>
        </p:nvSpPr>
        <p:spPr bwMode="auto">
          <a:xfrm>
            <a:off x="1050925" y="707072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5054" name="Line 14"/>
          <p:cNvSpPr>
            <a:spLocks noChangeShapeType="1"/>
          </p:cNvSpPr>
          <p:nvPr/>
        </p:nvSpPr>
        <p:spPr bwMode="auto">
          <a:xfrm>
            <a:off x="1050925" y="7339013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5055" name="Line 15"/>
          <p:cNvSpPr>
            <a:spLocks noChangeShapeType="1"/>
          </p:cNvSpPr>
          <p:nvPr/>
        </p:nvSpPr>
        <p:spPr bwMode="auto">
          <a:xfrm>
            <a:off x="1050925" y="761047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5056" name="Line 16"/>
          <p:cNvSpPr>
            <a:spLocks noChangeShapeType="1"/>
          </p:cNvSpPr>
          <p:nvPr/>
        </p:nvSpPr>
        <p:spPr bwMode="auto">
          <a:xfrm>
            <a:off x="1050925" y="7880350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5057" name="Line 17"/>
          <p:cNvSpPr>
            <a:spLocks noChangeShapeType="1"/>
          </p:cNvSpPr>
          <p:nvPr/>
        </p:nvSpPr>
        <p:spPr bwMode="auto">
          <a:xfrm>
            <a:off x="1050925" y="815022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5058" name="Line 18"/>
          <p:cNvSpPr>
            <a:spLocks noChangeShapeType="1"/>
          </p:cNvSpPr>
          <p:nvPr/>
        </p:nvSpPr>
        <p:spPr bwMode="auto">
          <a:xfrm>
            <a:off x="1050925" y="8420100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D5FBC7-9970-4321-9608-BD71C1755A35}" type="slidenum">
              <a:rPr lang="en-US" altLang="zh-CN"/>
              <a:pPr/>
              <a:t>75</a:t>
            </a:fld>
            <a:endParaRPr lang="en-US" altLang="zh-CN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2525" y="692150"/>
            <a:ext cx="4554538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7838" y="4284663"/>
            <a:ext cx="5902325" cy="3914775"/>
          </a:xfrm>
          <a:prstGeom prst="rect">
            <a:avLst/>
          </a:prstGeo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621" tIns="43311" rIns="86621" bIns="43311"/>
          <a:lstStyle/>
          <a:p>
            <a:r>
              <a:rPr lang="de-CH" altLang="zh-CN"/>
              <a:t> </a:t>
            </a:r>
          </a:p>
        </p:txBody>
      </p:sp>
      <p:sp>
        <p:nvSpPr>
          <p:cNvPr id="217092" name="Line 4"/>
          <p:cNvSpPr>
            <a:spLocks noChangeShapeType="1"/>
          </p:cNvSpPr>
          <p:nvPr/>
        </p:nvSpPr>
        <p:spPr bwMode="auto">
          <a:xfrm>
            <a:off x="1050925" y="463867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7093" name="Line 5"/>
          <p:cNvSpPr>
            <a:spLocks noChangeShapeType="1"/>
          </p:cNvSpPr>
          <p:nvPr/>
        </p:nvSpPr>
        <p:spPr bwMode="auto">
          <a:xfrm>
            <a:off x="1050925" y="4910138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7094" name="Line 6"/>
          <p:cNvSpPr>
            <a:spLocks noChangeShapeType="1"/>
          </p:cNvSpPr>
          <p:nvPr/>
        </p:nvSpPr>
        <p:spPr bwMode="auto">
          <a:xfrm>
            <a:off x="1050925" y="517842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7095" name="Line 7"/>
          <p:cNvSpPr>
            <a:spLocks noChangeShapeType="1"/>
          </p:cNvSpPr>
          <p:nvPr/>
        </p:nvSpPr>
        <p:spPr bwMode="auto">
          <a:xfrm>
            <a:off x="1050925" y="5449888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7096" name="Line 8"/>
          <p:cNvSpPr>
            <a:spLocks noChangeShapeType="1"/>
          </p:cNvSpPr>
          <p:nvPr/>
        </p:nvSpPr>
        <p:spPr bwMode="auto">
          <a:xfrm>
            <a:off x="1050925" y="571817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7097" name="Line 9"/>
          <p:cNvSpPr>
            <a:spLocks noChangeShapeType="1"/>
          </p:cNvSpPr>
          <p:nvPr/>
        </p:nvSpPr>
        <p:spPr bwMode="auto">
          <a:xfrm>
            <a:off x="1050925" y="5989638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7098" name="Line 10"/>
          <p:cNvSpPr>
            <a:spLocks noChangeShapeType="1"/>
          </p:cNvSpPr>
          <p:nvPr/>
        </p:nvSpPr>
        <p:spPr bwMode="auto">
          <a:xfrm>
            <a:off x="1050925" y="625792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7099" name="Line 11"/>
          <p:cNvSpPr>
            <a:spLocks noChangeShapeType="1"/>
          </p:cNvSpPr>
          <p:nvPr/>
        </p:nvSpPr>
        <p:spPr bwMode="auto">
          <a:xfrm>
            <a:off x="1050925" y="6529388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7100" name="Line 12"/>
          <p:cNvSpPr>
            <a:spLocks noChangeShapeType="1"/>
          </p:cNvSpPr>
          <p:nvPr/>
        </p:nvSpPr>
        <p:spPr bwMode="auto">
          <a:xfrm>
            <a:off x="1050925" y="6799263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7101" name="Line 13"/>
          <p:cNvSpPr>
            <a:spLocks noChangeShapeType="1"/>
          </p:cNvSpPr>
          <p:nvPr/>
        </p:nvSpPr>
        <p:spPr bwMode="auto">
          <a:xfrm>
            <a:off x="1050925" y="707072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7102" name="Line 14"/>
          <p:cNvSpPr>
            <a:spLocks noChangeShapeType="1"/>
          </p:cNvSpPr>
          <p:nvPr/>
        </p:nvSpPr>
        <p:spPr bwMode="auto">
          <a:xfrm>
            <a:off x="1050925" y="7339013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7103" name="Line 15"/>
          <p:cNvSpPr>
            <a:spLocks noChangeShapeType="1"/>
          </p:cNvSpPr>
          <p:nvPr/>
        </p:nvSpPr>
        <p:spPr bwMode="auto">
          <a:xfrm>
            <a:off x="1050925" y="761047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7104" name="Line 16"/>
          <p:cNvSpPr>
            <a:spLocks noChangeShapeType="1"/>
          </p:cNvSpPr>
          <p:nvPr/>
        </p:nvSpPr>
        <p:spPr bwMode="auto">
          <a:xfrm>
            <a:off x="1050925" y="7880350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7105" name="Line 17"/>
          <p:cNvSpPr>
            <a:spLocks noChangeShapeType="1"/>
          </p:cNvSpPr>
          <p:nvPr/>
        </p:nvSpPr>
        <p:spPr bwMode="auto">
          <a:xfrm>
            <a:off x="1050925" y="815022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7106" name="Line 18"/>
          <p:cNvSpPr>
            <a:spLocks noChangeShapeType="1"/>
          </p:cNvSpPr>
          <p:nvPr/>
        </p:nvSpPr>
        <p:spPr bwMode="auto">
          <a:xfrm>
            <a:off x="1050925" y="8420100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5CECC5-7B4A-4FEE-9916-84AA34369617}" type="slidenum">
              <a:rPr lang="en-US" altLang="zh-CN"/>
              <a:pPr/>
              <a:t>76</a:t>
            </a:fld>
            <a:endParaRPr lang="en-US" altLang="zh-CN"/>
          </a:p>
        </p:txBody>
      </p:sp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2525" y="692150"/>
            <a:ext cx="4554538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7838" y="4284663"/>
            <a:ext cx="5902325" cy="3914775"/>
          </a:xfrm>
          <a:prstGeom prst="rect">
            <a:avLst/>
          </a:prstGeo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621" tIns="43311" rIns="86621" bIns="43311"/>
          <a:lstStyle/>
          <a:p>
            <a:r>
              <a:rPr lang="de-CH" altLang="zh-CN"/>
              <a:t> </a:t>
            </a:r>
          </a:p>
        </p:txBody>
      </p:sp>
      <p:sp>
        <p:nvSpPr>
          <p:cNvPr id="219140" name="Line 4"/>
          <p:cNvSpPr>
            <a:spLocks noChangeShapeType="1"/>
          </p:cNvSpPr>
          <p:nvPr/>
        </p:nvSpPr>
        <p:spPr bwMode="auto">
          <a:xfrm>
            <a:off x="1050925" y="463867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9141" name="Line 5"/>
          <p:cNvSpPr>
            <a:spLocks noChangeShapeType="1"/>
          </p:cNvSpPr>
          <p:nvPr/>
        </p:nvSpPr>
        <p:spPr bwMode="auto">
          <a:xfrm>
            <a:off x="1050925" y="4910138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9142" name="Line 6"/>
          <p:cNvSpPr>
            <a:spLocks noChangeShapeType="1"/>
          </p:cNvSpPr>
          <p:nvPr/>
        </p:nvSpPr>
        <p:spPr bwMode="auto">
          <a:xfrm>
            <a:off x="1050925" y="517842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9143" name="Line 7"/>
          <p:cNvSpPr>
            <a:spLocks noChangeShapeType="1"/>
          </p:cNvSpPr>
          <p:nvPr/>
        </p:nvSpPr>
        <p:spPr bwMode="auto">
          <a:xfrm>
            <a:off x="1050925" y="5449888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9144" name="Line 8"/>
          <p:cNvSpPr>
            <a:spLocks noChangeShapeType="1"/>
          </p:cNvSpPr>
          <p:nvPr/>
        </p:nvSpPr>
        <p:spPr bwMode="auto">
          <a:xfrm>
            <a:off x="1050925" y="571817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9145" name="Line 9"/>
          <p:cNvSpPr>
            <a:spLocks noChangeShapeType="1"/>
          </p:cNvSpPr>
          <p:nvPr/>
        </p:nvSpPr>
        <p:spPr bwMode="auto">
          <a:xfrm>
            <a:off x="1050925" y="5989638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9146" name="Line 10"/>
          <p:cNvSpPr>
            <a:spLocks noChangeShapeType="1"/>
          </p:cNvSpPr>
          <p:nvPr/>
        </p:nvSpPr>
        <p:spPr bwMode="auto">
          <a:xfrm>
            <a:off x="1050925" y="625792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9147" name="Line 11"/>
          <p:cNvSpPr>
            <a:spLocks noChangeShapeType="1"/>
          </p:cNvSpPr>
          <p:nvPr/>
        </p:nvSpPr>
        <p:spPr bwMode="auto">
          <a:xfrm>
            <a:off x="1050925" y="6529388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9148" name="Line 12"/>
          <p:cNvSpPr>
            <a:spLocks noChangeShapeType="1"/>
          </p:cNvSpPr>
          <p:nvPr/>
        </p:nvSpPr>
        <p:spPr bwMode="auto">
          <a:xfrm>
            <a:off x="1050925" y="6799263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9149" name="Line 13"/>
          <p:cNvSpPr>
            <a:spLocks noChangeShapeType="1"/>
          </p:cNvSpPr>
          <p:nvPr/>
        </p:nvSpPr>
        <p:spPr bwMode="auto">
          <a:xfrm>
            <a:off x="1050925" y="707072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9150" name="Line 14"/>
          <p:cNvSpPr>
            <a:spLocks noChangeShapeType="1"/>
          </p:cNvSpPr>
          <p:nvPr/>
        </p:nvSpPr>
        <p:spPr bwMode="auto">
          <a:xfrm>
            <a:off x="1050925" y="7339013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9151" name="Line 15"/>
          <p:cNvSpPr>
            <a:spLocks noChangeShapeType="1"/>
          </p:cNvSpPr>
          <p:nvPr/>
        </p:nvSpPr>
        <p:spPr bwMode="auto">
          <a:xfrm>
            <a:off x="1050925" y="761047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9152" name="Line 16"/>
          <p:cNvSpPr>
            <a:spLocks noChangeShapeType="1"/>
          </p:cNvSpPr>
          <p:nvPr/>
        </p:nvSpPr>
        <p:spPr bwMode="auto">
          <a:xfrm>
            <a:off x="1050925" y="7880350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9153" name="Line 17"/>
          <p:cNvSpPr>
            <a:spLocks noChangeShapeType="1"/>
          </p:cNvSpPr>
          <p:nvPr/>
        </p:nvSpPr>
        <p:spPr bwMode="auto">
          <a:xfrm>
            <a:off x="1050925" y="815022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9154" name="Line 18"/>
          <p:cNvSpPr>
            <a:spLocks noChangeShapeType="1"/>
          </p:cNvSpPr>
          <p:nvPr/>
        </p:nvSpPr>
        <p:spPr bwMode="auto">
          <a:xfrm>
            <a:off x="1050925" y="8420100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5CECC5-7B4A-4FEE-9916-84AA34369617}" type="slidenum">
              <a:rPr lang="en-US" altLang="zh-CN"/>
              <a:pPr/>
              <a:t>77</a:t>
            </a:fld>
            <a:endParaRPr lang="en-US" altLang="zh-CN"/>
          </a:p>
        </p:txBody>
      </p:sp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2525" y="692150"/>
            <a:ext cx="4554538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7838" y="4284663"/>
            <a:ext cx="5902325" cy="3914775"/>
          </a:xfrm>
          <a:prstGeom prst="rect">
            <a:avLst/>
          </a:prstGeo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621" tIns="43311" rIns="86621" bIns="43311"/>
          <a:lstStyle/>
          <a:p>
            <a:r>
              <a:rPr lang="de-CH" altLang="zh-CN"/>
              <a:t> </a:t>
            </a:r>
          </a:p>
        </p:txBody>
      </p:sp>
      <p:sp>
        <p:nvSpPr>
          <p:cNvPr id="219140" name="Line 4"/>
          <p:cNvSpPr>
            <a:spLocks noChangeShapeType="1"/>
          </p:cNvSpPr>
          <p:nvPr/>
        </p:nvSpPr>
        <p:spPr bwMode="auto">
          <a:xfrm>
            <a:off x="1050925" y="463867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9141" name="Line 5"/>
          <p:cNvSpPr>
            <a:spLocks noChangeShapeType="1"/>
          </p:cNvSpPr>
          <p:nvPr/>
        </p:nvSpPr>
        <p:spPr bwMode="auto">
          <a:xfrm>
            <a:off x="1050925" y="4910138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9142" name="Line 6"/>
          <p:cNvSpPr>
            <a:spLocks noChangeShapeType="1"/>
          </p:cNvSpPr>
          <p:nvPr/>
        </p:nvSpPr>
        <p:spPr bwMode="auto">
          <a:xfrm>
            <a:off x="1050925" y="517842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9143" name="Line 7"/>
          <p:cNvSpPr>
            <a:spLocks noChangeShapeType="1"/>
          </p:cNvSpPr>
          <p:nvPr/>
        </p:nvSpPr>
        <p:spPr bwMode="auto">
          <a:xfrm>
            <a:off x="1050925" y="5449888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9144" name="Line 8"/>
          <p:cNvSpPr>
            <a:spLocks noChangeShapeType="1"/>
          </p:cNvSpPr>
          <p:nvPr/>
        </p:nvSpPr>
        <p:spPr bwMode="auto">
          <a:xfrm>
            <a:off x="1050925" y="571817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9145" name="Line 9"/>
          <p:cNvSpPr>
            <a:spLocks noChangeShapeType="1"/>
          </p:cNvSpPr>
          <p:nvPr/>
        </p:nvSpPr>
        <p:spPr bwMode="auto">
          <a:xfrm>
            <a:off x="1050925" y="5989638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9146" name="Line 10"/>
          <p:cNvSpPr>
            <a:spLocks noChangeShapeType="1"/>
          </p:cNvSpPr>
          <p:nvPr/>
        </p:nvSpPr>
        <p:spPr bwMode="auto">
          <a:xfrm>
            <a:off x="1050925" y="625792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9147" name="Line 11"/>
          <p:cNvSpPr>
            <a:spLocks noChangeShapeType="1"/>
          </p:cNvSpPr>
          <p:nvPr/>
        </p:nvSpPr>
        <p:spPr bwMode="auto">
          <a:xfrm>
            <a:off x="1050925" y="6529388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9148" name="Line 12"/>
          <p:cNvSpPr>
            <a:spLocks noChangeShapeType="1"/>
          </p:cNvSpPr>
          <p:nvPr/>
        </p:nvSpPr>
        <p:spPr bwMode="auto">
          <a:xfrm>
            <a:off x="1050925" y="6799263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9149" name="Line 13"/>
          <p:cNvSpPr>
            <a:spLocks noChangeShapeType="1"/>
          </p:cNvSpPr>
          <p:nvPr/>
        </p:nvSpPr>
        <p:spPr bwMode="auto">
          <a:xfrm>
            <a:off x="1050925" y="707072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9150" name="Line 14"/>
          <p:cNvSpPr>
            <a:spLocks noChangeShapeType="1"/>
          </p:cNvSpPr>
          <p:nvPr/>
        </p:nvSpPr>
        <p:spPr bwMode="auto">
          <a:xfrm>
            <a:off x="1050925" y="7339013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9151" name="Line 15"/>
          <p:cNvSpPr>
            <a:spLocks noChangeShapeType="1"/>
          </p:cNvSpPr>
          <p:nvPr/>
        </p:nvSpPr>
        <p:spPr bwMode="auto">
          <a:xfrm>
            <a:off x="1050925" y="761047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9152" name="Line 16"/>
          <p:cNvSpPr>
            <a:spLocks noChangeShapeType="1"/>
          </p:cNvSpPr>
          <p:nvPr/>
        </p:nvSpPr>
        <p:spPr bwMode="auto">
          <a:xfrm>
            <a:off x="1050925" y="7880350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9153" name="Line 17"/>
          <p:cNvSpPr>
            <a:spLocks noChangeShapeType="1"/>
          </p:cNvSpPr>
          <p:nvPr/>
        </p:nvSpPr>
        <p:spPr bwMode="auto">
          <a:xfrm>
            <a:off x="1050925" y="815022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19154" name="Line 18"/>
          <p:cNvSpPr>
            <a:spLocks noChangeShapeType="1"/>
          </p:cNvSpPr>
          <p:nvPr/>
        </p:nvSpPr>
        <p:spPr bwMode="auto">
          <a:xfrm>
            <a:off x="1050925" y="8420100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6EA72C-8150-42C2-8AF0-0C75D7CB7FD3}" type="slidenum">
              <a:rPr lang="en-US" altLang="zh-CN"/>
              <a:pPr/>
              <a:t>78</a:t>
            </a:fld>
            <a:endParaRPr lang="en-US" altLang="zh-CN"/>
          </a:p>
        </p:txBody>
      </p:sp>
      <p:sp>
        <p:nvSpPr>
          <p:cNvPr id="221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2525" y="692150"/>
            <a:ext cx="4554538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7838" y="4284663"/>
            <a:ext cx="5902325" cy="3914775"/>
          </a:xfrm>
          <a:prstGeom prst="rect">
            <a:avLst/>
          </a:prstGeo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621" tIns="43311" rIns="86621" bIns="43311"/>
          <a:lstStyle/>
          <a:p>
            <a:r>
              <a:rPr lang="de-CH" altLang="zh-CN"/>
              <a:t> </a:t>
            </a:r>
          </a:p>
        </p:txBody>
      </p:sp>
      <p:sp>
        <p:nvSpPr>
          <p:cNvPr id="221188" name="Line 4"/>
          <p:cNvSpPr>
            <a:spLocks noChangeShapeType="1"/>
          </p:cNvSpPr>
          <p:nvPr/>
        </p:nvSpPr>
        <p:spPr bwMode="auto">
          <a:xfrm>
            <a:off x="1050925" y="463867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21189" name="Line 5"/>
          <p:cNvSpPr>
            <a:spLocks noChangeShapeType="1"/>
          </p:cNvSpPr>
          <p:nvPr/>
        </p:nvSpPr>
        <p:spPr bwMode="auto">
          <a:xfrm>
            <a:off x="1050925" y="4910138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21190" name="Line 6"/>
          <p:cNvSpPr>
            <a:spLocks noChangeShapeType="1"/>
          </p:cNvSpPr>
          <p:nvPr/>
        </p:nvSpPr>
        <p:spPr bwMode="auto">
          <a:xfrm>
            <a:off x="1050925" y="517842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21191" name="Line 7"/>
          <p:cNvSpPr>
            <a:spLocks noChangeShapeType="1"/>
          </p:cNvSpPr>
          <p:nvPr/>
        </p:nvSpPr>
        <p:spPr bwMode="auto">
          <a:xfrm>
            <a:off x="1050925" y="5449888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21192" name="Line 8"/>
          <p:cNvSpPr>
            <a:spLocks noChangeShapeType="1"/>
          </p:cNvSpPr>
          <p:nvPr/>
        </p:nvSpPr>
        <p:spPr bwMode="auto">
          <a:xfrm>
            <a:off x="1050925" y="571817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21193" name="Line 9"/>
          <p:cNvSpPr>
            <a:spLocks noChangeShapeType="1"/>
          </p:cNvSpPr>
          <p:nvPr/>
        </p:nvSpPr>
        <p:spPr bwMode="auto">
          <a:xfrm>
            <a:off x="1050925" y="5989638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21194" name="Line 10"/>
          <p:cNvSpPr>
            <a:spLocks noChangeShapeType="1"/>
          </p:cNvSpPr>
          <p:nvPr/>
        </p:nvSpPr>
        <p:spPr bwMode="auto">
          <a:xfrm>
            <a:off x="1050925" y="625792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21195" name="Line 11"/>
          <p:cNvSpPr>
            <a:spLocks noChangeShapeType="1"/>
          </p:cNvSpPr>
          <p:nvPr/>
        </p:nvSpPr>
        <p:spPr bwMode="auto">
          <a:xfrm>
            <a:off x="1050925" y="6529388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21196" name="Line 12"/>
          <p:cNvSpPr>
            <a:spLocks noChangeShapeType="1"/>
          </p:cNvSpPr>
          <p:nvPr/>
        </p:nvSpPr>
        <p:spPr bwMode="auto">
          <a:xfrm>
            <a:off x="1050925" y="6799263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21197" name="Line 13"/>
          <p:cNvSpPr>
            <a:spLocks noChangeShapeType="1"/>
          </p:cNvSpPr>
          <p:nvPr/>
        </p:nvSpPr>
        <p:spPr bwMode="auto">
          <a:xfrm>
            <a:off x="1050925" y="707072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21198" name="Line 14"/>
          <p:cNvSpPr>
            <a:spLocks noChangeShapeType="1"/>
          </p:cNvSpPr>
          <p:nvPr/>
        </p:nvSpPr>
        <p:spPr bwMode="auto">
          <a:xfrm>
            <a:off x="1050925" y="7339013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21199" name="Line 15"/>
          <p:cNvSpPr>
            <a:spLocks noChangeShapeType="1"/>
          </p:cNvSpPr>
          <p:nvPr/>
        </p:nvSpPr>
        <p:spPr bwMode="auto">
          <a:xfrm>
            <a:off x="1050925" y="761047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21200" name="Line 16"/>
          <p:cNvSpPr>
            <a:spLocks noChangeShapeType="1"/>
          </p:cNvSpPr>
          <p:nvPr/>
        </p:nvSpPr>
        <p:spPr bwMode="auto">
          <a:xfrm>
            <a:off x="1050925" y="7880350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21201" name="Line 17"/>
          <p:cNvSpPr>
            <a:spLocks noChangeShapeType="1"/>
          </p:cNvSpPr>
          <p:nvPr/>
        </p:nvSpPr>
        <p:spPr bwMode="auto">
          <a:xfrm>
            <a:off x="1050925" y="815022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21202" name="Line 18"/>
          <p:cNvSpPr>
            <a:spLocks noChangeShapeType="1"/>
          </p:cNvSpPr>
          <p:nvPr/>
        </p:nvSpPr>
        <p:spPr bwMode="auto">
          <a:xfrm>
            <a:off x="1050925" y="8420100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R’</a:t>
            </a:r>
            <a:r>
              <a:rPr lang="zh-CN" altLang="en-US" dirty="0" smtClean="0"/>
              <a:t>是过</a:t>
            </a:r>
            <a:r>
              <a:rPr lang="en-US" altLang="zh-CN" dirty="0" smtClean="0"/>
              <a:t>P</a:t>
            </a:r>
            <a:r>
              <a:rPr lang="zh-CN" altLang="en-US" dirty="0" smtClean="0"/>
              <a:t>，</a:t>
            </a:r>
            <a:r>
              <a:rPr lang="en-US" altLang="zh-CN" dirty="0" smtClean="0"/>
              <a:t>Q</a:t>
            </a:r>
            <a:r>
              <a:rPr lang="zh-CN" altLang="en-US" dirty="0" smtClean="0"/>
              <a:t>两点的直线与椭圆曲线的交点。将</a:t>
            </a:r>
            <a:r>
              <a:rPr lang="en-US" altLang="zh-CN" dirty="0" smtClean="0"/>
              <a:t>y=</a:t>
            </a:r>
            <a:r>
              <a:rPr lang="en-US" altLang="zh-CN" dirty="0" smtClean="0">
                <a:sym typeface="Symbol"/>
              </a:rPr>
              <a:t>x-y1</a:t>
            </a:r>
            <a:r>
              <a:rPr lang="zh-CN" altLang="en-US" dirty="0" smtClean="0">
                <a:sym typeface="Symbol"/>
              </a:rPr>
              <a:t>代入，得到一个三次方程</a:t>
            </a:r>
            <a:r>
              <a:rPr lang="en-US" altLang="zh-CN" dirty="0" smtClean="0">
                <a:sym typeface="Symbol"/>
              </a:rPr>
              <a:t>(</a:t>
            </a:r>
            <a:r>
              <a:rPr lang="zh-CN" altLang="en-US" dirty="0" smtClean="0">
                <a:sym typeface="Symbol"/>
              </a:rPr>
              <a:t>过</a:t>
            </a:r>
            <a:r>
              <a:rPr lang="en-US" altLang="zh-CN" dirty="0" smtClean="0">
                <a:sym typeface="Symbol"/>
              </a:rPr>
              <a:t>P,Q,R’</a:t>
            </a:r>
            <a:r>
              <a:rPr lang="zh-CN" altLang="en-US" dirty="0" smtClean="0">
                <a:sym typeface="Symbol"/>
              </a:rPr>
              <a:t>三点的三次方程</a:t>
            </a:r>
            <a:r>
              <a:rPr lang="en-US" altLang="zh-CN" dirty="0" smtClean="0">
                <a:sym typeface="Symbol"/>
              </a:rPr>
              <a:t>)</a:t>
            </a:r>
            <a:r>
              <a:rPr lang="zh-CN" altLang="en-US" dirty="0" smtClean="0">
                <a:sym typeface="Symbol"/>
              </a:rPr>
              <a:t>，由</a:t>
            </a:r>
            <a:r>
              <a:rPr lang="zh-CN" altLang="en-US" dirty="0" smtClean="0"/>
              <a:t>韦达定理</a:t>
            </a:r>
            <a:r>
              <a:rPr lang="en-US" altLang="zh-CN" dirty="0" smtClean="0"/>
              <a:t>x1+x2+x3=</a:t>
            </a:r>
            <a:r>
              <a:rPr lang="en-US" altLang="zh-CN" dirty="0" smtClean="0">
                <a:sym typeface="Symbol"/>
              </a:rPr>
              <a:t>^2,</a:t>
            </a:r>
            <a:r>
              <a:rPr lang="zh-CN" altLang="en-US" dirty="0" smtClean="0">
                <a:sym typeface="Symbol"/>
              </a:rPr>
              <a:t>因此求得</a:t>
            </a:r>
            <a:r>
              <a:rPr lang="en-US" altLang="zh-CN" dirty="0" smtClean="0">
                <a:sym typeface="Symbol"/>
              </a:rPr>
              <a:t>x3</a:t>
            </a:r>
            <a:r>
              <a:rPr lang="zh-CN" altLang="en-US" dirty="0" smtClean="0">
                <a:sym typeface="Symbol"/>
              </a:rPr>
              <a:t>，接着得到</a:t>
            </a:r>
            <a:r>
              <a:rPr lang="en-US" altLang="zh-CN" dirty="0" smtClean="0">
                <a:sym typeface="Symbol"/>
              </a:rPr>
              <a:t>R</a:t>
            </a:r>
            <a:r>
              <a:rPr lang="zh-CN" altLang="en-US" dirty="0" smtClean="0">
                <a:sym typeface="Symbol"/>
              </a:rPr>
              <a:t>的</a:t>
            </a:r>
            <a:r>
              <a:rPr lang="en-US" altLang="zh-CN" dirty="0" smtClean="0">
                <a:sym typeface="Symbol"/>
              </a:rPr>
              <a:t>y3.</a:t>
            </a:r>
          </a:p>
          <a:p>
            <a:r>
              <a:rPr lang="zh-CN" altLang="en-US" dirty="0" smtClean="0"/>
              <a:t>韦达定理推导：</a:t>
            </a:r>
            <a:r>
              <a:rPr lang="en-US" altLang="zh-CN" dirty="0" smtClean="0"/>
              <a:t>(x-x1)(x-x2)(x-x3)=0</a:t>
            </a:r>
            <a:r>
              <a:rPr lang="zh-CN" altLang="en-US" dirty="0" smtClean="0"/>
              <a:t>，对应</a:t>
            </a:r>
            <a:r>
              <a:rPr lang="en-US" altLang="zh-CN" dirty="0" smtClean="0"/>
              <a:t>x^2</a:t>
            </a:r>
            <a:r>
              <a:rPr lang="zh-CN" altLang="en-US" smtClean="0"/>
              <a:t>系数相等。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5368-096E-40D8-8756-1AD2FED379B4}" type="slidenum">
              <a:rPr lang="zh-CN" altLang="en-US" smtClean="0"/>
              <a:pPr/>
              <a:t>79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38778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E=3</a:t>
            </a:r>
            <a:r>
              <a:rPr lang="zh-CN" altLang="en-US" dirty="0" smtClean="0"/>
              <a:t>，则</a:t>
            </a:r>
            <a:r>
              <a:rPr lang="en-US" altLang="zh-CN" dirty="0" smtClean="0"/>
              <a:t>8=3</a:t>
            </a:r>
            <a:r>
              <a:rPr lang="zh-CN" altLang="en-US" dirty="0" smtClean="0"/>
              <a:t>*</a:t>
            </a:r>
            <a:r>
              <a:rPr lang="en-US" altLang="zh-CN" dirty="0" smtClean="0"/>
              <a:t>2+2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3=2+1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1=3-2=3-</a:t>
            </a:r>
            <a:r>
              <a:rPr lang="zh-CN" altLang="en-US" dirty="0" smtClean="0"/>
              <a:t>（</a:t>
            </a:r>
            <a:r>
              <a:rPr lang="en-US" altLang="zh-CN" dirty="0" smtClean="0"/>
              <a:t>8-3</a:t>
            </a:r>
            <a:r>
              <a:rPr lang="zh-CN" altLang="en-US" dirty="0" smtClean="0"/>
              <a:t>*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=3</a:t>
            </a:r>
            <a:r>
              <a:rPr lang="zh-CN" altLang="en-US" dirty="0" smtClean="0"/>
              <a:t>*</a:t>
            </a:r>
            <a:r>
              <a:rPr lang="en-US" altLang="zh-CN" dirty="0" smtClean="0"/>
              <a:t>3-8</a:t>
            </a:r>
            <a:r>
              <a:rPr lang="zh-CN" altLang="en-US" dirty="0" smtClean="0"/>
              <a:t>，</a:t>
            </a:r>
            <a:r>
              <a:rPr lang="en-US" altLang="zh-CN" dirty="0" smtClean="0"/>
              <a:t>d=3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5368-096E-40D8-8756-1AD2FED379B4}" type="slidenum">
              <a:rPr lang="zh-CN" altLang="en-US" smtClean="0"/>
              <a:pPr/>
              <a:t>28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716234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513830-F8B4-4231-AD35-8C9B7EB6EF93}" type="slidenum">
              <a:rPr lang="en-US" altLang="zh-CN"/>
              <a:pPr/>
              <a:t>81</a:t>
            </a:fld>
            <a:endParaRPr lang="en-US" altLang="zh-CN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2525" y="692150"/>
            <a:ext cx="4554538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1225" y="4354513"/>
            <a:ext cx="5027613" cy="413543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6621" tIns="43311" rIns="86621" bIns="43311"/>
          <a:lstStyle/>
          <a:p>
            <a:r>
              <a:rPr lang="de-CH" altLang="zh-CN"/>
              <a:t> </a:t>
            </a:r>
            <a:endParaRPr lang="en-GB" altLang="zh-CN"/>
          </a:p>
        </p:txBody>
      </p:sp>
      <p:sp>
        <p:nvSpPr>
          <p:cNvPr id="229380" name="Line 4"/>
          <p:cNvSpPr>
            <a:spLocks noChangeShapeType="1"/>
          </p:cNvSpPr>
          <p:nvPr/>
        </p:nvSpPr>
        <p:spPr bwMode="auto">
          <a:xfrm>
            <a:off x="1050925" y="463867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29381" name="Line 5"/>
          <p:cNvSpPr>
            <a:spLocks noChangeShapeType="1"/>
          </p:cNvSpPr>
          <p:nvPr/>
        </p:nvSpPr>
        <p:spPr bwMode="auto">
          <a:xfrm>
            <a:off x="1050925" y="4910138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29382" name="Line 6"/>
          <p:cNvSpPr>
            <a:spLocks noChangeShapeType="1"/>
          </p:cNvSpPr>
          <p:nvPr/>
        </p:nvSpPr>
        <p:spPr bwMode="auto">
          <a:xfrm>
            <a:off x="1050925" y="517842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29383" name="Line 7"/>
          <p:cNvSpPr>
            <a:spLocks noChangeShapeType="1"/>
          </p:cNvSpPr>
          <p:nvPr/>
        </p:nvSpPr>
        <p:spPr bwMode="auto">
          <a:xfrm>
            <a:off x="1050925" y="5449888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29384" name="Line 8"/>
          <p:cNvSpPr>
            <a:spLocks noChangeShapeType="1"/>
          </p:cNvSpPr>
          <p:nvPr/>
        </p:nvSpPr>
        <p:spPr bwMode="auto">
          <a:xfrm>
            <a:off x="1050925" y="571817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29385" name="Line 9"/>
          <p:cNvSpPr>
            <a:spLocks noChangeShapeType="1"/>
          </p:cNvSpPr>
          <p:nvPr/>
        </p:nvSpPr>
        <p:spPr bwMode="auto">
          <a:xfrm>
            <a:off x="1050925" y="5989638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29386" name="Line 10"/>
          <p:cNvSpPr>
            <a:spLocks noChangeShapeType="1"/>
          </p:cNvSpPr>
          <p:nvPr/>
        </p:nvSpPr>
        <p:spPr bwMode="auto">
          <a:xfrm>
            <a:off x="1050925" y="625792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29387" name="Line 11"/>
          <p:cNvSpPr>
            <a:spLocks noChangeShapeType="1"/>
          </p:cNvSpPr>
          <p:nvPr/>
        </p:nvSpPr>
        <p:spPr bwMode="auto">
          <a:xfrm>
            <a:off x="1050925" y="6529388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29388" name="Line 12"/>
          <p:cNvSpPr>
            <a:spLocks noChangeShapeType="1"/>
          </p:cNvSpPr>
          <p:nvPr/>
        </p:nvSpPr>
        <p:spPr bwMode="auto">
          <a:xfrm>
            <a:off x="1050925" y="6799263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29389" name="Line 13"/>
          <p:cNvSpPr>
            <a:spLocks noChangeShapeType="1"/>
          </p:cNvSpPr>
          <p:nvPr/>
        </p:nvSpPr>
        <p:spPr bwMode="auto">
          <a:xfrm>
            <a:off x="1050925" y="707072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29390" name="Line 14"/>
          <p:cNvSpPr>
            <a:spLocks noChangeShapeType="1"/>
          </p:cNvSpPr>
          <p:nvPr/>
        </p:nvSpPr>
        <p:spPr bwMode="auto">
          <a:xfrm>
            <a:off x="1050925" y="7339013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29391" name="Line 15"/>
          <p:cNvSpPr>
            <a:spLocks noChangeShapeType="1"/>
          </p:cNvSpPr>
          <p:nvPr/>
        </p:nvSpPr>
        <p:spPr bwMode="auto">
          <a:xfrm>
            <a:off x="1050925" y="761047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29392" name="Line 16"/>
          <p:cNvSpPr>
            <a:spLocks noChangeShapeType="1"/>
          </p:cNvSpPr>
          <p:nvPr/>
        </p:nvSpPr>
        <p:spPr bwMode="auto">
          <a:xfrm>
            <a:off x="1050925" y="7880350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29393" name="Line 17"/>
          <p:cNvSpPr>
            <a:spLocks noChangeShapeType="1"/>
          </p:cNvSpPr>
          <p:nvPr/>
        </p:nvSpPr>
        <p:spPr bwMode="auto">
          <a:xfrm>
            <a:off x="1050925" y="815022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29394" name="Line 18"/>
          <p:cNvSpPr>
            <a:spLocks noChangeShapeType="1"/>
          </p:cNvSpPr>
          <p:nvPr/>
        </p:nvSpPr>
        <p:spPr bwMode="auto">
          <a:xfrm>
            <a:off x="1050925" y="8420100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2A5C90-102B-413C-9695-9FCEAB061CA8}" type="slidenum">
              <a:rPr lang="en-US" altLang="zh-CN"/>
              <a:pPr/>
              <a:t>82</a:t>
            </a:fld>
            <a:endParaRPr lang="en-US" altLang="zh-CN"/>
          </a:p>
        </p:txBody>
      </p:sp>
      <p:sp>
        <p:nvSpPr>
          <p:cNvPr id="23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2525" y="692150"/>
            <a:ext cx="4554538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1225" y="4354513"/>
            <a:ext cx="5027613" cy="413543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6621" tIns="43311" rIns="86621" bIns="43311"/>
          <a:lstStyle/>
          <a:p>
            <a:r>
              <a:rPr lang="de-CH" altLang="zh-CN"/>
              <a:t> </a:t>
            </a:r>
            <a:endParaRPr lang="en-GB" altLang="zh-CN"/>
          </a:p>
        </p:txBody>
      </p:sp>
      <p:sp>
        <p:nvSpPr>
          <p:cNvPr id="231428" name="Line 4"/>
          <p:cNvSpPr>
            <a:spLocks noChangeShapeType="1"/>
          </p:cNvSpPr>
          <p:nvPr/>
        </p:nvSpPr>
        <p:spPr bwMode="auto">
          <a:xfrm>
            <a:off x="1050925" y="463867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1429" name="Line 5"/>
          <p:cNvSpPr>
            <a:spLocks noChangeShapeType="1"/>
          </p:cNvSpPr>
          <p:nvPr/>
        </p:nvSpPr>
        <p:spPr bwMode="auto">
          <a:xfrm>
            <a:off x="1050925" y="4910138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1430" name="Line 6"/>
          <p:cNvSpPr>
            <a:spLocks noChangeShapeType="1"/>
          </p:cNvSpPr>
          <p:nvPr/>
        </p:nvSpPr>
        <p:spPr bwMode="auto">
          <a:xfrm>
            <a:off x="1050925" y="517842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1431" name="Line 7"/>
          <p:cNvSpPr>
            <a:spLocks noChangeShapeType="1"/>
          </p:cNvSpPr>
          <p:nvPr/>
        </p:nvSpPr>
        <p:spPr bwMode="auto">
          <a:xfrm>
            <a:off x="1050925" y="5449888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1432" name="Line 8"/>
          <p:cNvSpPr>
            <a:spLocks noChangeShapeType="1"/>
          </p:cNvSpPr>
          <p:nvPr/>
        </p:nvSpPr>
        <p:spPr bwMode="auto">
          <a:xfrm>
            <a:off x="1050925" y="571817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1433" name="Line 9"/>
          <p:cNvSpPr>
            <a:spLocks noChangeShapeType="1"/>
          </p:cNvSpPr>
          <p:nvPr/>
        </p:nvSpPr>
        <p:spPr bwMode="auto">
          <a:xfrm>
            <a:off x="1050925" y="5989638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1434" name="Line 10"/>
          <p:cNvSpPr>
            <a:spLocks noChangeShapeType="1"/>
          </p:cNvSpPr>
          <p:nvPr/>
        </p:nvSpPr>
        <p:spPr bwMode="auto">
          <a:xfrm>
            <a:off x="1050925" y="625792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1435" name="Line 11"/>
          <p:cNvSpPr>
            <a:spLocks noChangeShapeType="1"/>
          </p:cNvSpPr>
          <p:nvPr/>
        </p:nvSpPr>
        <p:spPr bwMode="auto">
          <a:xfrm>
            <a:off x="1050925" y="6529388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1436" name="Line 12"/>
          <p:cNvSpPr>
            <a:spLocks noChangeShapeType="1"/>
          </p:cNvSpPr>
          <p:nvPr/>
        </p:nvSpPr>
        <p:spPr bwMode="auto">
          <a:xfrm>
            <a:off x="1050925" y="6799263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1437" name="Line 13"/>
          <p:cNvSpPr>
            <a:spLocks noChangeShapeType="1"/>
          </p:cNvSpPr>
          <p:nvPr/>
        </p:nvSpPr>
        <p:spPr bwMode="auto">
          <a:xfrm>
            <a:off x="1050925" y="707072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1438" name="Line 14"/>
          <p:cNvSpPr>
            <a:spLocks noChangeShapeType="1"/>
          </p:cNvSpPr>
          <p:nvPr/>
        </p:nvSpPr>
        <p:spPr bwMode="auto">
          <a:xfrm>
            <a:off x="1050925" y="7339013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1439" name="Line 15"/>
          <p:cNvSpPr>
            <a:spLocks noChangeShapeType="1"/>
          </p:cNvSpPr>
          <p:nvPr/>
        </p:nvSpPr>
        <p:spPr bwMode="auto">
          <a:xfrm>
            <a:off x="1050925" y="761047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1440" name="Line 16"/>
          <p:cNvSpPr>
            <a:spLocks noChangeShapeType="1"/>
          </p:cNvSpPr>
          <p:nvPr/>
        </p:nvSpPr>
        <p:spPr bwMode="auto">
          <a:xfrm>
            <a:off x="1050925" y="7880350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1441" name="Line 17"/>
          <p:cNvSpPr>
            <a:spLocks noChangeShapeType="1"/>
          </p:cNvSpPr>
          <p:nvPr/>
        </p:nvSpPr>
        <p:spPr bwMode="auto">
          <a:xfrm>
            <a:off x="1050925" y="815022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1442" name="Line 18"/>
          <p:cNvSpPr>
            <a:spLocks noChangeShapeType="1"/>
          </p:cNvSpPr>
          <p:nvPr/>
        </p:nvSpPr>
        <p:spPr bwMode="auto">
          <a:xfrm>
            <a:off x="1050925" y="8420100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A9C719-3D09-4A05-8AB0-06581A14BFA6}" type="slidenum">
              <a:rPr lang="en-US" altLang="zh-CN"/>
              <a:pPr/>
              <a:t>83</a:t>
            </a:fld>
            <a:endParaRPr lang="en-US" altLang="zh-CN"/>
          </a:p>
        </p:txBody>
      </p:sp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2525" y="692150"/>
            <a:ext cx="4554538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1225" y="4354513"/>
            <a:ext cx="5027613" cy="413543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6621" tIns="43311" rIns="86621" bIns="43311"/>
          <a:lstStyle/>
          <a:p>
            <a:r>
              <a:rPr lang="de-CH" altLang="zh-CN"/>
              <a:t> </a:t>
            </a:r>
            <a:endParaRPr lang="en-GB" altLang="zh-CN"/>
          </a:p>
        </p:txBody>
      </p:sp>
      <p:sp>
        <p:nvSpPr>
          <p:cNvPr id="233476" name="Line 4"/>
          <p:cNvSpPr>
            <a:spLocks noChangeShapeType="1"/>
          </p:cNvSpPr>
          <p:nvPr/>
        </p:nvSpPr>
        <p:spPr bwMode="auto">
          <a:xfrm>
            <a:off x="1050925" y="463867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3477" name="Line 5"/>
          <p:cNvSpPr>
            <a:spLocks noChangeShapeType="1"/>
          </p:cNvSpPr>
          <p:nvPr/>
        </p:nvSpPr>
        <p:spPr bwMode="auto">
          <a:xfrm>
            <a:off x="1050925" y="4910138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3478" name="Line 6"/>
          <p:cNvSpPr>
            <a:spLocks noChangeShapeType="1"/>
          </p:cNvSpPr>
          <p:nvPr/>
        </p:nvSpPr>
        <p:spPr bwMode="auto">
          <a:xfrm>
            <a:off x="1050925" y="517842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3479" name="Line 7"/>
          <p:cNvSpPr>
            <a:spLocks noChangeShapeType="1"/>
          </p:cNvSpPr>
          <p:nvPr/>
        </p:nvSpPr>
        <p:spPr bwMode="auto">
          <a:xfrm>
            <a:off x="1050925" y="5449888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3480" name="Line 8"/>
          <p:cNvSpPr>
            <a:spLocks noChangeShapeType="1"/>
          </p:cNvSpPr>
          <p:nvPr/>
        </p:nvSpPr>
        <p:spPr bwMode="auto">
          <a:xfrm>
            <a:off x="1050925" y="571817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3481" name="Line 9"/>
          <p:cNvSpPr>
            <a:spLocks noChangeShapeType="1"/>
          </p:cNvSpPr>
          <p:nvPr/>
        </p:nvSpPr>
        <p:spPr bwMode="auto">
          <a:xfrm>
            <a:off x="1050925" y="5989638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3482" name="Line 10"/>
          <p:cNvSpPr>
            <a:spLocks noChangeShapeType="1"/>
          </p:cNvSpPr>
          <p:nvPr/>
        </p:nvSpPr>
        <p:spPr bwMode="auto">
          <a:xfrm>
            <a:off x="1050925" y="625792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3483" name="Line 11"/>
          <p:cNvSpPr>
            <a:spLocks noChangeShapeType="1"/>
          </p:cNvSpPr>
          <p:nvPr/>
        </p:nvSpPr>
        <p:spPr bwMode="auto">
          <a:xfrm>
            <a:off x="1050925" y="6529388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3484" name="Line 12"/>
          <p:cNvSpPr>
            <a:spLocks noChangeShapeType="1"/>
          </p:cNvSpPr>
          <p:nvPr/>
        </p:nvSpPr>
        <p:spPr bwMode="auto">
          <a:xfrm>
            <a:off x="1050925" y="6799263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3485" name="Line 13"/>
          <p:cNvSpPr>
            <a:spLocks noChangeShapeType="1"/>
          </p:cNvSpPr>
          <p:nvPr/>
        </p:nvSpPr>
        <p:spPr bwMode="auto">
          <a:xfrm>
            <a:off x="1050925" y="707072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3486" name="Line 14"/>
          <p:cNvSpPr>
            <a:spLocks noChangeShapeType="1"/>
          </p:cNvSpPr>
          <p:nvPr/>
        </p:nvSpPr>
        <p:spPr bwMode="auto">
          <a:xfrm>
            <a:off x="1050925" y="7339013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3487" name="Line 15"/>
          <p:cNvSpPr>
            <a:spLocks noChangeShapeType="1"/>
          </p:cNvSpPr>
          <p:nvPr/>
        </p:nvSpPr>
        <p:spPr bwMode="auto">
          <a:xfrm>
            <a:off x="1050925" y="761047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3488" name="Line 16"/>
          <p:cNvSpPr>
            <a:spLocks noChangeShapeType="1"/>
          </p:cNvSpPr>
          <p:nvPr/>
        </p:nvSpPr>
        <p:spPr bwMode="auto">
          <a:xfrm>
            <a:off x="1050925" y="7880350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3489" name="Line 17"/>
          <p:cNvSpPr>
            <a:spLocks noChangeShapeType="1"/>
          </p:cNvSpPr>
          <p:nvPr/>
        </p:nvSpPr>
        <p:spPr bwMode="auto">
          <a:xfrm>
            <a:off x="1050925" y="815022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3490" name="Line 18"/>
          <p:cNvSpPr>
            <a:spLocks noChangeShapeType="1"/>
          </p:cNvSpPr>
          <p:nvPr/>
        </p:nvSpPr>
        <p:spPr bwMode="auto">
          <a:xfrm>
            <a:off x="1050925" y="8420100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061678-351F-4666-AED5-64EDDFAD434C}" type="slidenum">
              <a:rPr lang="en-US" altLang="zh-CN"/>
              <a:pPr/>
              <a:t>84</a:t>
            </a:fld>
            <a:endParaRPr lang="en-US" altLang="zh-CN"/>
          </a:p>
        </p:txBody>
      </p:sp>
      <p:sp>
        <p:nvSpPr>
          <p:cNvPr id="235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2525" y="692150"/>
            <a:ext cx="4554538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1225" y="4354513"/>
            <a:ext cx="5027613" cy="413543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6621" tIns="43311" rIns="86621" bIns="43311"/>
          <a:lstStyle/>
          <a:p>
            <a:r>
              <a:rPr lang="de-CH" altLang="zh-CN"/>
              <a:t> </a:t>
            </a:r>
            <a:endParaRPr lang="en-GB" altLang="zh-CN"/>
          </a:p>
        </p:txBody>
      </p:sp>
      <p:sp>
        <p:nvSpPr>
          <p:cNvPr id="235524" name="Line 4"/>
          <p:cNvSpPr>
            <a:spLocks noChangeShapeType="1"/>
          </p:cNvSpPr>
          <p:nvPr/>
        </p:nvSpPr>
        <p:spPr bwMode="auto">
          <a:xfrm>
            <a:off x="1050925" y="463867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5525" name="Line 5"/>
          <p:cNvSpPr>
            <a:spLocks noChangeShapeType="1"/>
          </p:cNvSpPr>
          <p:nvPr/>
        </p:nvSpPr>
        <p:spPr bwMode="auto">
          <a:xfrm>
            <a:off x="1050925" y="4910138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5526" name="Line 6"/>
          <p:cNvSpPr>
            <a:spLocks noChangeShapeType="1"/>
          </p:cNvSpPr>
          <p:nvPr/>
        </p:nvSpPr>
        <p:spPr bwMode="auto">
          <a:xfrm>
            <a:off x="1050925" y="517842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5527" name="Line 7"/>
          <p:cNvSpPr>
            <a:spLocks noChangeShapeType="1"/>
          </p:cNvSpPr>
          <p:nvPr/>
        </p:nvSpPr>
        <p:spPr bwMode="auto">
          <a:xfrm>
            <a:off x="1050925" y="5449888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5528" name="Line 8"/>
          <p:cNvSpPr>
            <a:spLocks noChangeShapeType="1"/>
          </p:cNvSpPr>
          <p:nvPr/>
        </p:nvSpPr>
        <p:spPr bwMode="auto">
          <a:xfrm>
            <a:off x="1050925" y="571817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5529" name="Line 9"/>
          <p:cNvSpPr>
            <a:spLocks noChangeShapeType="1"/>
          </p:cNvSpPr>
          <p:nvPr/>
        </p:nvSpPr>
        <p:spPr bwMode="auto">
          <a:xfrm>
            <a:off x="1050925" y="5989638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5530" name="Line 10"/>
          <p:cNvSpPr>
            <a:spLocks noChangeShapeType="1"/>
          </p:cNvSpPr>
          <p:nvPr/>
        </p:nvSpPr>
        <p:spPr bwMode="auto">
          <a:xfrm>
            <a:off x="1050925" y="625792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5531" name="Line 11"/>
          <p:cNvSpPr>
            <a:spLocks noChangeShapeType="1"/>
          </p:cNvSpPr>
          <p:nvPr/>
        </p:nvSpPr>
        <p:spPr bwMode="auto">
          <a:xfrm>
            <a:off x="1050925" y="6529388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5532" name="Line 12"/>
          <p:cNvSpPr>
            <a:spLocks noChangeShapeType="1"/>
          </p:cNvSpPr>
          <p:nvPr/>
        </p:nvSpPr>
        <p:spPr bwMode="auto">
          <a:xfrm>
            <a:off x="1050925" y="6799263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5533" name="Line 13"/>
          <p:cNvSpPr>
            <a:spLocks noChangeShapeType="1"/>
          </p:cNvSpPr>
          <p:nvPr/>
        </p:nvSpPr>
        <p:spPr bwMode="auto">
          <a:xfrm>
            <a:off x="1050925" y="707072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5534" name="Line 14"/>
          <p:cNvSpPr>
            <a:spLocks noChangeShapeType="1"/>
          </p:cNvSpPr>
          <p:nvPr/>
        </p:nvSpPr>
        <p:spPr bwMode="auto">
          <a:xfrm>
            <a:off x="1050925" y="7339013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5535" name="Line 15"/>
          <p:cNvSpPr>
            <a:spLocks noChangeShapeType="1"/>
          </p:cNvSpPr>
          <p:nvPr/>
        </p:nvSpPr>
        <p:spPr bwMode="auto">
          <a:xfrm>
            <a:off x="1050925" y="761047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5536" name="Line 16"/>
          <p:cNvSpPr>
            <a:spLocks noChangeShapeType="1"/>
          </p:cNvSpPr>
          <p:nvPr/>
        </p:nvSpPr>
        <p:spPr bwMode="auto">
          <a:xfrm>
            <a:off x="1050925" y="7880350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5537" name="Line 17"/>
          <p:cNvSpPr>
            <a:spLocks noChangeShapeType="1"/>
          </p:cNvSpPr>
          <p:nvPr/>
        </p:nvSpPr>
        <p:spPr bwMode="auto">
          <a:xfrm>
            <a:off x="1050925" y="815022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5538" name="Line 18"/>
          <p:cNvSpPr>
            <a:spLocks noChangeShapeType="1"/>
          </p:cNvSpPr>
          <p:nvPr/>
        </p:nvSpPr>
        <p:spPr bwMode="auto">
          <a:xfrm>
            <a:off x="1050925" y="8420100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C62205-3378-4A2F-9F64-AA98D0454C08}" type="slidenum">
              <a:rPr lang="en-US" altLang="zh-CN"/>
              <a:pPr/>
              <a:t>85</a:t>
            </a:fld>
            <a:endParaRPr lang="en-US" altLang="zh-CN"/>
          </a:p>
        </p:txBody>
      </p:sp>
      <p:sp>
        <p:nvSpPr>
          <p:cNvPr id="283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2525" y="692150"/>
            <a:ext cx="4554538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1225" y="4354513"/>
            <a:ext cx="5027613" cy="413543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6621" tIns="43311" rIns="86621" bIns="43311"/>
          <a:lstStyle/>
          <a:p>
            <a:r>
              <a:rPr lang="de-CH" altLang="zh-CN"/>
              <a:t> </a:t>
            </a:r>
            <a:endParaRPr lang="en-GB" altLang="zh-CN"/>
          </a:p>
        </p:txBody>
      </p:sp>
      <p:sp>
        <p:nvSpPr>
          <p:cNvPr id="283652" name="Line 4"/>
          <p:cNvSpPr>
            <a:spLocks noChangeShapeType="1"/>
          </p:cNvSpPr>
          <p:nvPr/>
        </p:nvSpPr>
        <p:spPr bwMode="auto">
          <a:xfrm>
            <a:off x="1050925" y="463867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83653" name="Line 5"/>
          <p:cNvSpPr>
            <a:spLocks noChangeShapeType="1"/>
          </p:cNvSpPr>
          <p:nvPr/>
        </p:nvSpPr>
        <p:spPr bwMode="auto">
          <a:xfrm>
            <a:off x="1050925" y="4910138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83654" name="Line 6"/>
          <p:cNvSpPr>
            <a:spLocks noChangeShapeType="1"/>
          </p:cNvSpPr>
          <p:nvPr/>
        </p:nvSpPr>
        <p:spPr bwMode="auto">
          <a:xfrm>
            <a:off x="1050925" y="517842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83655" name="Line 7"/>
          <p:cNvSpPr>
            <a:spLocks noChangeShapeType="1"/>
          </p:cNvSpPr>
          <p:nvPr/>
        </p:nvSpPr>
        <p:spPr bwMode="auto">
          <a:xfrm>
            <a:off x="1050925" y="5449888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83656" name="Line 8"/>
          <p:cNvSpPr>
            <a:spLocks noChangeShapeType="1"/>
          </p:cNvSpPr>
          <p:nvPr/>
        </p:nvSpPr>
        <p:spPr bwMode="auto">
          <a:xfrm>
            <a:off x="1050925" y="571817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83657" name="Line 9"/>
          <p:cNvSpPr>
            <a:spLocks noChangeShapeType="1"/>
          </p:cNvSpPr>
          <p:nvPr/>
        </p:nvSpPr>
        <p:spPr bwMode="auto">
          <a:xfrm>
            <a:off x="1050925" y="5989638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83658" name="Line 10"/>
          <p:cNvSpPr>
            <a:spLocks noChangeShapeType="1"/>
          </p:cNvSpPr>
          <p:nvPr/>
        </p:nvSpPr>
        <p:spPr bwMode="auto">
          <a:xfrm>
            <a:off x="1050925" y="625792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83659" name="Line 11"/>
          <p:cNvSpPr>
            <a:spLocks noChangeShapeType="1"/>
          </p:cNvSpPr>
          <p:nvPr/>
        </p:nvSpPr>
        <p:spPr bwMode="auto">
          <a:xfrm>
            <a:off x="1050925" y="6529388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83660" name="Line 12"/>
          <p:cNvSpPr>
            <a:spLocks noChangeShapeType="1"/>
          </p:cNvSpPr>
          <p:nvPr/>
        </p:nvSpPr>
        <p:spPr bwMode="auto">
          <a:xfrm>
            <a:off x="1050925" y="6799263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83661" name="Line 13"/>
          <p:cNvSpPr>
            <a:spLocks noChangeShapeType="1"/>
          </p:cNvSpPr>
          <p:nvPr/>
        </p:nvSpPr>
        <p:spPr bwMode="auto">
          <a:xfrm>
            <a:off x="1050925" y="707072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83662" name="Line 14"/>
          <p:cNvSpPr>
            <a:spLocks noChangeShapeType="1"/>
          </p:cNvSpPr>
          <p:nvPr/>
        </p:nvSpPr>
        <p:spPr bwMode="auto">
          <a:xfrm>
            <a:off x="1050925" y="7339013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83663" name="Line 15"/>
          <p:cNvSpPr>
            <a:spLocks noChangeShapeType="1"/>
          </p:cNvSpPr>
          <p:nvPr/>
        </p:nvSpPr>
        <p:spPr bwMode="auto">
          <a:xfrm>
            <a:off x="1050925" y="761047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83664" name="Line 16"/>
          <p:cNvSpPr>
            <a:spLocks noChangeShapeType="1"/>
          </p:cNvSpPr>
          <p:nvPr/>
        </p:nvSpPr>
        <p:spPr bwMode="auto">
          <a:xfrm>
            <a:off x="1050925" y="7880350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83665" name="Line 17"/>
          <p:cNvSpPr>
            <a:spLocks noChangeShapeType="1"/>
          </p:cNvSpPr>
          <p:nvPr/>
        </p:nvSpPr>
        <p:spPr bwMode="auto">
          <a:xfrm>
            <a:off x="1050925" y="815022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83666" name="Line 18"/>
          <p:cNvSpPr>
            <a:spLocks noChangeShapeType="1"/>
          </p:cNvSpPr>
          <p:nvPr/>
        </p:nvSpPr>
        <p:spPr bwMode="auto">
          <a:xfrm>
            <a:off x="1050925" y="8420100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786A0C-DC05-463D-9A84-2D5CE565554D}" type="slidenum">
              <a:rPr lang="en-US" altLang="zh-CN"/>
              <a:pPr/>
              <a:t>86</a:t>
            </a:fld>
            <a:endParaRPr lang="en-US" altLang="zh-CN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2525" y="692150"/>
            <a:ext cx="4554538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1225" y="4354513"/>
            <a:ext cx="5027613" cy="413543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6621" tIns="43311" rIns="86621" bIns="43311"/>
          <a:lstStyle/>
          <a:p>
            <a:r>
              <a:rPr lang="de-CH" altLang="zh-CN"/>
              <a:t> </a:t>
            </a:r>
            <a:endParaRPr lang="en-GB" altLang="zh-CN"/>
          </a:p>
        </p:txBody>
      </p:sp>
      <p:sp>
        <p:nvSpPr>
          <p:cNvPr id="237572" name="Line 4"/>
          <p:cNvSpPr>
            <a:spLocks noChangeShapeType="1"/>
          </p:cNvSpPr>
          <p:nvPr/>
        </p:nvSpPr>
        <p:spPr bwMode="auto">
          <a:xfrm>
            <a:off x="1050925" y="463867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7573" name="Line 5"/>
          <p:cNvSpPr>
            <a:spLocks noChangeShapeType="1"/>
          </p:cNvSpPr>
          <p:nvPr/>
        </p:nvSpPr>
        <p:spPr bwMode="auto">
          <a:xfrm>
            <a:off x="1050925" y="4910138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7574" name="Line 6"/>
          <p:cNvSpPr>
            <a:spLocks noChangeShapeType="1"/>
          </p:cNvSpPr>
          <p:nvPr/>
        </p:nvSpPr>
        <p:spPr bwMode="auto">
          <a:xfrm>
            <a:off x="1050925" y="517842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7575" name="Line 7"/>
          <p:cNvSpPr>
            <a:spLocks noChangeShapeType="1"/>
          </p:cNvSpPr>
          <p:nvPr/>
        </p:nvSpPr>
        <p:spPr bwMode="auto">
          <a:xfrm>
            <a:off x="1050925" y="5449888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7576" name="Line 8"/>
          <p:cNvSpPr>
            <a:spLocks noChangeShapeType="1"/>
          </p:cNvSpPr>
          <p:nvPr/>
        </p:nvSpPr>
        <p:spPr bwMode="auto">
          <a:xfrm>
            <a:off x="1050925" y="571817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7577" name="Line 9"/>
          <p:cNvSpPr>
            <a:spLocks noChangeShapeType="1"/>
          </p:cNvSpPr>
          <p:nvPr/>
        </p:nvSpPr>
        <p:spPr bwMode="auto">
          <a:xfrm>
            <a:off x="1050925" y="5989638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7578" name="Line 10"/>
          <p:cNvSpPr>
            <a:spLocks noChangeShapeType="1"/>
          </p:cNvSpPr>
          <p:nvPr/>
        </p:nvSpPr>
        <p:spPr bwMode="auto">
          <a:xfrm>
            <a:off x="1050925" y="625792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7579" name="Line 11"/>
          <p:cNvSpPr>
            <a:spLocks noChangeShapeType="1"/>
          </p:cNvSpPr>
          <p:nvPr/>
        </p:nvSpPr>
        <p:spPr bwMode="auto">
          <a:xfrm>
            <a:off x="1050925" y="6529388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7580" name="Line 12"/>
          <p:cNvSpPr>
            <a:spLocks noChangeShapeType="1"/>
          </p:cNvSpPr>
          <p:nvPr/>
        </p:nvSpPr>
        <p:spPr bwMode="auto">
          <a:xfrm>
            <a:off x="1050925" y="6799263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7581" name="Line 13"/>
          <p:cNvSpPr>
            <a:spLocks noChangeShapeType="1"/>
          </p:cNvSpPr>
          <p:nvPr/>
        </p:nvSpPr>
        <p:spPr bwMode="auto">
          <a:xfrm>
            <a:off x="1050925" y="707072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7582" name="Line 14"/>
          <p:cNvSpPr>
            <a:spLocks noChangeShapeType="1"/>
          </p:cNvSpPr>
          <p:nvPr/>
        </p:nvSpPr>
        <p:spPr bwMode="auto">
          <a:xfrm>
            <a:off x="1050925" y="7339013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7583" name="Line 15"/>
          <p:cNvSpPr>
            <a:spLocks noChangeShapeType="1"/>
          </p:cNvSpPr>
          <p:nvPr/>
        </p:nvSpPr>
        <p:spPr bwMode="auto">
          <a:xfrm>
            <a:off x="1050925" y="761047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7584" name="Line 16"/>
          <p:cNvSpPr>
            <a:spLocks noChangeShapeType="1"/>
          </p:cNvSpPr>
          <p:nvPr/>
        </p:nvSpPr>
        <p:spPr bwMode="auto">
          <a:xfrm>
            <a:off x="1050925" y="7880350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7585" name="Line 17"/>
          <p:cNvSpPr>
            <a:spLocks noChangeShapeType="1"/>
          </p:cNvSpPr>
          <p:nvPr/>
        </p:nvSpPr>
        <p:spPr bwMode="auto">
          <a:xfrm>
            <a:off x="1050925" y="815022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7586" name="Line 18"/>
          <p:cNvSpPr>
            <a:spLocks noChangeShapeType="1"/>
          </p:cNvSpPr>
          <p:nvPr/>
        </p:nvSpPr>
        <p:spPr bwMode="auto">
          <a:xfrm>
            <a:off x="1050925" y="8420100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970B7A-31A6-47E8-BE7A-805B112DDBE3}" type="slidenum">
              <a:rPr lang="en-US" altLang="zh-CN"/>
              <a:pPr/>
              <a:t>87</a:t>
            </a:fld>
            <a:endParaRPr lang="en-US" altLang="zh-CN"/>
          </a:p>
        </p:txBody>
      </p:sp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2525" y="692150"/>
            <a:ext cx="4554538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1225" y="4354513"/>
            <a:ext cx="5027613" cy="413543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6621" tIns="43311" rIns="86621" bIns="43311"/>
          <a:lstStyle/>
          <a:p>
            <a:r>
              <a:rPr lang="de-CH" altLang="zh-CN"/>
              <a:t> </a:t>
            </a:r>
            <a:endParaRPr lang="en-GB" altLang="zh-CN"/>
          </a:p>
        </p:txBody>
      </p:sp>
      <p:sp>
        <p:nvSpPr>
          <p:cNvPr id="239620" name="Line 4"/>
          <p:cNvSpPr>
            <a:spLocks noChangeShapeType="1"/>
          </p:cNvSpPr>
          <p:nvPr/>
        </p:nvSpPr>
        <p:spPr bwMode="auto">
          <a:xfrm>
            <a:off x="1050925" y="463867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9621" name="Line 5"/>
          <p:cNvSpPr>
            <a:spLocks noChangeShapeType="1"/>
          </p:cNvSpPr>
          <p:nvPr/>
        </p:nvSpPr>
        <p:spPr bwMode="auto">
          <a:xfrm>
            <a:off x="1050925" y="4910138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9622" name="Line 6"/>
          <p:cNvSpPr>
            <a:spLocks noChangeShapeType="1"/>
          </p:cNvSpPr>
          <p:nvPr/>
        </p:nvSpPr>
        <p:spPr bwMode="auto">
          <a:xfrm>
            <a:off x="1050925" y="517842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9623" name="Line 7"/>
          <p:cNvSpPr>
            <a:spLocks noChangeShapeType="1"/>
          </p:cNvSpPr>
          <p:nvPr/>
        </p:nvSpPr>
        <p:spPr bwMode="auto">
          <a:xfrm>
            <a:off x="1050925" y="5449888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9624" name="Line 8"/>
          <p:cNvSpPr>
            <a:spLocks noChangeShapeType="1"/>
          </p:cNvSpPr>
          <p:nvPr/>
        </p:nvSpPr>
        <p:spPr bwMode="auto">
          <a:xfrm>
            <a:off x="1050925" y="571817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9625" name="Line 9"/>
          <p:cNvSpPr>
            <a:spLocks noChangeShapeType="1"/>
          </p:cNvSpPr>
          <p:nvPr/>
        </p:nvSpPr>
        <p:spPr bwMode="auto">
          <a:xfrm>
            <a:off x="1050925" y="5989638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9626" name="Line 10"/>
          <p:cNvSpPr>
            <a:spLocks noChangeShapeType="1"/>
          </p:cNvSpPr>
          <p:nvPr/>
        </p:nvSpPr>
        <p:spPr bwMode="auto">
          <a:xfrm>
            <a:off x="1050925" y="625792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9627" name="Line 11"/>
          <p:cNvSpPr>
            <a:spLocks noChangeShapeType="1"/>
          </p:cNvSpPr>
          <p:nvPr/>
        </p:nvSpPr>
        <p:spPr bwMode="auto">
          <a:xfrm>
            <a:off x="1050925" y="6529388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9628" name="Line 12"/>
          <p:cNvSpPr>
            <a:spLocks noChangeShapeType="1"/>
          </p:cNvSpPr>
          <p:nvPr/>
        </p:nvSpPr>
        <p:spPr bwMode="auto">
          <a:xfrm>
            <a:off x="1050925" y="6799263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9629" name="Line 13"/>
          <p:cNvSpPr>
            <a:spLocks noChangeShapeType="1"/>
          </p:cNvSpPr>
          <p:nvPr/>
        </p:nvSpPr>
        <p:spPr bwMode="auto">
          <a:xfrm>
            <a:off x="1050925" y="707072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9630" name="Line 14"/>
          <p:cNvSpPr>
            <a:spLocks noChangeShapeType="1"/>
          </p:cNvSpPr>
          <p:nvPr/>
        </p:nvSpPr>
        <p:spPr bwMode="auto">
          <a:xfrm>
            <a:off x="1050925" y="7339013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9631" name="Line 15"/>
          <p:cNvSpPr>
            <a:spLocks noChangeShapeType="1"/>
          </p:cNvSpPr>
          <p:nvPr/>
        </p:nvSpPr>
        <p:spPr bwMode="auto">
          <a:xfrm>
            <a:off x="1050925" y="761047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9632" name="Line 16"/>
          <p:cNvSpPr>
            <a:spLocks noChangeShapeType="1"/>
          </p:cNvSpPr>
          <p:nvPr/>
        </p:nvSpPr>
        <p:spPr bwMode="auto">
          <a:xfrm>
            <a:off x="1050925" y="7880350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9633" name="Line 17"/>
          <p:cNvSpPr>
            <a:spLocks noChangeShapeType="1"/>
          </p:cNvSpPr>
          <p:nvPr/>
        </p:nvSpPr>
        <p:spPr bwMode="auto">
          <a:xfrm>
            <a:off x="1050925" y="815022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39634" name="Line 18"/>
          <p:cNvSpPr>
            <a:spLocks noChangeShapeType="1"/>
          </p:cNvSpPr>
          <p:nvPr/>
        </p:nvSpPr>
        <p:spPr bwMode="auto">
          <a:xfrm>
            <a:off x="1050925" y="8420100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0D3D02-81BE-47BB-999B-D811F05C8D22}" type="slidenum">
              <a:rPr lang="en-US" altLang="zh-CN"/>
              <a:pPr/>
              <a:t>88</a:t>
            </a:fld>
            <a:endParaRPr lang="en-US" altLang="zh-CN"/>
          </a:p>
        </p:txBody>
      </p:sp>
      <p:sp>
        <p:nvSpPr>
          <p:cNvPr id="24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2525" y="692150"/>
            <a:ext cx="4554538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1225" y="4354513"/>
            <a:ext cx="5027613" cy="413543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6621" tIns="43311" rIns="86621" bIns="43311"/>
          <a:lstStyle/>
          <a:p>
            <a:r>
              <a:rPr lang="de-CH" altLang="zh-CN"/>
              <a:t> </a:t>
            </a:r>
            <a:endParaRPr lang="en-GB" altLang="zh-CN"/>
          </a:p>
        </p:txBody>
      </p:sp>
      <p:sp>
        <p:nvSpPr>
          <p:cNvPr id="241668" name="Line 4"/>
          <p:cNvSpPr>
            <a:spLocks noChangeShapeType="1"/>
          </p:cNvSpPr>
          <p:nvPr/>
        </p:nvSpPr>
        <p:spPr bwMode="auto">
          <a:xfrm>
            <a:off x="1050925" y="463867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41669" name="Line 5"/>
          <p:cNvSpPr>
            <a:spLocks noChangeShapeType="1"/>
          </p:cNvSpPr>
          <p:nvPr/>
        </p:nvSpPr>
        <p:spPr bwMode="auto">
          <a:xfrm>
            <a:off x="1050925" y="4910138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41670" name="Line 6"/>
          <p:cNvSpPr>
            <a:spLocks noChangeShapeType="1"/>
          </p:cNvSpPr>
          <p:nvPr/>
        </p:nvSpPr>
        <p:spPr bwMode="auto">
          <a:xfrm>
            <a:off x="1050925" y="517842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41671" name="Line 7"/>
          <p:cNvSpPr>
            <a:spLocks noChangeShapeType="1"/>
          </p:cNvSpPr>
          <p:nvPr/>
        </p:nvSpPr>
        <p:spPr bwMode="auto">
          <a:xfrm>
            <a:off x="1050925" y="5449888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41672" name="Line 8"/>
          <p:cNvSpPr>
            <a:spLocks noChangeShapeType="1"/>
          </p:cNvSpPr>
          <p:nvPr/>
        </p:nvSpPr>
        <p:spPr bwMode="auto">
          <a:xfrm>
            <a:off x="1050925" y="571817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41673" name="Line 9"/>
          <p:cNvSpPr>
            <a:spLocks noChangeShapeType="1"/>
          </p:cNvSpPr>
          <p:nvPr/>
        </p:nvSpPr>
        <p:spPr bwMode="auto">
          <a:xfrm>
            <a:off x="1050925" y="5989638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41674" name="Line 10"/>
          <p:cNvSpPr>
            <a:spLocks noChangeShapeType="1"/>
          </p:cNvSpPr>
          <p:nvPr/>
        </p:nvSpPr>
        <p:spPr bwMode="auto">
          <a:xfrm>
            <a:off x="1050925" y="625792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41675" name="Line 11"/>
          <p:cNvSpPr>
            <a:spLocks noChangeShapeType="1"/>
          </p:cNvSpPr>
          <p:nvPr/>
        </p:nvSpPr>
        <p:spPr bwMode="auto">
          <a:xfrm>
            <a:off x="1050925" y="6529388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41676" name="Line 12"/>
          <p:cNvSpPr>
            <a:spLocks noChangeShapeType="1"/>
          </p:cNvSpPr>
          <p:nvPr/>
        </p:nvSpPr>
        <p:spPr bwMode="auto">
          <a:xfrm>
            <a:off x="1050925" y="6799263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41677" name="Line 13"/>
          <p:cNvSpPr>
            <a:spLocks noChangeShapeType="1"/>
          </p:cNvSpPr>
          <p:nvPr/>
        </p:nvSpPr>
        <p:spPr bwMode="auto">
          <a:xfrm>
            <a:off x="1050925" y="707072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41678" name="Line 14"/>
          <p:cNvSpPr>
            <a:spLocks noChangeShapeType="1"/>
          </p:cNvSpPr>
          <p:nvPr/>
        </p:nvSpPr>
        <p:spPr bwMode="auto">
          <a:xfrm>
            <a:off x="1050925" y="7339013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41679" name="Line 15"/>
          <p:cNvSpPr>
            <a:spLocks noChangeShapeType="1"/>
          </p:cNvSpPr>
          <p:nvPr/>
        </p:nvSpPr>
        <p:spPr bwMode="auto">
          <a:xfrm>
            <a:off x="1050925" y="761047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41680" name="Line 16"/>
          <p:cNvSpPr>
            <a:spLocks noChangeShapeType="1"/>
          </p:cNvSpPr>
          <p:nvPr/>
        </p:nvSpPr>
        <p:spPr bwMode="auto">
          <a:xfrm>
            <a:off x="1050925" y="7880350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41681" name="Line 17"/>
          <p:cNvSpPr>
            <a:spLocks noChangeShapeType="1"/>
          </p:cNvSpPr>
          <p:nvPr/>
        </p:nvSpPr>
        <p:spPr bwMode="auto">
          <a:xfrm>
            <a:off x="1050925" y="8150225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  <p:sp>
        <p:nvSpPr>
          <p:cNvPr id="241682" name="Line 18"/>
          <p:cNvSpPr>
            <a:spLocks noChangeShapeType="1"/>
          </p:cNvSpPr>
          <p:nvPr/>
        </p:nvSpPr>
        <p:spPr bwMode="auto">
          <a:xfrm>
            <a:off x="1050925" y="8420100"/>
            <a:ext cx="47561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FF"/>
                </a:solidFill>
                <a:latin typeface="华文中宋" pitchFamily="2" charset="-122"/>
                <a:ea typeface="华文中宋" pitchFamily="2" charset="-122"/>
              </a:rPr>
              <a:t>选择明文攻击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5368-096E-40D8-8756-1AD2FED379B4}" type="slidenum">
              <a:rPr lang="zh-CN" altLang="en-US" smtClean="0"/>
              <a:pPr/>
              <a:t>108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176880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数字信封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5368-096E-40D8-8756-1AD2FED379B4}" type="slidenum">
              <a:rPr lang="zh-CN" altLang="en-US" smtClean="0"/>
              <a:pPr/>
              <a:t>111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72787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P=43,q=59,n=43*59=2537,</a:t>
                </a:r>
                <a14:m>
                  <m:oMath xmlns:m="http://schemas.openxmlformats.org/officeDocument/2006/math">
                    <m:r>
                      <a:rPr kumimoji="1" lang="zh-CN" altLang="en-US" sz="1200" i="1" dirty="0" smtClean="0">
                        <a:latin typeface="Cambria Math"/>
                      </a:rPr>
                      <m:t>𝜑</m:t>
                    </m:r>
                    <m:r>
                      <a:rPr kumimoji="1" lang="en-US" altLang="zh-CN" sz="1200" i="1" dirty="0" smtClean="0">
                        <a:latin typeface="Cambria Math"/>
                      </a:rPr>
                      <m:t>(</m:t>
                    </m:r>
                    <m:r>
                      <a:rPr kumimoji="1" lang="en-US" altLang="zh-CN" sz="1200" i="1" dirty="0" smtClean="0">
                        <a:latin typeface="Cambria Math"/>
                      </a:rPr>
                      <m:t>𝑛</m:t>
                    </m:r>
                    <m:r>
                      <a:rPr kumimoji="1" lang="en-US" altLang="zh-CN" sz="1200" i="1" dirty="0" smtClean="0">
                        <a:latin typeface="Cambria Math"/>
                      </a:rPr>
                      <m:t>) </m:t>
                    </m:r>
                  </m:oMath>
                </a14:m>
                <a:r>
                  <a:rPr lang="en-US" altLang="zh-CN" dirty="0" smtClean="0"/>
                  <a:t>=42*58=2436,e=13,</a:t>
                </a:r>
                <a:r>
                  <a:rPr lang="zh-CN" altLang="en-US" dirty="0" smtClean="0"/>
                  <a:t>求</a:t>
                </a:r>
                <a:r>
                  <a:rPr lang="en-US" altLang="zh-CN" dirty="0" smtClean="0"/>
                  <a:t>d</a:t>
                </a:r>
              </a:p>
              <a:p>
                <a:r>
                  <a:rPr lang="en-US" altLang="zh-CN" dirty="0" smtClean="0"/>
                  <a:t>2436=13</a:t>
                </a:r>
                <a:r>
                  <a:rPr lang="zh-CN" altLang="en-US" dirty="0" smtClean="0"/>
                  <a:t>*</a:t>
                </a:r>
                <a:r>
                  <a:rPr lang="en-US" altLang="zh-CN" dirty="0" smtClean="0"/>
                  <a:t>187+5</a:t>
                </a:r>
                <a:r>
                  <a:rPr lang="zh-CN" altLang="en-US" dirty="0" smtClean="0"/>
                  <a:t>，</a:t>
                </a:r>
                <a:r>
                  <a:rPr lang="en-US" altLang="zh-CN" dirty="0" smtClean="0"/>
                  <a:t>13=5</a:t>
                </a:r>
                <a:r>
                  <a:rPr lang="zh-CN" altLang="en-US" dirty="0" smtClean="0"/>
                  <a:t>*</a:t>
                </a:r>
                <a:r>
                  <a:rPr lang="en-US" altLang="zh-CN" dirty="0" smtClean="0"/>
                  <a:t>2+3</a:t>
                </a:r>
                <a:r>
                  <a:rPr lang="zh-CN" altLang="en-US" dirty="0" smtClean="0"/>
                  <a:t>，</a:t>
                </a:r>
                <a:r>
                  <a:rPr lang="en-US" altLang="zh-CN" dirty="0" smtClean="0"/>
                  <a:t>5=3+2</a:t>
                </a:r>
                <a:r>
                  <a:rPr lang="zh-CN" altLang="en-US" dirty="0" smtClean="0"/>
                  <a:t>，</a:t>
                </a:r>
                <a:r>
                  <a:rPr lang="en-US" altLang="zh-CN" dirty="0" smtClean="0"/>
                  <a:t>3=2+1</a:t>
                </a:r>
              </a:p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 smtClean="0"/>
                  <a:t>1=3-2=3-</a:t>
                </a:r>
                <a:r>
                  <a:rPr lang="zh-CN" altLang="en-US" dirty="0" smtClean="0"/>
                  <a:t>（</a:t>
                </a:r>
                <a:r>
                  <a:rPr lang="en-US" altLang="zh-CN" dirty="0" smtClean="0"/>
                  <a:t>5-3</a:t>
                </a:r>
                <a:r>
                  <a:rPr lang="zh-CN" altLang="en-US" dirty="0" smtClean="0"/>
                  <a:t>）</a:t>
                </a:r>
                <a:r>
                  <a:rPr lang="en-US" altLang="zh-CN" dirty="0" smtClean="0"/>
                  <a:t>=-5+2</a:t>
                </a:r>
                <a:r>
                  <a:rPr lang="zh-CN" altLang="en-US" dirty="0" smtClean="0"/>
                  <a:t>*</a:t>
                </a:r>
                <a:r>
                  <a:rPr lang="en-US" altLang="zh-CN" dirty="0" smtClean="0"/>
                  <a:t>3=-5+2</a:t>
                </a:r>
                <a:r>
                  <a:rPr lang="zh-CN" altLang="en-US" dirty="0" smtClean="0"/>
                  <a:t>*（</a:t>
                </a:r>
                <a:r>
                  <a:rPr lang="en-US" altLang="zh-CN" dirty="0" smtClean="0"/>
                  <a:t>13-5</a:t>
                </a:r>
                <a:r>
                  <a:rPr lang="zh-CN" altLang="en-US" dirty="0" smtClean="0"/>
                  <a:t>*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）</a:t>
                </a:r>
                <a:r>
                  <a:rPr lang="en-US" altLang="zh-CN" dirty="0" smtClean="0"/>
                  <a:t>=2</a:t>
                </a:r>
                <a:r>
                  <a:rPr lang="zh-CN" altLang="en-US" dirty="0" smtClean="0"/>
                  <a:t>*</a:t>
                </a:r>
                <a:r>
                  <a:rPr lang="en-US" altLang="zh-CN" dirty="0" smtClean="0"/>
                  <a:t>13-5</a:t>
                </a:r>
                <a:r>
                  <a:rPr lang="zh-CN" altLang="en-US" dirty="0" smtClean="0"/>
                  <a:t>*</a:t>
                </a:r>
                <a:r>
                  <a:rPr lang="en-US" altLang="zh-CN" dirty="0" smtClean="0"/>
                  <a:t>5=2</a:t>
                </a:r>
                <a:r>
                  <a:rPr lang="zh-CN" altLang="en-US" dirty="0" smtClean="0"/>
                  <a:t>*</a:t>
                </a:r>
                <a:r>
                  <a:rPr lang="en-US" altLang="zh-CN" dirty="0" smtClean="0"/>
                  <a:t>13-5</a:t>
                </a:r>
                <a:r>
                  <a:rPr lang="zh-CN" altLang="en-US" dirty="0" smtClean="0"/>
                  <a:t>*（</a:t>
                </a:r>
                <a:r>
                  <a:rPr lang="en-US" altLang="zh-CN" dirty="0" smtClean="0"/>
                  <a:t>2436-13</a:t>
                </a:r>
                <a:r>
                  <a:rPr lang="zh-CN" altLang="en-US" dirty="0" smtClean="0"/>
                  <a:t>*</a:t>
                </a:r>
                <a:r>
                  <a:rPr lang="en-US" altLang="zh-CN" dirty="0" smtClean="0"/>
                  <a:t>187</a:t>
                </a:r>
                <a:r>
                  <a:rPr lang="zh-CN" altLang="en-US" dirty="0" smtClean="0"/>
                  <a:t>）</a:t>
                </a:r>
                <a:r>
                  <a:rPr lang="en-US" altLang="zh-CN" dirty="0" smtClean="0"/>
                  <a:t>=13</a:t>
                </a:r>
                <a:r>
                  <a:rPr lang="zh-CN" altLang="en-US" dirty="0" smtClean="0"/>
                  <a:t>*</a:t>
                </a:r>
                <a:r>
                  <a:rPr lang="en-US" altLang="zh-CN" dirty="0" smtClean="0"/>
                  <a:t>937-5+2436</a:t>
                </a:r>
                <a:r>
                  <a:rPr lang="zh-CN" altLang="en-US" dirty="0" smtClean="0"/>
                  <a:t>，</a:t>
                </a:r>
                <a:r>
                  <a:rPr lang="en-US" altLang="zh-CN" smtClean="0"/>
                  <a:t>d=937</a:t>
                </a:r>
                <a:endParaRPr lang="zh-CN" altLang="en-US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P=43,q=59,n=43*59=2537,</a:t>
                </a:r>
                <a:r>
                  <a:rPr kumimoji="1" lang="zh-CN" altLang="en-US" sz="1200" i="0" dirty="0" smtClean="0">
                    <a:latin typeface="Cambria Math"/>
                  </a:rPr>
                  <a:t>𝜑</a:t>
                </a:r>
                <a:r>
                  <a:rPr kumimoji="1" lang="en-US" altLang="zh-CN" sz="1200" i="0" dirty="0" smtClean="0">
                    <a:latin typeface="Cambria Math"/>
                  </a:rPr>
                  <a:t>(𝑛) </a:t>
                </a:r>
                <a:r>
                  <a:rPr lang="en-US" altLang="zh-CN" dirty="0" smtClean="0"/>
                  <a:t>=42*58=2436,e=13,</a:t>
                </a:r>
                <a:r>
                  <a:rPr lang="zh-CN" altLang="en-US" dirty="0" smtClean="0"/>
                  <a:t>求</a:t>
                </a:r>
                <a:r>
                  <a:rPr lang="en-US" altLang="zh-CN" dirty="0" smtClean="0"/>
                  <a:t>d</a:t>
                </a:r>
              </a:p>
              <a:p>
                <a:r>
                  <a:rPr lang="en-US" altLang="zh-CN" dirty="0" smtClean="0"/>
                  <a:t>2436=13</a:t>
                </a:r>
                <a:r>
                  <a:rPr lang="zh-CN" altLang="en-US" dirty="0" smtClean="0"/>
                  <a:t>*</a:t>
                </a:r>
                <a:r>
                  <a:rPr lang="en-US" altLang="zh-CN" dirty="0" smtClean="0"/>
                  <a:t>187+5</a:t>
                </a:r>
                <a:r>
                  <a:rPr lang="zh-CN" altLang="en-US" dirty="0" smtClean="0"/>
                  <a:t>，</a:t>
                </a:r>
                <a:r>
                  <a:rPr lang="en-US" altLang="zh-CN" dirty="0" smtClean="0"/>
                  <a:t>13=5</a:t>
                </a:r>
                <a:r>
                  <a:rPr lang="zh-CN" altLang="en-US" dirty="0" smtClean="0"/>
                  <a:t>*</a:t>
                </a:r>
                <a:r>
                  <a:rPr lang="en-US" altLang="zh-CN" dirty="0" smtClean="0"/>
                  <a:t>2+3</a:t>
                </a:r>
                <a:r>
                  <a:rPr lang="zh-CN" altLang="en-US" dirty="0" smtClean="0"/>
                  <a:t>，</a:t>
                </a:r>
                <a:r>
                  <a:rPr lang="en-US" altLang="zh-CN" dirty="0" smtClean="0"/>
                  <a:t>5=3+2</a:t>
                </a:r>
                <a:r>
                  <a:rPr lang="zh-CN" altLang="en-US" dirty="0" smtClean="0"/>
                  <a:t>，</a:t>
                </a:r>
                <a:r>
                  <a:rPr lang="en-US" altLang="zh-CN" dirty="0" smtClean="0"/>
                  <a:t>3=2+1</a:t>
                </a:r>
              </a:p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 smtClean="0"/>
                  <a:t>1=3-2=3-</a:t>
                </a:r>
                <a:r>
                  <a:rPr lang="zh-CN" altLang="en-US" dirty="0" smtClean="0"/>
                  <a:t>（</a:t>
                </a:r>
                <a:r>
                  <a:rPr lang="en-US" altLang="zh-CN" dirty="0" smtClean="0"/>
                  <a:t>5-3</a:t>
                </a:r>
                <a:r>
                  <a:rPr lang="zh-CN" altLang="en-US" dirty="0" smtClean="0"/>
                  <a:t>）</a:t>
                </a:r>
                <a:r>
                  <a:rPr lang="en-US" altLang="zh-CN" dirty="0" smtClean="0"/>
                  <a:t>=-5+2</a:t>
                </a:r>
                <a:r>
                  <a:rPr lang="zh-CN" altLang="en-US" dirty="0" smtClean="0"/>
                  <a:t>*</a:t>
                </a:r>
                <a:r>
                  <a:rPr lang="en-US" altLang="zh-CN" dirty="0" smtClean="0"/>
                  <a:t>3=-5+2</a:t>
                </a:r>
                <a:r>
                  <a:rPr lang="zh-CN" altLang="en-US" dirty="0" smtClean="0"/>
                  <a:t>*（</a:t>
                </a:r>
                <a:r>
                  <a:rPr lang="en-US" altLang="zh-CN" dirty="0" smtClean="0"/>
                  <a:t>13-5</a:t>
                </a:r>
                <a:r>
                  <a:rPr lang="zh-CN" altLang="en-US" dirty="0" smtClean="0"/>
                  <a:t>*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）</a:t>
                </a:r>
                <a:r>
                  <a:rPr lang="en-US" altLang="zh-CN" dirty="0" smtClean="0"/>
                  <a:t>=2</a:t>
                </a:r>
                <a:r>
                  <a:rPr lang="zh-CN" altLang="en-US" dirty="0" smtClean="0"/>
                  <a:t>*</a:t>
                </a:r>
                <a:r>
                  <a:rPr lang="en-US" altLang="zh-CN" dirty="0" smtClean="0"/>
                  <a:t>13-5</a:t>
                </a:r>
                <a:r>
                  <a:rPr lang="zh-CN" altLang="en-US" dirty="0" smtClean="0"/>
                  <a:t>*</a:t>
                </a:r>
                <a:r>
                  <a:rPr lang="en-US" altLang="zh-CN" dirty="0" smtClean="0"/>
                  <a:t>5=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*</a:t>
                </a:r>
                <a:r>
                  <a:rPr lang="en-US" altLang="zh-CN" dirty="0" smtClean="0"/>
                  <a:t>13-5</a:t>
                </a:r>
                <a:r>
                  <a:rPr lang="zh-CN" altLang="en-US" dirty="0" smtClean="0"/>
                  <a:t>*（</a:t>
                </a:r>
                <a:r>
                  <a:rPr lang="en-US" altLang="zh-CN" dirty="0" smtClean="0"/>
                  <a:t>2436-13</a:t>
                </a:r>
                <a:r>
                  <a:rPr lang="zh-CN" altLang="en-US" dirty="0" smtClean="0"/>
                  <a:t>*</a:t>
                </a:r>
                <a:r>
                  <a:rPr lang="en-US" altLang="zh-CN" dirty="0" smtClean="0"/>
                  <a:t>187</a:t>
                </a:r>
                <a:r>
                  <a:rPr lang="zh-CN" altLang="en-US" dirty="0" smtClean="0"/>
                  <a:t>）</a:t>
                </a:r>
                <a:r>
                  <a:rPr lang="en-US" altLang="zh-CN" dirty="0" smtClean="0"/>
                  <a:t>=13</a:t>
                </a:r>
                <a:r>
                  <a:rPr lang="zh-CN" altLang="en-US" dirty="0" smtClean="0"/>
                  <a:t>*</a:t>
                </a:r>
                <a:r>
                  <a:rPr lang="en-US" altLang="zh-CN" dirty="0" smtClean="0"/>
                  <a:t>937-5+2436</a:t>
                </a:r>
                <a:r>
                  <a:rPr lang="zh-CN" altLang="en-US" dirty="0" smtClean="0"/>
                  <a:t>，</a:t>
                </a:r>
                <a:r>
                  <a:rPr lang="en-US" altLang="zh-CN" smtClean="0"/>
                  <a:t>d=937</a:t>
                </a:r>
                <a:endParaRPr lang="zh-CN" altLang="en-US" dirty="0" smtClean="0"/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5368-096E-40D8-8756-1AD2FED379B4}" type="slidenum">
              <a:rPr lang="zh-CN" altLang="en-US" smtClean="0"/>
              <a:pPr/>
              <a:t>29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716234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数字信封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5368-096E-40D8-8756-1AD2FED379B4}" type="slidenum">
              <a:rPr lang="zh-CN" altLang="en-US" smtClean="0"/>
              <a:pPr/>
              <a:t>112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72787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模乘运算次数为</a:t>
            </a:r>
            <a:r>
              <a:rPr lang="en-US" altLang="zh-CN" dirty="0" smtClean="0"/>
              <a:t>6</a:t>
            </a:r>
            <a:r>
              <a:rPr lang="zh-CN" altLang="en-US" dirty="0" smtClean="0"/>
              <a:t>次，</a:t>
            </a:r>
            <a:r>
              <a:rPr lang="en-US" altLang="zh-CN" dirty="0" smtClean="0"/>
              <a:t>k+(m</a:t>
            </a:r>
            <a:r>
              <a:rPr lang="zh-CN" altLang="en-US" dirty="0" smtClean="0"/>
              <a:t>的汉明重量</a:t>
            </a:r>
            <a:r>
              <a:rPr lang="en-US" altLang="zh-CN" dirty="0" smtClean="0"/>
              <a:t>)-1</a:t>
            </a:r>
            <a:r>
              <a:rPr lang="zh-CN" altLang="en-US" dirty="0" smtClean="0"/>
              <a:t>，直接运算需要</a:t>
            </a:r>
            <a:r>
              <a:rPr lang="en-US" altLang="zh-CN" dirty="0" smtClean="0"/>
              <a:t>m-1</a:t>
            </a:r>
            <a:r>
              <a:rPr lang="zh-CN" altLang="en-US" dirty="0" smtClean="0"/>
              <a:t>次模乘运算。例如</a:t>
            </a:r>
            <a:r>
              <a:rPr lang="en-US" altLang="zh-CN" dirty="0" smtClean="0"/>
              <a:t>e=13=1101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5</a:t>
            </a:r>
            <a:r>
              <a:rPr lang="zh-CN" altLang="en-US" dirty="0" smtClean="0"/>
              <a:t>次模乘运算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5368-096E-40D8-8756-1AD2FED379B4}" type="slidenum">
              <a:rPr lang="zh-CN" altLang="en-US" smtClean="0"/>
              <a:pPr/>
              <a:t>33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35776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模乘运算次数为</a:t>
            </a:r>
            <a:r>
              <a:rPr lang="en-US" altLang="zh-CN" dirty="0" smtClean="0"/>
              <a:t>6</a:t>
            </a:r>
            <a:r>
              <a:rPr lang="zh-CN" altLang="en-US" dirty="0" smtClean="0"/>
              <a:t>次，</a:t>
            </a:r>
            <a:r>
              <a:rPr lang="en-US" altLang="zh-CN" dirty="0" smtClean="0"/>
              <a:t>k+(m</a:t>
            </a:r>
            <a:r>
              <a:rPr lang="zh-CN" altLang="en-US" dirty="0" smtClean="0"/>
              <a:t>的汉明重量</a:t>
            </a:r>
            <a:r>
              <a:rPr lang="en-US" altLang="zh-CN" dirty="0" smtClean="0"/>
              <a:t>)-1</a:t>
            </a:r>
            <a:r>
              <a:rPr lang="zh-CN" altLang="en-US" dirty="0" smtClean="0"/>
              <a:t>，直接运算需要</a:t>
            </a:r>
            <a:r>
              <a:rPr lang="en-US" altLang="zh-CN" dirty="0" smtClean="0"/>
              <a:t>m-1</a:t>
            </a:r>
            <a:r>
              <a:rPr lang="zh-CN" altLang="en-US" dirty="0" smtClean="0"/>
              <a:t>次模乘运算。例如</a:t>
            </a:r>
            <a:r>
              <a:rPr lang="en-US" altLang="zh-CN" dirty="0" smtClean="0"/>
              <a:t>e=13=1101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5</a:t>
            </a:r>
            <a:r>
              <a:rPr lang="zh-CN" altLang="en-US" dirty="0" smtClean="0"/>
              <a:t>次模乘运算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5368-096E-40D8-8756-1AD2FED379B4}" type="slidenum">
              <a:rPr lang="zh-CN" altLang="en-US" smtClean="0"/>
              <a:pPr/>
              <a:t>34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35776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虽然迄今人们尚无法“证明”，破解</a:t>
            </a:r>
            <a:r>
              <a:rPr lang="en-US" altLang="zh-CN" dirty="0" smtClean="0"/>
              <a:t>RSA</a:t>
            </a:r>
            <a:r>
              <a:rPr lang="zh-CN" altLang="en-US" dirty="0" smtClean="0"/>
              <a:t>系统等于因子分解。但一般“相信”</a:t>
            </a:r>
            <a:r>
              <a:rPr lang="en-US" altLang="zh-CN" dirty="0" smtClean="0"/>
              <a:t>RSA</a:t>
            </a:r>
            <a:r>
              <a:rPr lang="zh-CN" altLang="en-US" dirty="0" smtClean="0"/>
              <a:t>系统的安全性，等价于因子分解。即：若能分解因子</a:t>
            </a:r>
            <a:r>
              <a:rPr lang="en-US" altLang="zh-CN" dirty="0" smtClean="0"/>
              <a:t>N</a:t>
            </a:r>
            <a:r>
              <a:rPr lang="zh-CN" altLang="en-US" dirty="0" smtClean="0"/>
              <a:t>，即攻破</a:t>
            </a:r>
            <a:r>
              <a:rPr lang="en-US" altLang="zh-CN" dirty="0" smtClean="0"/>
              <a:t>RSA</a:t>
            </a:r>
            <a:r>
              <a:rPr lang="zh-CN" altLang="en-US" dirty="0" smtClean="0"/>
              <a:t>系统；</a:t>
            </a:r>
          </a:p>
          <a:p>
            <a:r>
              <a:rPr lang="zh-CN" altLang="en-US" dirty="0" smtClean="0"/>
              <a:t>若能攻破</a:t>
            </a:r>
            <a:r>
              <a:rPr lang="en-US" altLang="zh-CN" dirty="0" smtClean="0"/>
              <a:t>RSA</a:t>
            </a:r>
            <a:r>
              <a:rPr lang="zh-CN" altLang="en-US" dirty="0" smtClean="0"/>
              <a:t>系统，即分解因子</a:t>
            </a:r>
            <a:r>
              <a:rPr lang="en-US" altLang="zh-CN" dirty="0" smtClean="0"/>
              <a:t>N</a:t>
            </a:r>
            <a:r>
              <a:rPr lang="zh-CN" altLang="en-US" dirty="0" smtClean="0"/>
              <a:t>（相信，但未</a:t>
            </a:r>
            <a:r>
              <a:rPr lang="zh-CN" altLang="en-US" smtClean="0"/>
              <a:t>证明）。选择明文攻击，如加密性别：男、女。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5368-096E-40D8-8756-1AD2FED379B4}" type="slidenum">
              <a:rPr lang="zh-CN" altLang="en-US" smtClean="0"/>
              <a:pPr/>
              <a:t>35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11669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如何判断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1200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1200" dirty="0" smtClean="0"/>
                  <a:t>为完全平方数？利用数值计算，再验证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如何判断</a:t>
                </a:r>
                <a:r>
                  <a:rPr lang="en-US" altLang="zh-CN" sz="1200" i="0" dirty="0" smtClean="0">
                    <a:latin typeface="Cambria Math" panose="02040503050406030204" pitchFamily="18" charset="0"/>
                  </a:rPr>
                  <a:t>𝑛+</a:t>
                </a:r>
                <a:r>
                  <a:rPr lang="en-US" altLang="zh-CN" sz="1200" i="0" dirty="0">
                    <a:latin typeface="Cambria Math" panose="02040503050406030204" pitchFamily="18" charset="0"/>
                  </a:rPr>
                  <a:t>𝑘</a:t>
                </a:r>
                <a:r>
                  <a:rPr lang="en-US" altLang="zh-CN" sz="1200" i="0" dirty="0">
                    <a:latin typeface="Cambria Math"/>
                  </a:rPr>
                  <a:t>^</a:t>
                </a:r>
                <a:r>
                  <a:rPr lang="en-US" altLang="zh-CN" sz="1200" i="0" dirty="0">
                    <a:latin typeface="Cambria Math" panose="02040503050406030204" pitchFamily="18" charset="0"/>
                  </a:rPr>
                  <a:t>2</a:t>
                </a:r>
                <a:r>
                  <a:rPr lang="zh-CN" altLang="en-US" sz="1200" dirty="0" smtClean="0"/>
                  <a:t>为完全平方</a:t>
                </a:r>
                <a:r>
                  <a:rPr lang="zh-CN" altLang="en-US" sz="1200" dirty="0" smtClean="0"/>
                  <a:t>数？利用数值计算，再验证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5368-096E-40D8-8756-1AD2FED379B4}" type="slidenum">
              <a:rPr lang="zh-CN" altLang="en-US" smtClean="0"/>
              <a:pPr/>
              <a:t>38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41996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中国剩余定理一般指孙子定理</a:t>
            </a:r>
            <a:r>
              <a:rPr lang="en-US" altLang="zh-CN" dirty="0" smtClean="0"/>
              <a:t>.</a:t>
            </a:r>
            <a:r>
              <a:rPr lang="zh-CN" altLang="en-US" dirty="0" smtClean="0"/>
              <a:t>求解一次同余式组的方法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5368-096E-40D8-8756-1AD2FED379B4}" type="slidenum">
              <a:rPr lang="zh-CN" altLang="en-US" smtClean="0"/>
              <a:pPr/>
              <a:t>49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66808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侧信道攻击中的时间攻击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5368-096E-40D8-8756-1AD2FED379B4}" type="slidenum">
              <a:rPr lang="zh-CN" altLang="en-US" smtClean="0"/>
              <a:pPr/>
              <a:t>50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93907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g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Freeform 17"/>
          <p:cNvSpPr>
            <a:spLocks/>
          </p:cNvSpPr>
          <p:nvPr/>
        </p:nvSpPr>
        <p:spPr bwMode="gray">
          <a:xfrm>
            <a:off x="-9525" y="1447800"/>
            <a:ext cx="9164638" cy="3832225"/>
          </a:xfrm>
          <a:custGeom>
            <a:avLst/>
            <a:gdLst/>
            <a:ahLst/>
            <a:cxnLst>
              <a:cxn ang="0">
                <a:pos x="12" y="124"/>
              </a:cxn>
              <a:cxn ang="0">
                <a:pos x="1381" y="12"/>
              </a:cxn>
              <a:cxn ang="0">
                <a:pos x="4064" y="581"/>
              </a:cxn>
              <a:cxn ang="0">
                <a:pos x="5773" y="118"/>
              </a:cxn>
              <a:cxn ang="0">
                <a:pos x="5766" y="2151"/>
              </a:cxn>
              <a:cxn ang="0">
                <a:pos x="3966" y="2263"/>
              </a:cxn>
              <a:cxn ang="0">
                <a:pos x="1963" y="1897"/>
              </a:cxn>
              <a:cxn ang="0">
                <a:pos x="6" y="2407"/>
              </a:cxn>
              <a:cxn ang="0">
                <a:pos x="12" y="124"/>
              </a:cxn>
            </a:cxnLst>
            <a:rect l="0" t="0" r="r" b="b"/>
            <a:pathLst>
              <a:path w="5773" h="2414">
                <a:moveTo>
                  <a:pt x="12" y="124"/>
                </a:moveTo>
                <a:cubicBezTo>
                  <a:pt x="150" y="76"/>
                  <a:pt x="581" y="0"/>
                  <a:pt x="1381" y="12"/>
                </a:cubicBezTo>
                <a:cubicBezTo>
                  <a:pt x="2181" y="23"/>
                  <a:pt x="3370" y="437"/>
                  <a:pt x="4064" y="581"/>
                </a:cubicBezTo>
                <a:cubicBezTo>
                  <a:pt x="4758" y="725"/>
                  <a:pt x="5635" y="219"/>
                  <a:pt x="5773" y="118"/>
                </a:cubicBezTo>
                <a:lnTo>
                  <a:pt x="5766" y="2151"/>
                </a:lnTo>
                <a:cubicBezTo>
                  <a:pt x="4994" y="2407"/>
                  <a:pt x="4326" y="2311"/>
                  <a:pt x="3966" y="2263"/>
                </a:cubicBezTo>
                <a:cubicBezTo>
                  <a:pt x="3606" y="2215"/>
                  <a:pt x="2715" y="1873"/>
                  <a:pt x="1963" y="1897"/>
                </a:cubicBezTo>
                <a:cubicBezTo>
                  <a:pt x="1305" y="1893"/>
                  <a:pt x="0" y="2402"/>
                  <a:pt x="6" y="2407"/>
                </a:cubicBezTo>
                <a:cubicBezTo>
                  <a:pt x="12" y="2414"/>
                  <a:pt x="12" y="568"/>
                  <a:pt x="12" y="124"/>
                </a:cubicBezTo>
                <a:close/>
              </a:path>
            </a:pathLst>
          </a:custGeom>
          <a:solidFill>
            <a:schemeClr val="accent1">
              <a:alpha val="41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090" name="Freeform 18"/>
          <p:cNvSpPr>
            <a:spLocks/>
          </p:cNvSpPr>
          <p:nvPr/>
        </p:nvSpPr>
        <p:spPr bwMode="gray">
          <a:xfrm>
            <a:off x="-9525" y="1730375"/>
            <a:ext cx="9150350" cy="3265488"/>
          </a:xfrm>
          <a:custGeom>
            <a:avLst/>
            <a:gdLst/>
            <a:ahLst/>
            <a:cxnLst>
              <a:cxn ang="0">
                <a:pos x="6" y="272"/>
              </a:cxn>
              <a:cxn ang="0">
                <a:pos x="1453" y="10"/>
              </a:cxn>
              <a:cxn ang="0">
                <a:pos x="4182" y="482"/>
              </a:cxn>
              <a:cxn ang="0">
                <a:pos x="5764" y="154"/>
              </a:cxn>
              <a:cxn ang="0">
                <a:pos x="5764" y="1806"/>
              </a:cxn>
              <a:cxn ang="0">
                <a:pos x="4005" y="1994"/>
              </a:cxn>
              <a:cxn ang="0">
                <a:pos x="1891" y="1522"/>
              </a:cxn>
              <a:cxn ang="0">
                <a:pos x="6" y="1967"/>
              </a:cxn>
              <a:cxn ang="0">
                <a:pos x="6" y="272"/>
              </a:cxn>
            </a:cxnLst>
            <a:rect l="0" t="0" r="r" b="b"/>
            <a:pathLst>
              <a:path w="5764" h="2057">
                <a:moveTo>
                  <a:pt x="6" y="272"/>
                </a:moveTo>
                <a:cubicBezTo>
                  <a:pt x="144" y="233"/>
                  <a:pt x="656" y="0"/>
                  <a:pt x="1453" y="10"/>
                </a:cubicBezTo>
                <a:cubicBezTo>
                  <a:pt x="2250" y="20"/>
                  <a:pt x="3475" y="403"/>
                  <a:pt x="4182" y="482"/>
                </a:cubicBezTo>
                <a:cubicBezTo>
                  <a:pt x="4890" y="561"/>
                  <a:pt x="5626" y="237"/>
                  <a:pt x="5764" y="154"/>
                </a:cubicBezTo>
                <a:lnTo>
                  <a:pt x="5764" y="1806"/>
                </a:lnTo>
                <a:cubicBezTo>
                  <a:pt x="4919" y="2052"/>
                  <a:pt x="4485" y="2057"/>
                  <a:pt x="4005" y="1994"/>
                </a:cubicBezTo>
                <a:cubicBezTo>
                  <a:pt x="3526" y="1929"/>
                  <a:pt x="2640" y="1502"/>
                  <a:pt x="1891" y="1522"/>
                </a:cubicBezTo>
                <a:cubicBezTo>
                  <a:pt x="1234" y="1519"/>
                  <a:pt x="0" y="1962"/>
                  <a:pt x="6" y="1967"/>
                </a:cubicBezTo>
                <a:cubicBezTo>
                  <a:pt x="12" y="1972"/>
                  <a:pt x="6" y="641"/>
                  <a:pt x="6" y="272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pSp>
        <p:nvGrpSpPr>
          <p:cNvPr id="3091" name="Group 19"/>
          <p:cNvGrpSpPr>
            <a:grpSpLocks/>
          </p:cNvGrpSpPr>
          <p:nvPr/>
        </p:nvGrpSpPr>
        <p:grpSpPr bwMode="auto">
          <a:xfrm>
            <a:off x="7086600" y="1947863"/>
            <a:ext cx="533400" cy="533400"/>
            <a:chOff x="4752" y="1200"/>
            <a:chExt cx="288" cy="288"/>
          </a:xfrm>
        </p:grpSpPr>
        <p:sp>
          <p:nvSpPr>
            <p:cNvPr id="3092" name="Oval 20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93" name="Oval 21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094" name="Group 22"/>
          <p:cNvGrpSpPr>
            <a:grpSpLocks/>
          </p:cNvGrpSpPr>
          <p:nvPr/>
        </p:nvGrpSpPr>
        <p:grpSpPr bwMode="auto">
          <a:xfrm>
            <a:off x="7620000" y="1371600"/>
            <a:ext cx="914400" cy="914400"/>
            <a:chOff x="4992" y="816"/>
            <a:chExt cx="576" cy="576"/>
          </a:xfrm>
        </p:grpSpPr>
        <p:sp>
          <p:nvSpPr>
            <p:cNvPr id="3095" name="Oval 23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96" name="Oval 24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097" name="Group 25"/>
          <p:cNvGrpSpPr>
            <a:grpSpLocks/>
          </p:cNvGrpSpPr>
          <p:nvPr/>
        </p:nvGrpSpPr>
        <p:grpSpPr bwMode="auto">
          <a:xfrm>
            <a:off x="304800" y="3429000"/>
            <a:ext cx="1295400" cy="1371600"/>
            <a:chOff x="4992" y="816"/>
            <a:chExt cx="576" cy="576"/>
          </a:xfrm>
        </p:grpSpPr>
        <p:sp>
          <p:nvSpPr>
            <p:cNvPr id="3098" name="Oval 26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99" name="Oval 27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477000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fld id="{82E0B6A8-C002-4112-9D69-0CBEC2BB9829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fld id="{69461A28-CE8A-45C4-8E1D-118287AE3797}" type="slidenum">
              <a:rPr lang="zh-CN" altLang="en-US"/>
              <a:pPr/>
              <a:t>‹#›</a:t>
            </a:fld>
            <a:endParaRPr lang="en-US" altLang="zh-CN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3000" y="2590800"/>
            <a:ext cx="7086600" cy="1012825"/>
          </a:xfrm>
          <a:effectLst>
            <a:outerShdw dist="53882" dir="2700000" algn="ctr" rotWithShape="0">
              <a:schemeClr val="tx1"/>
            </a:outerShdw>
          </a:effectLst>
        </p:spPr>
        <p:txBody>
          <a:bodyPr/>
          <a:lstStyle>
            <a:lvl1pPr>
              <a:defRPr sz="4800">
                <a:solidFill>
                  <a:schemeClr val="tx2"/>
                </a:solidFill>
                <a:latin typeface="宋体" pitchFamily="2" charset="-122"/>
                <a:ea typeface="宋体" pitchFamily="2" charset="-122"/>
              </a:defRPr>
            </a:lvl1pPr>
          </a:lstStyle>
          <a:p>
            <a:r>
              <a:rPr lang="en-US" altLang="zh-CN"/>
              <a:t>PPT </a:t>
            </a:r>
            <a:r>
              <a:rPr lang="zh-CN" altLang="en-US"/>
              <a:t>模板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295400" y="3581400"/>
            <a:ext cx="6705600" cy="838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 b="1">
                <a:latin typeface="Times New Roman" pitchFamily="18" charset="0"/>
                <a:ea typeface="幼圆" pitchFamily="49" charset="-122"/>
              </a:defRPr>
            </a:lvl1pPr>
          </a:lstStyle>
          <a:p>
            <a:r>
              <a:rPr lang="zh-CN" altLang="en-US"/>
              <a:t>讲课教师：张立江</a:t>
            </a:r>
          </a:p>
          <a:p>
            <a:endParaRPr lang="zh-CN" altLang="en-US"/>
          </a:p>
          <a:p>
            <a:r>
              <a:rPr lang="en-US" altLang="zh-CN"/>
              <a:t>E-mail</a:t>
            </a:r>
            <a:r>
              <a:rPr lang="zh-CN" altLang="en-US"/>
              <a:t>：</a:t>
            </a:r>
            <a:r>
              <a:rPr lang="en-US" altLang="zh-CN"/>
              <a:t>zhanglijaing@cumt.edu.cn</a:t>
            </a:r>
          </a:p>
        </p:txBody>
      </p:sp>
      <p:pic>
        <p:nvPicPr>
          <p:cNvPr id="3100" name="Picture 28" descr="校徽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371600" cy="1371600"/>
          </a:xfrm>
          <a:prstGeom prst="rect">
            <a:avLst/>
          </a:prstGeom>
          <a:noFill/>
        </p:spPr>
      </p:pic>
      <p:pic>
        <p:nvPicPr>
          <p:cNvPr id="3101" name="Picture 29" descr="WEL049"/>
          <p:cNvPicPr>
            <a:picLocks noChangeAspect="1" noChangeArrowheads="1" noCrop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228600"/>
            <a:ext cx="5334000" cy="1004888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1F19EEF-6763-4BAA-898F-1E6DAC93C1C2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2F6119-4FE4-4DFE-A758-3702CE502C67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685800"/>
            <a:ext cx="2057400" cy="5638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85800"/>
            <a:ext cx="6019800" cy="5638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E6F619-EE9E-4CB6-942B-EB67C1B29045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E8C73F-731B-4090-AF18-78A46BB27667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A8C765-A91D-4DE2-80C1-FF52A4469DC8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6EB55C-C677-4EB3-8CB1-5A0CE917D7BA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65CB45-D087-4840-8509-E4A0053208BB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AC54F8-C57A-48CB-8722-5355987572EB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8D155AC-B3B5-4B88-B9F2-EA84257322EE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637B92-F509-4694-96E1-ADFB2D618DBB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300C918-6618-403D-8351-497D68C420F5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2C36ED-D28E-424E-AC03-9505D5536942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2D53599-7FDC-4E68-89A9-67675EDC6B3C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EBA4F1-AE6E-4056-AE8E-2967202A46EF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77173E5-844E-42E5-833A-0964318B7892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3F45DA-86C9-4ACA-9F2A-742545C73A01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F3DCADE-1AB0-4A6C-8DCE-D33807B32A07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F6C02B-94D4-4BD5-B891-523FE072FABF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FAF70BC-EC36-48C3-89BC-132C33430E57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0998EF-D1DA-4084-BD64-167D9B862795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1" name="Object 27"/>
          <p:cNvGraphicFramePr>
            <a:graphicFrameLocks noChangeAspect="1"/>
          </p:cNvGraphicFramePr>
          <p:nvPr/>
        </p:nvGraphicFramePr>
        <p:xfrm>
          <a:off x="0" y="0"/>
          <a:ext cx="9144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3" name="Image" r:id="rId14" imgW="9561905" imgH="1600000" progId="">
                  <p:embed/>
                </p:oleObj>
              </mc:Choice>
              <mc:Fallback>
                <p:oleObj name="Image" r:id="rId14" imgW="9561905" imgH="1600000" progId="">
                  <p:embed/>
                  <p:pic>
                    <p:nvPicPr>
                      <p:cNvPr id="0" name="Picture 2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5AAE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DDDDDD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0" name="Freeform 16"/>
          <p:cNvSpPr>
            <a:spLocks/>
          </p:cNvSpPr>
          <p:nvPr/>
        </p:nvSpPr>
        <p:spPr bwMode="gray">
          <a:xfrm>
            <a:off x="-11113" y="280988"/>
            <a:ext cx="9155113" cy="1620837"/>
          </a:xfrm>
          <a:custGeom>
            <a:avLst/>
            <a:gdLst/>
            <a:ahLst/>
            <a:cxnLst>
              <a:cxn ang="0">
                <a:pos x="6" y="109"/>
              </a:cxn>
              <a:cxn ang="0">
                <a:pos x="1427" y="46"/>
              </a:cxn>
              <a:cxn ang="0">
                <a:pos x="4032" y="255"/>
              </a:cxn>
              <a:cxn ang="0">
                <a:pos x="5767" y="0"/>
              </a:cxn>
              <a:cxn ang="0">
                <a:pos x="5767" y="776"/>
              </a:cxn>
              <a:cxn ang="0">
                <a:pos x="4065" y="831"/>
              </a:cxn>
              <a:cxn ang="0">
                <a:pos x="1984" y="674"/>
              </a:cxn>
              <a:cxn ang="0">
                <a:pos x="14" y="995"/>
              </a:cxn>
              <a:cxn ang="0">
                <a:pos x="6" y="109"/>
              </a:cxn>
            </a:cxnLst>
            <a:rect l="0" t="0" r="r" b="b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041" name="Freeform 17"/>
          <p:cNvSpPr>
            <a:spLocks/>
          </p:cNvSpPr>
          <p:nvPr/>
        </p:nvSpPr>
        <p:spPr bwMode="gray">
          <a:xfrm>
            <a:off x="-20638" y="533400"/>
            <a:ext cx="9161463" cy="1006475"/>
          </a:xfrm>
          <a:custGeom>
            <a:avLst/>
            <a:gdLst/>
            <a:ahLst/>
            <a:cxnLst>
              <a:cxn ang="0">
                <a:pos x="20" y="109"/>
              </a:cxn>
              <a:cxn ang="0">
                <a:pos x="1442" y="3"/>
              </a:cxn>
              <a:cxn ang="0">
                <a:pos x="4150" y="148"/>
              </a:cxn>
              <a:cxn ang="0">
                <a:pos x="5771" y="37"/>
              </a:cxn>
              <a:cxn ang="0">
                <a:pos x="5771" y="557"/>
              </a:cxn>
              <a:cxn ang="0">
                <a:pos x="3942" y="592"/>
              </a:cxn>
              <a:cxn ang="0">
                <a:pos x="1839" y="456"/>
              </a:cxn>
              <a:cxn ang="0">
                <a:pos x="6" y="620"/>
              </a:cxn>
              <a:cxn ang="0">
                <a:pos x="20" y="109"/>
              </a:cxn>
            </a:cxnLst>
            <a:rect l="0" t="0" r="r" b="b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pSp>
        <p:nvGrpSpPr>
          <p:cNvPr id="1042" name="Group 18"/>
          <p:cNvGrpSpPr>
            <a:grpSpLocks/>
          </p:cNvGrpSpPr>
          <p:nvPr/>
        </p:nvGrpSpPr>
        <p:grpSpPr bwMode="auto">
          <a:xfrm>
            <a:off x="7740650" y="347663"/>
            <a:ext cx="387350" cy="366712"/>
            <a:chOff x="4752" y="1200"/>
            <a:chExt cx="288" cy="288"/>
          </a:xfrm>
        </p:grpSpPr>
        <p:sp>
          <p:nvSpPr>
            <p:cNvPr id="1043" name="Oval 19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4" name="Oval 20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45" name="Group 21"/>
          <p:cNvGrpSpPr>
            <a:grpSpLocks/>
          </p:cNvGrpSpPr>
          <p:nvPr/>
        </p:nvGrpSpPr>
        <p:grpSpPr bwMode="auto">
          <a:xfrm>
            <a:off x="8153400" y="53975"/>
            <a:ext cx="609600" cy="592138"/>
            <a:chOff x="4992" y="816"/>
            <a:chExt cx="576" cy="576"/>
          </a:xfrm>
        </p:grpSpPr>
        <p:sp>
          <p:nvSpPr>
            <p:cNvPr id="1046" name="Oval 22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7" name="Oval 23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48" name="Group 24"/>
          <p:cNvGrpSpPr>
            <a:grpSpLocks/>
          </p:cNvGrpSpPr>
          <p:nvPr/>
        </p:nvGrpSpPr>
        <p:grpSpPr bwMode="auto">
          <a:xfrm>
            <a:off x="171450" y="819150"/>
            <a:ext cx="720725" cy="762000"/>
            <a:chOff x="4992" y="816"/>
            <a:chExt cx="576" cy="576"/>
          </a:xfrm>
        </p:grpSpPr>
        <p:sp>
          <p:nvSpPr>
            <p:cNvPr id="1049" name="Oval 25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0" name="Oval 26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28800"/>
            <a:ext cx="8229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9696C34-8CE5-4EC0-B0CA-8663DCF14C38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>
                <a:solidFill>
                  <a:schemeClr val="tx2"/>
                </a:solidFill>
                <a:ea typeface="华文隶书" pitchFamily="2" charset="-122"/>
              </a:defRPr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fld id="{678C53CD-C02B-46A9-8BBA-4E492DA91604}" type="slidenum">
              <a:rPr lang="en-US" altLang="zh-CN"/>
              <a:pPr/>
              <a:t>‹#›</a:t>
            </a:fld>
            <a:endParaRPr lang="en-US" altLang="zh-CN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914400" y="685800"/>
            <a:ext cx="73914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2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48.png"/><Relationship Id="rId7" Type="http://schemas.openxmlformats.org/officeDocument/2006/relationships/image" Target="../media/image2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6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28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3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6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1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image" Target="../media/image36.wmf"/><Relationship Id="rId18" Type="http://schemas.openxmlformats.org/officeDocument/2006/relationships/oleObject" Target="../embeddings/oleObject16.bin"/><Relationship Id="rId3" Type="http://schemas.openxmlformats.org/officeDocument/2006/relationships/image" Target="../media/image64.png"/><Relationship Id="rId7" Type="http://schemas.openxmlformats.org/officeDocument/2006/relationships/image" Target="../media/image33.wmf"/><Relationship Id="rId12" Type="http://schemas.openxmlformats.org/officeDocument/2006/relationships/oleObject" Target="../embeddings/oleObject13.bin"/><Relationship Id="rId17" Type="http://schemas.openxmlformats.org/officeDocument/2006/relationships/image" Target="../media/image38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5.bin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35.wmf"/><Relationship Id="rId5" Type="http://schemas.openxmlformats.org/officeDocument/2006/relationships/image" Target="../media/image32.wmf"/><Relationship Id="rId15" Type="http://schemas.openxmlformats.org/officeDocument/2006/relationships/image" Target="../media/image37.wmf"/><Relationship Id="rId10" Type="http://schemas.openxmlformats.org/officeDocument/2006/relationships/oleObject" Target="../embeddings/oleObject12.bin"/><Relationship Id="rId19" Type="http://schemas.openxmlformats.org/officeDocument/2006/relationships/image" Target="../media/image39.w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34.wmf"/><Relationship Id="rId14" Type="http://schemas.openxmlformats.org/officeDocument/2006/relationships/oleObject" Target="../embeddings/oleObject14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17.bin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47.wmf"/><Relationship Id="rId4" Type="http://schemas.openxmlformats.org/officeDocument/2006/relationships/oleObject" Target="../embeddings/oleObject18.bin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wmf"/><Relationship Id="rId4" Type="http://schemas.openxmlformats.org/officeDocument/2006/relationships/image" Target="../media/image10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9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oleObject" Target="../embeddings/oleObject20.bin"/><Relationship Id="rId7" Type="http://schemas.openxmlformats.org/officeDocument/2006/relationships/image" Target="../media/image5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100.png"/><Relationship Id="rId10" Type="http://schemas.openxmlformats.org/officeDocument/2006/relationships/image" Target="../media/image102.png"/><Relationship Id="rId4" Type="http://schemas.openxmlformats.org/officeDocument/2006/relationships/image" Target="../media/image57.wmf"/><Relationship Id="rId9" Type="http://schemas.openxmlformats.org/officeDocument/2006/relationships/image" Target="../media/image101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60.wmf"/><Relationship Id="rId4" Type="http://schemas.openxmlformats.org/officeDocument/2006/relationships/oleObject" Target="../embeddings/oleObject22.bin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56.wmf"/><Relationship Id="rId4" Type="http://schemas.openxmlformats.org/officeDocument/2006/relationships/oleObject" Target="../embeddings/oleObject23.bin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6.wmf"/><Relationship Id="rId7" Type="http://schemas.openxmlformats.org/officeDocument/2006/relationships/image" Target="../media/image109.png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8.gif"/><Relationship Id="rId9" Type="http://schemas.openxmlformats.org/officeDocument/2006/relationships/image" Target="../media/image11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61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/>
          <a:p>
            <a:fld id="{03184C62-9BE9-4FB9-AC67-A2E96857404B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/>
          <a:p>
            <a:fld id="{06DC8465-6F85-4FBA-A983-637EFDF219C9}" type="slidenum">
              <a:rPr lang="zh-CN" altLang="en-US"/>
              <a:pPr/>
              <a:t>1</a:t>
            </a:fld>
            <a:endParaRPr lang="en-US" altLang="zh-CN" dirty="0"/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5600" dirty="0" smtClean="0">
                <a:solidFill>
                  <a:srgbClr val="CC3300"/>
                </a:solidFill>
                <a:latin typeface="华文隶书" pitchFamily="2" charset="-122"/>
                <a:ea typeface="华文隶书" pitchFamily="2" charset="-122"/>
              </a:rPr>
              <a:t>密码学</a:t>
            </a:r>
            <a:r>
              <a:rPr lang="en-US" altLang="zh-CN" sz="5600" dirty="0" smtClean="0">
                <a:solidFill>
                  <a:srgbClr val="CC3300"/>
                </a:solidFill>
                <a:latin typeface="华文隶书" pitchFamily="2" charset="-122"/>
                <a:ea typeface="华文隶书" pitchFamily="2" charset="-122"/>
              </a:rPr>
              <a:t/>
            </a:r>
            <a:br>
              <a:rPr lang="en-US" altLang="zh-CN" sz="5600" dirty="0" smtClean="0">
                <a:solidFill>
                  <a:srgbClr val="CC3300"/>
                </a:solidFill>
                <a:latin typeface="华文隶书" pitchFamily="2" charset="-122"/>
                <a:ea typeface="华文隶书" pitchFamily="2" charset="-122"/>
              </a:rPr>
            </a:br>
            <a:r>
              <a:rPr lang="zh-CN" altLang="en-US" dirty="0" smtClean="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第</a:t>
            </a:r>
            <a:r>
              <a:rPr lang="en-US" altLang="zh-CN" dirty="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7</a:t>
            </a:r>
            <a:r>
              <a:rPr lang="zh-CN" altLang="en-US" dirty="0" smtClean="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章：公钥密码体制</a:t>
            </a:r>
            <a:endParaRPr lang="zh-CN" altLang="en-US" dirty="0">
              <a:solidFill>
                <a:srgbClr val="CC3300"/>
              </a:solidFill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 bwMode="white">
          <a:xfrm>
            <a:off x="1219200" y="4419600"/>
            <a:ext cx="6705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None/>
              <a:defRPr sz="2000" b="1">
                <a:solidFill>
                  <a:schemeClr val="tx1"/>
                </a:solidFill>
                <a:latin typeface="Times New Roman" pitchFamily="18" charset="0"/>
                <a:ea typeface="幼圆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zh-CN" altLang="en-US" sz="2400" dirty="0">
              <a:latin typeface="华文楷体" pitchFamily="2" charset="-122"/>
              <a:ea typeface="华文楷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结论：</a:t>
            </a:r>
            <a:endParaRPr lang="en-US" altLang="zh-CN" dirty="0" smtClean="0"/>
          </a:p>
          <a:p>
            <a:pPr marL="914400" lvl="1" indent="-514350">
              <a:buFont typeface="+mj-lt"/>
              <a:buAutoNum type="arabicPeriod"/>
            </a:pPr>
            <a:r>
              <a:rPr lang="zh-CN" altLang="en-US" dirty="0" smtClean="0"/>
              <a:t>现实生活中可以实现没有共享密钥的信息的安全传输</a:t>
            </a:r>
            <a:endParaRPr lang="en-US" altLang="zh-CN" dirty="0" smtClean="0"/>
          </a:p>
          <a:p>
            <a:pPr marL="914400" lvl="1" indent="-514350">
              <a:buFont typeface="+mj-lt"/>
              <a:buAutoNum type="arabicPeriod"/>
            </a:pPr>
            <a:r>
              <a:rPr lang="zh-CN" altLang="en-US" dirty="0" smtClean="0"/>
              <a:t>但效率太低了（邮差需要来回</a:t>
            </a:r>
            <a:r>
              <a:rPr lang="en-US" altLang="zh-CN" dirty="0" smtClean="0"/>
              <a:t>3</a:t>
            </a:r>
            <a:r>
              <a:rPr lang="zh-CN" altLang="en-US" dirty="0" smtClean="0"/>
              <a:t>次）</a:t>
            </a:r>
            <a:endParaRPr lang="en-US" altLang="zh-CN" dirty="0" smtClean="0"/>
          </a:p>
          <a:p>
            <a:pPr marL="914400" lvl="1" indent="-514350">
              <a:buFont typeface="+mj-lt"/>
              <a:buAutoNum type="arabicPeriod"/>
            </a:pPr>
            <a:endParaRPr lang="en-US" altLang="zh-CN" dirty="0" smtClean="0"/>
          </a:p>
          <a:p>
            <a:pPr marL="514350" indent="-514350"/>
            <a:r>
              <a:rPr lang="zh-CN" altLang="en-US" b="1" dirty="0" smtClean="0">
                <a:solidFill>
                  <a:srgbClr val="FF0000"/>
                </a:solidFill>
              </a:rPr>
              <a:t>问题：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514350" indent="-514350">
              <a:buNone/>
            </a:pPr>
            <a:r>
              <a:rPr lang="en-US" altLang="zh-CN" dirty="0" smtClean="0"/>
              <a:t>     </a:t>
            </a:r>
            <a:r>
              <a:rPr lang="zh-CN" altLang="en-US" dirty="0" smtClean="0"/>
              <a:t>密码学中有没有办法实现没有共享密钥的加解密？</a:t>
            </a:r>
            <a:endParaRPr lang="en-US" altLang="zh-CN" dirty="0" smtClean="0"/>
          </a:p>
          <a:p>
            <a:pPr marL="514350" indent="-514350">
              <a:buNone/>
            </a:pPr>
            <a:r>
              <a:rPr lang="en-US" altLang="zh-CN" dirty="0" smtClean="0"/>
              <a:t>     </a:t>
            </a:r>
            <a:r>
              <a:rPr lang="zh-CN" altLang="en-US" dirty="0" smtClean="0"/>
              <a:t>一定要以损失效率为代价吗？</a:t>
            </a:r>
            <a:endParaRPr lang="en-US" altLang="zh-CN" dirty="0" smtClean="0"/>
          </a:p>
          <a:p>
            <a:pPr marL="514350" indent="-514350">
              <a:buNone/>
            </a:pPr>
            <a:r>
              <a:rPr lang="en-US" altLang="zh-CN" dirty="0" smtClean="0"/>
              <a:t>    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ECD89-99BF-4045-9E8B-6D4D3696184E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10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BF-IBE</a:t>
            </a:r>
            <a:r>
              <a:rPr lang="zh-CN" altLang="en-US" dirty="0" smtClean="0"/>
              <a:t>方案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828800"/>
                <a:ext cx="8229600" cy="4495800"/>
              </a:xfrm>
            </p:spPr>
            <p:txBody>
              <a:bodyPr/>
              <a:lstStyle/>
              <a:p>
                <a:r>
                  <a:rPr lang="en-US" altLang="zh-CN" dirty="0" smtClean="0"/>
                  <a:t>Boneh</a:t>
                </a:r>
                <a:r>
                  <a:rPr lang="zh-CN" altLang="en-US" dirty="0" smtClean="0"/>
                  <a:t>和</a:t>
                </a:r>
                <a:r>
                  <a:rPr lang="en-US" altLang="zh-CN" dirty="0" smtClean="0"/>
                  <a:t>Franklin</a:t>
                </a:r>
                <a:r>
                  <a:rPr lang="zh-CN" altLang="en-US" dirty="0" smtClean="0"/>
                  <a:t>在</a:t>
                </a:r>
                <a:r>
                  <a:rPr lang="en-US" altLang="zh-CN" dirty="0" smtClean="0"/>
                  <a:t>Crypto’01</a:t>
                </a:r>
                <a:r>
                  <a:rPr lang="zh-CN" altLang="en-US" dirty="0" smtClean="0"/>
                  <a:t>上提出</a:t>
                </a:r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建立在椭圆曲线上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双线性对</a:t>
                </a:r>
                <a:r>
                  <a:rPr lang="zh-CN" altLang="en-US" dirty="0" smtClean="0"/>
                  <a:t>基础之上</a:t>
                </a:r>
                <a:endParaRPr lang="en-US" altLang="zh-CN" dirty="0" smtClean="0"/>
              </a:p>
              <a:p>
                <a:r>
                  <a:rPr lang="zh-CN" altLang="en-US" b="1" dirty="0" smtClean="0">
                    <a:solidFill>
                      <a:srgbClr val="FF0000"/>
                    </a:solidFill>
                  </a:rPr>
                  <a:t>双线性对</a:t>
                </a:r>
                <a:r>
                  <a:rPr lang="zh-CN" altLang="en-US" dirty="0" smtClean="0"/>
                  <a:t>：令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𝐺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1</m:t>
                    </m:r>
                  </m:oMath>
                </a14:m>
                <a:r>
                  <a:rPr lang="zh-CN" altLang="en-US" dirty="0" smtClean="0"/>
                  <a:t>是一个阶为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𝑞</m:t>
                    </m:r>
                  </m:oMath>
                </a14:m>
                <a:r>
                  <a:rPr lang="zh-CN" altLang="en-US" dirty="0" smtClean="0"/>
                  <a:t>的加法群，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𝐺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2</m:t>
                    </m:r>
                  </m:oMath>
                </a14:m>
                <a:r>
                  <a:rPr lang="zh-CN" altLang="en-US" dirty="0" smtClean="0"/>
                  <a:t>是一个相同阶的乘法群，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𝑃</m:t>
                    </m:r>
                  </m:oMath>
                </a14:m>
                <a:r>
                  <a:rPr lang="zh-CN" altLang="en-US" dirty="0" smtClean="0"/>
                  <a:t>是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𝐺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1</m:t>
                    </m:r>
                  </m:oMath>
                </a14:m>
                <a:r>
                  <a:rPr lang="zh-CN" altLang="en-US" dirty="0" smtClean="0"/>
                  <a:t>的生成元，一个双线性对是一个映射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𝑒</m:t>
                    </m:r>
                    <m:r>
                      <a:rPr lang="en-US" altLang="zh-CN" i="1" dirty="0" smtClean="0">
                        <a:latin typeface="Cambria Math"/>
                      </a:rPr>
                      <m:t>:</m:t>
                    </m:r>
                    <m:r>
                      <a:rPr lang="en-US" altLang="zh-CN" i="1" dirty="0" smtClean="0">
                        <a:latin typeface="Cambria Math"/>
                      </a:rPr>
                      <m:t>𝐺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1</m:t>
                    </m:r>
                    <m:r>
                      <a:rPr lang="en-US" altLang="zh-CN" i="1" dirty="0" smtClean="0">
                        <a:latin typeface="Cambria Math"/>
                      </a:rPr>
                      <m:t>∗</m:t>
                    </m:r>
                    <m:r>
                      <a:rPr lang="en-US" altLang="zh-CN" i="1" dirty="0" smtClean="0">
                        <a:latin typeface="Cambria Math"/>
                      </a:rPr>
                      <m:t>𝐺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1</m:t>
                    </m:r>
                    <m:r>
                      <a:rPr lang="en-US" altLang="zh-CN" i="1" dirty="0" smtClean="0">
                        <a:latin typeface="Cambria Math"/>
                      </a:rPr>
                      <m:t> </m:t>
                    </m:r>
                    <m:r>
                      <a:rPr lang="en-US" altLang="zh-CN" i="1" dirty="0" smtClean="0">
                        <a:latin typeface="Cambria Math"/>
                        <a:sym typeface="Wingdings" pitchFamily="2" charset="2"/>
                      </a:rPr>
                      <m:t></m:t>
                    </m:r>
                    <m:r>
                      <a:rPr lang="en-US" altLang="zh-CN" i="1" dirty="0" smtClean="0">
                        <a:latin typeface="Cambria Math"/>
                      </a:rPr>
                      <m:t> </m:t>
                    </m:r>
                    <m:r>
                      <a:rPr lang="en-US" altLang="zh-CN" i="1" dirty="0" smtClean="0">
                        <a:latin typeface="Cambria Math"/>
                      </a:rPr>
                      <m:t>𝐺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2</m:t>
                    </m:r>
                  </m:oMath>
                </a14:m>
                <a:r>
                  <a:rPr lang="zh-CN" altLang="en-US" dirty="0" smtClean="0"/>
                  <a:t>满足以下性质</a:t>
                </a:r>
                <a:r>
                  <a:rPr lang="en-US" altLang="zh-CN" dirty="0" smtClean="0"/>
                  <a:t>:</a:t>
                </a:r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zh-CN" altLang="en-US" b="1" dirty="0" smtClean="0">
                    <a:solidFill>
                      <a:srgbClr val="FF00FF"/>
                    </a:solidFill>
                  </a:rPr>
                  <a:t>双线性性</a:t>
                </a:r>
                <a:r>
                  <a:rPr lang="zh-CN" altLang="en-US" dirty="0" smtClean="0"/>
                  <a:t>：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6062F"/>
                        </a:solidFill>
                        <a:latin typeface="Cambria Math"/>
                      </a:rPr>
                      <m:t>𝒆</m:t>
                    </m:r>
                    <m:d>
                      <m:dPr>
                        <m:ctrlPr>
                          <a:rPr lang="en-US" altLang="zh-CN" b="1" i="1" smtClean="0">
                            <a:solidFill>
                              <a:srgbClr val="C6062F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rgbClr val="C6062F"/>
                            </a:solidFill>
                            <a:latin typeface="Cambria Math"/>
                          </a:rPr>
                          <m:t>𝒂𝑷</m:t>
                        </m:r>
                        <m:r>
                          <a:rPr lang="en-US" altLang="zh-CN" b="1" i="1" smtClean="0">
                            <a:solidFill>
                              <a:srgbClr val="C6062F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altLang="zh-CN" b="1" i="1" smtClean="0">
                            <a:solidFill>
                              <a:srgbClr val="C6062F"/>
                            </a:solidFill>
                            <a:latin typeface="Cambria Math"/>
                          </a:rPr>
                          <m:t>𝒃𝑸</m:t>
                        </m:r>
                        <m:r>
                          <a:rPr lang="en-US" altLang="zh-CN" b="1" i="1" smtClean="0">
                            <a:solidFill>
                              <a:srgbClr val="C6062F"/>
                            </a:solidFill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altLang="zh-CN" b="1" i="1" smtClean="0">
                        <a:solidFill>
                          <a:srgbClr val="C6062F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b="1" i="1" smtClean="0">
                            <a:solidFill>
                              <a:srgbClr val="C6062F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C6062F"/>
                            </a:solidFill>
                            <a:latin typeface="Cambria Math"/>
                          </a:rPr>
                          <m:t>𝒆</m:t>
                        </m:r>
                        <m:d>
                          <m:dPr>
                            <m:ctrlPr>
                              <a:rPr lang="en-US" altLang="zh-CN" b="1" i="1">
                                <a:solidFill>
                                  <a:srgbClr val="C6062F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1" i="1" dirty="0" smtClean="0">
                                <a:solidFill>
                                  <a:srgbClr val="C6062F"/>
                                </a:solidFill>
                                <a:latin typeface="Cambria Math"/>
                              </a:rPr>
                              <m:t>𝑷</m:t>
                            </m:r>
                            <m:r>
                              <a:rPr lang="en-US" altLang="zh-CN" b="1" i="1" dirty="0" smtClean="0">
                                <a:solidFill>
                                  <a:srgbClr val="C6062F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b="1" i="1" dirty="0" smtClean="0">
                                <a:solidFill>
                                  <a:srgbClr val="C6062F"/>
                                </a:solidFill>
                                <a:latin typeface="Cambria Math"/>
                              </a:rPr>
                              <m:t>𝑸</m:t>
                            </m:r>
                          </m:e>
                        </m:d>
                      </m:e>
                      <m:sup>
                        <m:r>
                          <a:rPr lang="en-US" altLang="zh-CN" b="1" i="1" smtClean="0">
                            <a:solidFill>
                              <a:srgbClr val="C6062F"/>
                            </a:solidFill>
                            <a:latin typeface="Cambria Math"/>
                          </a:rPr>
                          <m:t>𝒂𝒃</m:t>
                        </m:r>
                      </m:sup>
                    </m:sSup>
                  </m:oMath>
                </a14:m>
                <a:r>
                  <a:rPr lang="zh-CN" altLang="en-US" dirty="0"/>
                  <a:t>，其中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𝑃</m:t>
                    </m:r>
                    <m:r>
                      <a:rPr lang="en-US" altLang="zh-CN" i="1" dirty="0">
                        <a:latin typeface="Cambria Math"/>
                      </a:rPr>
                      <m:t>,</m:t>
                    </m:r>
                    <m:r>
                      <a:rPr lang="en-US" altLang="zh-CN" i="1" dirty="0">
                        <a:latin typeface="Cambria Math"/>
                      </a:rPr>
                      <m:t>𝑄</m:t>
                    </m:r>
                    <m:r>
                      <a:rPr lang="en-US" altLang="zh-CN" i="1" smtClean="0">
                        <a:latin typeface="Cambria Math"/>
                        <a:ea typeface="Cambria Math"/>
                      </a:rPr>
                      <m:t>∈</m:t>
                    </m:r>
                    <m:sSub>
                      <m:sSubPr>
                        <m:ctrlPr>
                          <a:rPr lang="en-US" altLang="zh-CN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𝐺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, 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𝑎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,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𝑏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  <a:ea typeface="Cambria Math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  <a:ea typeface="Cambria Math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zh-CN" altLang="en-US" b="0" i="1" smtClean="0">
                            <a:latin typeface="Cambria Math"/>
                            <a:ea typeface="Cambria Math"/>
                          </a:rPr>
                          <m:t>∗</m:t>
                        </m:r>
                      </m:sup>
                    </m:sSup>
                  </m:oMath>
                </a14:m>
                <a:endParaRPr lang="zh-CN" altLang="en-US" dirty="0" smtClean="0"/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zh-CN" altLang="en-US" b="1" dirty="0" smtClean="0">
                    <a:solidFill>
                      <a:srgbClr val="FF00FF"/>
                    </a:solidFill>
                  </a:rPr>
                  <a:t>非退化性</a:t>
                </a:r>
                <a:r>
                  <a:rPr lang="zh-CN" altLang="en-US" dirty="0" smtClean="0"/>
                  <a:t>：存在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𝑃</m:t>
                    </m:r>
                    <m:r>
                      <a:rPr lang="en-US" altLang="zh-CN" i="1" dirty="0" smtClean="0">
                        <a:latin typeface="Cambria Math"/>
                      </a:rPr>
                      <m:t>,</m:t>
                    </m:r>
                    <m:r>
                      <a:rPr lang="en-US" altLang="zh-CN" i="1" dirty="0" smtClean="0">
                        <a:latin typeface="Cambria Math"/>
                      </a:rPr>
                      <m:t>𝑄</m:t>
                    </m:r>
                    <m:r>
                      <a:rPr lang="en-US" altLang="zh-CN" i="1" dirty="0" smtClean="0">
                        <a:latin typeface="Cambria Math"/>
                      </a:rPr>
                      <m:t>∈ </m:t>
                    </m:r>
                    <m:r>
                      <a:rPr lang="en-US" altLang="zh-CN" i="1" dirty="0" smtClean="0">
                        <a:latin typeface="Cambria Math"/>
                      </a:rPr>
                      <m:t>𝐺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1</m:t>
                    </m:r>
                  </m:oMath>
                </a14:m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使得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𝑒</m:t>
                    </m:r>
                    <m:r>
                      <a:rPr lang="en-US" altLang="zh-CN" i="1" dirty="0" smtClean="0">
                        <a:latin typeface="Cambria Math"/>
                      </a:rPr>
                      <m:t>(</m:t>
                    </m:r>
                    <m:r>
                      <a:rPr lang="en-US" altLang="zh-CN" i="1" dirty="0" smtClean="0">
                        <a:latin typeface="Cambria Math"/>
                      </a:rPr>
                      <m:t>𝑃</m:t>
                    </m:r>
                    <m:r>
                      <a:rPr lang="en-US" altLang="zh-CN" i="1" dirty="0" smtClean="0">
                        <a:latin typeface="Cambria Math"/>
                      </a:rPr>
                      <m:t>,</m:t>
                    </m:r>
                    <m:r>
                      <a:rPr lang="en-US" altLang="zh-CN" i="1" dirty="0" smtClean="0">
                        <a:latin typeface="Cambria Math"/>
                      </a:rPr>
                      <m:t>𝑄</m:t>
                    </m:r>
                    <m:r>
                      <a:rPr lang="en-US" altLang="zh-CN" i="1" dirty="0" smtClean="0">
                        <a:latin typeface="Cambria Math"/>
                      </a:rPr>
                      <m:t>) ≠1</m:t>
                    </m:r>
                  </m:oMath>
                </a14:m>
                <a:r>
                  <a:rPr lang="zh-CN" altLang="en-US" dirty="0" smtClean="0"/>
                  <a:t>，</a:t>
                </a:r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zh-CN" altLang="en-US" b="1" dirty="0" smtClean="0">
                    <a:solidFill>
                      <a:srgbClr val="FF00FF"/>
                    </a:solidFill>
                  </a:rPr>
                  <a:t>可计算性</a:t>
                </a:r>
                <a:r>
                  <a:rPr lang="zh-CN" altLang="en-US" dirty="0" smtClean="0"/>
                  <a:t>：存在一个有效的多项式时间算法计算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𝑒</m:t>
                    </m:r>
                    <m:r>
                      <a:rPr lang="en-US" altLang="zh-CN" i="1" dirty="0" smtClean="0">
                        <a:latin typeface="Cambria Math"/>
                      </a:rPr>
                      <m:t>(</m:t>
                    </m:r>
                    <m:r>
                      <a:rPr lang="en-US" altLang="zh-CN" i="1" dirty="0" smtClean="0">
                        <a:latin typeface="Cambria Math"/>
                      </a:rPr>
                      <m:t>𝑃</m:t>
                    </m:r>
                    <m:r>
                      <a:rPr lang="en-US" altLang="zh-CN" i="1" dirty="0" smtClean="0">
                        <a:latin typeface="Cambria Math"/>
                      </a:rPr>
                      <m:t>,</m:t>
                    </m:r>
                    <m:r>
                      <a:rPr lang="en-US" altLang="zh-CN" i="1" dirty="0" smtClean="0">
                        <a:latin typeface="Cambria Math"/>
                      </a:rPr>
                      <m:t>𝑄</m:t>
                    </m:r>
                    <m:r>
                      <a:rPr lang="en-US" altLang="zh-CN" i="1" dirty="0" smtClean="0">
                        <a:latin typeface="Cambria Math"/>
                      </a:rPr>
                      <m:t>) 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828800"/>
                <a:ext cx="8229600" cy="4495800"/>
              </a:xfrm>
              <a:blipFill rotWithShape="1">
                <a:blip r:embed="rId2" cstate="print"/>
                <a:stretch>
                  <a:fillRect l="-1259" t="-1762" r="-10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297E-D397-4552-BC01-0E2388599EFE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100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BF-IBE</a:t>
            </a:r>
            <a:r>
              <a:rPr lang="zh-CN" altLang="en-US" dirty="0"/>
              <a:t>基础方案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524000"/>
                <a:ext cx="8229600" cy="4800600"/>
              </a:xfrm>
            </p:spPr>
            <p:txBody>
              <a:bodyPr/>
              <a:lstStyle/>
              <a:p>
                <a:pPr>
                  <a:buFont typeface="Wingdings" pitchFamily="2" charset="2"/>
                  <a:buNone/>
                </a:pPr>
                <a:r>
                  <a:rPr lang="en-US" altLang="zh-CN" b="1" dirty="0" smtClean="0">
                    <a:solidFill>
                      <a:srgbClr val="FF00FF"/>
                    </a:solidFill>
                  </a:rPr>
                  <a:t>1</a:t>
                </a:r>
                <a:r>
                  <a:rPr lang="zh-CN" altLang="en-US" b="1" dirty="0">
                    <a:solidFill>
                      <a:srgbClr val="FF00FF"/>
                    </a:solidFill>
                  </a:rPr>
                  <a:t>、设置</a:t>
                </a:r>
                <a:r>
                  <a:rPr lang="zh-CN" altLang="en-US" dirty="0"/>
                  <a:t>：给定安全参</a:t>
                </a:r>
                <a:r>
                  <a:rPr lang="zh-CN" altLang="en-US" dirty="0" smtClean="0"/>
                  <a:t>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zh-CN" altLang="en-US" dirty="0" smtClean="0"/>
                  <a:t>：</a:t>
                </a:r>
                <a:endParaRPr lang="en-US" altLang="zh-CN" dirty="0" smtClean="0"/>
              </a:p>
              <a:p>
                <a:pPr>
                  <a:buFont typeface="Wingdings" pitchFamily="2" charset="2"/>
                  <a:buNone/>
                </a:pPr>
                <a:endParaRPr lang="zh-CN" altLang="en-US" sz="1200" dirty="0"/>
              </a:p>
              <a:p>
                <a:pPr lvl="1">
                  <a:spcBef>
                    <a:spcPts val="0"/>
                  </a:spcBef>
                </a:pPr>
                <a:r>
                  <a:rPr lang="zh-CN" altLang="en-US" dirty="0" smtClean="0"/>
                  <a:t>由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zh-CN" altLang="en-US" dirty="0"/>
                  <a:t>生成一个素数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𝑞</m:t>
                    </m:r>
                  </m:oMath>
                </a14:m>
                <a:r>
                  <a:rPr lang="zh-CN" altLang="en-US" dirty="0"/>
                  <a:t>，两个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𝑞</m:t>
                    </m:r>
                    <m:r>
                      <a:rPr lang="zh-CN" altLang="en-US" i="1" dirty="0">
                        <a:latin typeface="Cambria Math"/>
                      </a:rPr>
                      <m:t>阶群</m:t>
                    </m:r>
                    <m:r>
                      <a:rPr lang="en-US" altLang="zh-CN" i="1" dirty="0">
                        <a:latin typeface="Cambria Math"/>
                      </a:rPr>
                      <m:t>𝐺</m:t>
                    </m:r>
                    <m:r>
                      <a:rPr lang="en-US" altLang="zh-CN" i="1" baseline="-25000" dirty="0">
                        <a:latin typeface="Cambria Math"/>
                      </a:rPr>
                      <m:t>1</m:t>
                    </m:r>
                    <m:r>
                      <a:rPr lang="en-US" altLang="zh-CN" i="1" dirty="0">
                        <a:latin typeface="Cambria Math"/>
                      </a:rPr>
                      <m:t> </m:t>
                    </m:r>
                    <m:r>
                      <a:rPr lang="zh-CN" altLang="en-US" i="1" dirty="0">
                        <a:latin typeface="Cambria Math"/>
                      </a:rPr>
                      <m:t>和</m:t>
                    </m:r>
                    <m:r>
                      <a:rPr lang="en-US" altLang="zh-CN" i="1" dirty="0">
                        <a:latin typeface="Cambria Math"/>
                      </a:rPr>
                      <m:t>𝐺</m:t>
                    </m:r>
                    <m:r>
                      <a:rPr lang="en-US" altLang="zh-CN" i="1" baseline="-25000" dirty="0">
                        <a:latin typeface="Cambria Math"/>
                      </a:rPr>
                      <m:t>2</m:t>
                    </m:r>
                  </m:oMath>
                </a14:m>
                <a:r>
                  <a:rPr lang="zh-CN" altLang="en-US" dirty="0"/>
                  <a:t>，一</a:t>
                </a:r>
                <a:r>
                  <a:rPr lang="zh-CN" altLang="en-US" dirty="0" smtClean="0"/>
                  <a:t>个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双线性映射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ê</m:t>
                    </m:r>
                    <m:r>
                      <a:rPr lang="zh-CN" altLang="en-US" i="1" dirty="0">
                        <a:latin typeface="Cambria Math"/>
                      </a:rPr>
                      <m:t>：</m:t>
                    </m:r>
                    <m:r>
                      <a:rPr lang="en-US" altLang="zh-CN" i="1" dirty="0">
                        <a:latin typeface="Cambria Math"/>
                      </a:rPr>
                      <m:t>𝐺</m:t>
                    </m:r>
                    <m:r>
                      <a:rPr lang="en-US" altLang="zh-CN" i="1" baseline="-25000" dirty="0">
                        <a:latin typeface="Cambria Math"/>
                      </a:rPr>
                      <m:t>1</m:t>
                    </m:r>
                    <m:r>
                      <a:rPr lang="en-US" altLang="zh-CN" i="1" dirty="0">
                        <a:latin typeface="Cambria Math"/>
                      </a:rPr>
                      <m:t>×</m:t>
                    </m:r>
                    <m:r>
                      <a:rPr lang="en-US" altLang="zh-CN" i="1" dirty="0">
                        <a:latin typeface="Cambria Math"/>
                      </a:rPr>
                      <m:t>𝐺</m:t>
                    </m:r>
                    <m:r>
                      <a:rPr lang="en-US" altLang="zh-CN" i="1" baseline="-25000" dirty="0">
                        <a:latin typeface="Cambria Math"/>
                      </a:rPr>
                      <m:t>1</m:t>
                    </m:r>
                    <m:r>
                      <a:rPr lang="en-US" altLang="zh-CN" i="1" dirty="0">
                        <a:latin typeface="Cambria Math"/>
                      </a:rPr>
                      <m:t>→</m:t>
                    </m:r>
                    <m:r>
                      <a:rPr lang="en-US" altLang="zh-CN" i="1" dirty="0">
                        <a:latin typeface="Cambria Math"/>
                      </a:rPr>
                      <m:t>𝐺</m:t>
                    </m:r>
                    <m:r>
                      <a:rPr lang="en-US" altLang="zh-CN" i="1" baseline="-25000" dirty="0">
                        <a:latin typeface="Cambria Math"/>
                      </a:rPr>
                      <m:t>2</m:t>
                    </m:r>
                  </m:oMath>
                </a14:m>
                <a:r>
                  <a:rPr lang="zh-CN" altLang="en-US" dirty="0"/>
                  <a:t>。随机选择生成元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𝑃</m:t>
                    </m:r>
                    <m:r>
                      <a:rPr lang="en-US" altLang="zh-CN" i="1" dirty="0" smtClean="0">
                        <a:latin typeface="Cambria Math"/>
                      </a:rPr>
                      <m:t>∈</m:t>
                    </m:r>
                    <m:r>
                      <a:rPr lang="en-US" altLang="zh-CN" i="1" dirty="0" smtClean="0">
                        <a:latin typeface="Cambria Math"/>
                      </a:rPr>
                      <m:t>𝐺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1</m:t>
                    </m:r>
                  </m:oMath>
                </a14:m>
                <a:endParaRPr lang="en-US" altLang="zh-CN" dirty="0" smtClean="0"/>
              </a:p>
              <a:p>
                <a:pPr lvl="1">
                  <a:spcBef>
                    <a:spcPts val="0"/>
                  </a:spcBef>
                </a:pPr>
                <a:endParaRPr lang="zh-CN" altLang="en-US" dirty="0"/>
              </a:p>
              <a:p>
                <a:pPr lvl="1">
                  <a:spcBef>
                    <a:spcPts val="0"/>
                  </a:spcBef>
                </a:pPr>
                <a:r>
                  <a:rPr lang="zh-CN" altLang="en-US" dirty="0" smtClean="0"/>
                  <a:t>取</a:t>
                </a:r>
                <a:r>
                  <a:rPr lang="zh-CN" altLang="en-US" dirty="0"/>
                  <a:t>随机数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𝑠</m:t>
                    </m:r>
                    <m:r>
                      <a:rPr lang="en-US" altLang="zh-CN" i="1" dirty="0" smtClean="0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i="1" dirty="0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e>
                      <m:sup>
                        <m:r>
                          <a:rPr lang="zh-CN" altLang="en-US" i="1" dirty="0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zh-CN" altLang="en-US" i="1" dirty="0">
                        <a:latin typeface="Cambria Math"/>
                      </a:rPr>
                      <m:t>，令</m:t>
                    </m:r>
                    <m:r>
                      <a:rPr lang="en-US" altLang="zh-CN" i="1" dirty="0" err="1">
                        <a:latin typeface="Cambria Math"/>
                      </a:rPr>
                      <m:t>𝑃</m:t>
                    </m:r>
                    <m:r>
                      <a:rPr lang="en-US" altLang="zh-CN" i="1" baseline="-25000" dirty="0" err="1">
                        <a:latin typeface="Cambria Math"/>
                      </a:rPr>
                      <m:t>𝑝𝑢𝑏</m:t>
                    </m:r>
                    <m:r>
                      <a:rPr lang="zh-CN" altLang="en-US" i="1" dirty="0">
                        <a:latin typeface="Cambria Math"/>
                      </a:rPr>
                      <m:t>＝</m:t>
                    </m:r>
                    <m:r>
                      <a:rPr lang="en-US" altLang="zh-CN" i="1" dirty="0" err="1" smtClean="0">
                        <a:latin typeface="Cambria Math"/>
                      </a:rPr>
                      <m:t>𝑠𝑃</m:t>
                    </m:r>
                  </m:oMath>
                </a14:m>
                <a:endParaRPr lang="en-US" altLang="zh-CN" dirty="0" smtClean="0"/>
              </a:p>
              <a:p>
                <a:pPr lvl="1">
                  <a:spcBef>
                    <a:spcPts val="0"/>
                  </a:spcBef>
                </a:pPr>
                <a:endParaRPr lang="zh-CN" altLang="en-US" dirty="0"/>
              </a:p>
              <a:p>
                <a:pPr lvl="1">
                  <a:spcBef>
                    <a:spcPts val="0"/>
                  </a:spcBef>
                </a:pPr>
                <a:r>
                  <a:rPr lang="zh-CN" altLang="en-US" dirty="0" smtClean="0"/>
                  <a:t>选择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𝐻𝑎𝑠h</m:t>
                    </m:r>
                    <m:r>
                      <a:rPr lang="zh-CN" altLang="en-US" i="1" dirty="0">
                        <a:latin typeface="Cambria Math"/>
                      </a:rPr>
                      <m:t>函数</m:t>
                    </m:r>
                    <m:r>
                      <a:rPr lang="en-US" altLang="zh-CN" i="1" dirty="0" smtClean="0">
                        <a:latin typeface="Cambria Math"/>
                      </a:rPr>
                      <m:t>𝐻</m:t>
                    </m:r>
                    <m:r>
                      <a:rPr lang="en-US" altLang="zh-CN" i="1" baseline="-25000" dirty="0">
                        <a:latin typeface="Cambria Math"/>
                      </a:rPr>
                      <m:t>1</m:t>
                    </m:r>
                    <m:r>
                      <a:rPr lang="zh-CN" altLang="en-US" i="1" dirty="0">
                        <a:latin typeface="Cambria Math"/>
                      </a:rPr>
                      <m:t>：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/>
                          </a:rPr>
                          <m:t>{0, 1}</m:t>
                        </m:r>
                      </m:e>
                      <m:sup>
                        <m:r>
                          <a:rPr lang="en-US" altLang="zh-CN" i="1" dirty="0" smtClean="0">
                            <a:latin typeface="Cambria Math"/>
                            <a:ea typeface="Cambria Math"/>
                          </a:rPr>
                          <m:t>∗</m:t>
                        </m:r>
                      </m:sup>
                    </m:sSup>
                    <m:r>
                      <a:rPr lang="en-US" altLang="zh-CN" i="1" dirty="0">
                        <a:latin typeface="Cambria Math"/>
                      </a:rPr>
                      <m:t>→</m:t>
                    </m:r>
                    <m:sSubSup>
                      <m:sSubSupPr>
                        <m:ctrlPr>
                          <a:rPr lang="en-US" altLang="zh-CN" i="1" dirty="0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zh-CN" altLang="en-US" i="1" dirty="0">
                        <a:latin typeface="Cambria Math"/>
                      </a:rPr>
                      <m:t>，</m:t>
                    </m:r>
                    <m:r>
                      <a:rPr lang="en-US" altLang="zh-CN" i="1" dirty="0">
                        <a:latin typeface="Cambria Math"/>
                      </a:rPr>
                      <m:t>𝐻</m:t>
                    </m:r>
                    <m:r>
                      <a:rPr lang="en-US" altLang="zh-CN" i="1" baseline="-25000" dirty="0">
                        <a:latin typeface="Cambria Math"/>
                      </a:rPr>
                      <m:t>2</m:t>
                    </m:r>
                    <m:r>
                      <a:rPr lang="zh-CN" altLang="en-US" i="1" dirty="0">
                        <a:latin typeface="Cambria Math"/>
                      </a:rPr>
                      <m:t>：</m:t>
                    </m:r>
                    <m:r>
                      <a:rPr lang="en-US" altLang="zh-CN" i="1" dirty="0">
                        <a:latin typeface="Cambria Math"/>
                      </a:rPr>
                      <m:t>𝐺</m:t>
                    </m:r>
                    <m:r>
                      <a:rPr lang="en-US" altLang="zh-CN" i="1" baseline="-25000" dirty="0">
                        <a:latin typeface="Cambria Math"/>
                      </a:rPr>
                      <m:t>2</m:t>
                    </m:r>
                    <m:r>
                      <a:rPr lang="en-US" altLang="zh-CN" i="1" dirty="0">
                        <a:latin typeface="Cambria Math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/>
                          </a:rPr>
                          <m:t>0, 1</m:t>
                        </m:r>
                      </m:e>
                    </m:d>
                    <m:r>
                      <a:rPr lang="en-US" altLang="zh-CN" i="1" baseline="30000" dirty="0">
                        <a:latin typeface="Cambria Math"/>
                      </a:rPr>
                      <m:t>𝑛</m:t>
                    </m:r>
                  </m:oMath>
                </a14:m>
                <a:endParaRPr lang="en-US" altLang="zh-CN" dirty="0" smtClean="0"/>
              </a:p>
              <a:p>
                <a:pPr lvl="1">
                  <a:spcBef>
                    <a:spcPts val="0"/>
                  </a:spcBef>
                </a:pPr>
                <a:endParaRPr lang="en-US" altLang="zh-CN" dirty="0" smtClean="0"/>
              </a:p>
              <a:p>
                <a:pPr lvl="1">
                  <a:spcBef>
                    <a:spcPts val="0"/>
                  </a:spcBef>
                </a:pPr>
                <a:r>
                  <a:rPr lang="zh-CN" altLang="en-US" dirty="0" smtClean="0"/>
                  <a:t>系统参数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𝑝𝑎𝑟𝑎𝑚𝑠</m:t>
                    </m:r>
                    <m:r>
                      <a:rPr lang="zh-CN" altLang="en-US" i="1" dirty="0">
                        <a:latin typeface="Cambria Math"/>
                      </a:rPr>
                      <m:t>＝</m:t>
                    </m:r>
                    <m:r>
                      <a:rPr lang="en-US" altLang="zh-CN" i="1" dirty="0">
                        <a:latin typeface="Cambria Math"/>
                      </a:rPr>
                      <m:t>&lt;</m:t>
                    </m:r>
                    <m:r>
                      <a:rPr lang="en-US" altLang="zh-CN" i="1" dirty="0">
                        <a:latin typeface="Cambria Math"/>
                      </a:rPr>
                      <m:t>𝑞</m:t>
                    </m:r>
                    <m:r>
                      <a:rPr lang="en-US" altLang="zh-CN" i="1" dirty="0">
                        <a:latin typeface="Cambria Math"/>
                      </a:rPr>
                      <m:t>, </m:t>
                    </m:r>
                    <m:r>
                      <a:rPr lang="en-US" altLang="zh-CN" i="1" dirty="0">
                        <a:latin typeface="Cambria Math"/>
                      </a:rPr>
                      <m:t>𝐺</m:t>
                    </m:r>
                    <m:r>
                      <a:rPr lang="en-US" altLang="zh-CN" i="1" baseline="-25000" dirty="0">
                        <a:latin typeface="Cambria Math"/>
                      </a:rPr>
                      <m:t>1</m:t>
                    </m:r>
                    <m:r>
                      <a:rPr lang="en-US" altLang="zh-CN" i="1" dirty="0">
                        <a:latin typeface="Cambria Math"/>
                      </a:rPr>
                      <m:t>, </m:t>
                    </m:r>
                    <m:r>
                      <a:rPr lang="en-US" altLang="zh-CN" i="1" dirty="0">
                        <a:latin typeface="Cambria Math"/>
                      </a:rPr>
                      <m:t>𝐺</m:t>
                    </m:r>
                    <m:r>
                      <a:rPr lang="en-US" altLang="zh-CN" i="1" baseline="-25000" dirty="0">
                        <a:latin typeface="Cambria Math"/>
                      </a:rPr>
                      <m:t>2</m:t>
                    </m:r>
                    <m:r>
                      <a:rPr lang="en-US" altLang="zh-CN" i="1" dirty="0">
                        <a:latin typeface="Cambria Math"/>
                      </a:rPr>
                      <m:t>, ê, </m:t>
                    </m:r>
                    <m:r>
                      <a:rPr lang="en-US" altLang="zh-CN" i="1" dirty="0">
                        <a:latin typeface="Cambria Math"/>
                      </a:rPr>
                      <m:t>𝑛</m:t>
                    </m:r>
                    <m:r>
                      <a:rPr lang="en-US" altLang="zh-CN" i="1" dirty="0">
                        <a:latin typeface="Cambria Math"/>
                      </a:rPr>
                      <m:t>, </m:t>
                    </m:r>
                    <m:r>
                      <a:rPr lang="en-US" altLang="zh-CN" i="1" dirty="0">
                        <a:latin typeface="Cambria Math"/>
                      </a:rPr>
                      <m:t>𝑃</m:t>
                    </m:r>
                    <m:r>
                      <a:rPr lang="en-US" altLang="zh-CN" i="1" dirty="0">
                        <a:latin typeface="Cambria Math"/>
                      </a:rPr>
                      <m:t>, </m:t>
                    </m:r>
                    <m:r>
                      <a:rPr lang="en-US" altLang="zh-CN" i="1" dirty="0" err="1">
                        <a:latin typeface="Cambria Math"/>
                      </a:rPr>
                      <m:t>𝑃</m:t>
                    </m:r>
                    <m:r>
                      <a:rPr lang="en-US" altLang="zh-CN" i="1" baseline="-25000" dirty="0" err="1">
                        <a:latin typeface="Cambria Math"/>
                      </a:rPr>
                      <m:t>𝑝𝑢𝑏</m:t>
                    </m:r>
                    <m:r>
                      <a:rPr lang="en-US" altLang="zh-CN" i="1" dirty="0">
                        <a:latin typeface="Cambria Math"/>
                      </a:rPr>
                      <m:t>, </m:t>
                    </m:r>
                    <m:r>
                      <a:rPr lang="en-US" altLang="zh-CN" i="1" dirty="0">
                        <a:latin typeface="Cambria Math"/>
                      </a:rPr>
                      <m:t>𝐻</m:t>
                    </m:r>
                    <m:r>
                      <a:rPr lang="en-US" altLang="zh-CN" i="1" baseline="-25000" dirty="0">
                        <a:latin typeface="Cambria Math"/>
                      </a:rPr>
                      <m:t>1</m:t>
                    </m:r>
                    <m:r>
                      <a:rPr lang="en-US" altLang="zh-CN" i="1" dirty="0">
                        <a:latin typeface="Cambria Math"/>
                      </a:rPr>
                      <m:t>, </m:t>
                    </m:r>
                    <m:r>
                      <a:rPr lang="en-US" altLang="zh-CN" i="1" dirty="0">
                        <a:latin typeface="Cambria Math"/>
                      </a:rPr>
                      <m:t>𝐻</m:t>
                    </m:r>
                    <m:r>
                      <a:rPr lang="en-US" altLang="zh-CN" i="1" baseline="-25000" dirty="0">
                        <a:latin typeface="Cambria Math"/>
                      </a:rPr>
                      <m:t>2</m:t>
                    </m:r>
                    <m:r>
                      <a:rPr lang="en-US" altLang="zh-CN" i="1" dirty="0">
                        <a:latin typeface="Cambria Math"/>
                      </a:rPr>
                      <m:t>&gt;</m:t>
                    </m:r>
                    <m:r>
                      <a:rPr lang="zh-CN" altLang="en-US" i="1" dirty="0">
                        <a:latin typeface="Cambria Math"/>
                      </a:rPr>
                      <m:t>，</m:t>
                    </m:r>
                  </m:oMath>
                </a14:m>
                <a:endParaRPr lang="en-US" altLang="zh-CN" i="1" dirty="0" smtClean="0">
                  <a:latin typeface="Cambria Math"/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r>
                  <a:rPr lang="zh-CN" altLang="en-US" dirty="0" smtClean="0"/>
                  <a:t>   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/>
                      </a:rPr>
                      <m:t>主密钥</m:t>
                    </m:r>
                    <m:r>
                      <a:rPr lang="en-US" altLang="zh-CN" i="1" dirty="0">
                        <a:latin typeface="Cambria Math"/>
                      </a:rPr>
                      <m:t>𝑚𝑎𝑠𝑡𝑒𝑟</m:t>
                    </m:r>
                    <m:r>
                      <a:rPr lang="en-US" altLang="zh-CN" b="0" i="1" dirty="0" smtClean="0">
                        <a:latin typeface="Cambria Math"/>
                      </a:rPr>
                      <m:t>_</m:t>
                    </m:r>
                    <m:r>
                      <a:rPr lang="en-US" altLang="zh-CN" i="1" dirty="0">
                        <a:latin typeface="Cambria Math"/>
                      </a:rPr>
                      <m:t>𝑘𝑒𝑦</m:t>
                    </m:r>
                    <m:r>
                      <a:rPr lang="zh-CN" altLang="en-US" b="1" i="1" dirty="0">
                        <a:latin typeface="Cambria Math"/>
                      </a:rPr>
                      <m:t>＝</m:t>
                    </m:r>
                    <m:r>
                      <a:rPr lang="en-US" altLang="zh-CN" i="1" dirty="0" err="1">
                        <a:latin typeface="Cambria Math"/>
                      </a:rPr>
                      <m:t>𝑠</m:t>
                    </m:r>
                    <m:r>
                      <a:rPr lang="en-US" altLang="zh-CN" i="1" dirty="0" err="1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e>
                      <m:sup>
                        <m:r>
                          <a:rPr lang="zh-CN" altLang="en-US" b="0" i="1" dirty="0" smtClean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524000"/>
                <a:ext cx="8229600" cy="4800600"/>
              </a:xfrm>
              <a:blipFill>
                <a:blip r:embed="rId2" cstate="print"/>
                <a:stretch>
                  <a:fillRect l="-1481" t="-1396" r="-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61C09-2020-4A81-A394-6A0F802A58B3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101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107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Font typeface="Wingdings" pitchFamily="2" charset="2"/>
                  <a:buNone/>
                </a:pPr>
                <a:r>
                  <a:rPr lang="en-US" altLang="zh-CN" b="1" dirty="0" smtClean="0">
                    <a:solidFill>
                      <a:srgbClr val="FF00FF"/>
                    </a:solidFill>
                  </a:rPr>
                  <a:t>2</a:t>
                </a:r>
                <a:r>
                  <a:rPr lang="zh-CN" altLang="en-US" b="1" dirty="0" smtClean="0">
                    <a:solidFill>
                      <a:srgbClr val="FF00FF"/>
                    </a:solidFill>
                  </a:rPr>
                  <a:t>、密钥产生</a:t>
                </a:r>
                <a:r>
                  <a:rPr lang="zh-CN" altLang="en-US" dirty="0" smtClean="0"/>
                  <a:t>：</a:t>
                </a:r>
                <a:r>
                  <a:rPr lang="zh-CN" altLang="en-US" dirty="0"/>
                  <a:t>给定字符串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𝐼𝐷</m:t>
                    </m:r>
                    <m:r>
                      <a:rPr lang="en-US" altLang="zh-CN" i="1" dirty="0" smtClean="0">
                        <a:latin typeface="Cambria Math"/>
                      </a:rPr>
                      <m:t>∈{0, 1}</m:t>
                    </m:r>
                  </m:oMath>
                </a14:m>
                <a:r>
                  <a:rPr lang="zh-CN" altLang="en-US" dirty="0" smtClean="0"/>
                  <a:t>*</a:t>
                </a:r>
                <a:r>
                  <a:rPr lang="zh-CN" altLang="en-US" dirty="0"/>
                  <a:t>，算法如下：</a:t>
                </a:r>
              </a:p>
              <a:p>
                <a:pPr lvl="1"/>
                <a:r>
                  <a:rPr lang="zh-CN" altLang="en-US" dirty="0" smtClean="0"/>
                  <a:t>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𝐼𝐷</m:t>
                        </m:r>
                      </m:sub>
                    </m:sSub>
                    <m:r>
                      <a:rPr lang="zh-CN" altLang="en-US" i="1" dirty="0">
                        <a:latin typeface="Cambria Math"/>
                      </a:rPr>
                      <m:t>＝</m:t>
                    </m:r>
                    <m:r>
                      <a:rPr lang="en-US" altLang="zh-CN" i="1" dirty="0">
                        <a:latin typeface="Cambria Math"/>
                      </a:rPr>
                      <m:t>𝐻</m:t>
                    </m:r>
                    <m:r>
                      <a:rPr lang="en-US" altLang="zh-CN" i="1" baseline="-25000" dirty="0">
                        <a:latin typeface="Cambria Math"/>
                      </a:rPr>
                      <m:t>1</m:t>
                    </m:r>
                    <m:r>
                      <a:rPr lang="en-US" altLang="zh-CN" i="1" dirty="0">
                        <a:latin typeface="Cambria Math"/>
                      </a:rPr>
                      <m:t>(</m:t>
                    </m:r>
                    <m:r>
                      <a:rPr lang="en-US" altLang="zh-CN" i="1" dirty="0">
                        <a:latin typeface="Cambria Math"/>
                      </a:rPr>
                      <m:t>𝐼𝐷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  <m:r>
                      <a:rPr lang="en-US" altLang="zh-CN" i="1" dirty="0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i="1" dirty="0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zh-CN" altLang="en-US" i="1" dirty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/>
                  <a:t>；</a:t>
                </a:r>
              </a:p>
              <a:p>
                <a:pPr lvl="1"/>
                <a:r>
                  <a:rPr lang="zh-CN" altLang="en-US" b="1" dirty="0" smtClean="0">
                    <a:solidFill>
                      <a:srgbClr val="C6062F"/>
                    </a:solidFill>
                  </a:rPr>
                  <a:t>私</a:t>
                </a:r>
                <a:r>
                  <a:rPr lang="zh-CN" altLang="en-US" b="1" dirty="0">
                    <a:solidFill>
                      <a:srgbClr val="C6062F"/>
                    </a:solidFill>
                  </a:rPr>
                  <a:t>钥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C6062F"/>
                        </a:solidFill>
                        <a:latin typeface="Cambria Math"/>
                      </a:rPr>
                      <m:t>𝒅</m:t>
                    </m:r>
                    <m:r>
                      <a:rPr lang="en-US" altLang="zh-CN" b="1" i="1" baseline="-25000" dirty="0" err="1">
                        <a:solidFill>
                          <a:srgbClr val="C6062F"/>
                        </a:solidFill>
                        <a:latin typeface="Cambria Math"/>
                      </a:rPr>
                      <m:t>𝑰𝑫</m:t>
                    </m:r>
                    <m:r>
                      <a:rPr lang="zh-CN" altLang="en-US" b="1" i="1" dirty="0">
                        <a:solidFill>
                          <a:srgbClr val="C6062F"/>
                        </a:solidFill>
                        <a:latin typeface="Cambria Math"/>
                      </a:rPr>
                      <m:t>＝</m:t>
                    </m:r>
                    <m:r>
                      <a:rPr lang="en-US" altLang="zh-CN" b="1" i="1" dirty="0">
                        <a:solidFill>
                          <a:srgbClr val="C6062F"/>
                        </a:solidFill>
                        <a:latin typeface="Cambria Math"/>
                      </a:rPr>
                      <m:t>𝒔𝑸</m:t>
                    </m:r>
                    <m:r>
                      <a:rPr lang="en-US" altLang="zh-CN" b="1" i="1" baseline="-25000" dirty="0">
                        <a:solidFill>
                          <a:srgbClr val="C6062F"/>
                        </a:solidFill>
                        <a:latin typeface="Cambria Math"/>
                      </a:rPr>
                      <m:t>𝑰𝑫</m:t>
                    </m:r>
                  </m:oMath>
                </a14:m>
                <a:endParaRPr lang="en-US" altLang="zh-CN" b="1" baseline="-25000" dirty="0" smtClean="0">
                  <a:solidFill>
                    <a:srgbClr val="C6062F"/>
                  </a:solidFill>
                </a:endParaRPr>
              </a:p>
              <a:p>
                <a:pPr marL="0" lvl="1" indent="0">
                  <a:buNone/>
                </a:pPr>
                <a:r>
                  <a:rPr lang="en-US" altLang="zh-CN" b="1" dirty="0" smtClean="0">
                    <a:solidFill>
                      <a:srgbClr val="FF00FF"/>
                    </a:solidFill>
                  </a:rPr>
                  <a:t>3</a:t>
                </a:r>
                <a:r>
                  <a:rPr lang="zh-CN" altLang="en-US" b="1" dirty="0" smtClean="0">
                    <a:solidFill>
                      <a:srgbClr val="FF00FF"/>
                    </a:solidFill>
                  </a:rPr>
                  <a:t>、</a:t>
                </a:r>
                <a:r>
                  <a:rPr lang="zh-CN" altLang="en-US" sz="2800" b="1" dirty="0" smtClean="0">
                    <a:solidFill>
                      <a:srgbClr val="FF00FF"/>
                    </a:solidFill>
                  </a:rPr>
                  <a:t>加密</a:t>
                </a:r>
                <a:r>
                  <a:rPr lang="zh-CN" altLang="en-US" sz="2800" dirty="0" smtClean="0"/>
                  <a:t>：用</a:t>
                </a:r>
                <a:r>
                  <a:rPr lang="zh-CN" altLang="en-US" sz="2800" dirty="0"/>
                  <a:t>公钥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/>
                      </a:rPr>
                      <m:t>𝐼𝐷</m:t>
                    </m:r>
                  </m:oMath>
                </a14:m>
                <a:r>
                  <a:rPr lang="zh-CN" altLang="en-US" sz="2800" dirty="0"/>
                  <a:t>加密消息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/>
                      </a:rPr>
                      <m:t>𝑀</m:t>
                    </m:r>
                    <m:r>
                      <a:rPr lang="en-US" altLang="zh-CN" sz="2800" i="1" dirty="0" smtClean="0">
                        <a:latin typeface="Cambria Math"/>
                      </a:rPr>
                      <m:t>∈</m:t>
                    </m:r>
                    <m:r>
                      <a:rPr lang="en-US" altLang="zh-CN" sz="2800" b="1" i="1" dirty="0">
                        <a:latin typeface="Cambria Math"/>
                      </a:rPr>
                      <m:t>𝑴</m:t>
                    </m:r>
                    <m:r>
                      <a:rPr lang="en-US" altLang="zh-CN" sz="2800" i="1" dirty="0"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sz="2800" dirty="0"/>
                  <a:t>，步骤如下：</a:t>
                </a:r>
              </a:p>
              <a:p>
                <a:pPr lvl="1">
                  <a:buNone/>
                </a:pPr>
                <a:r>
                  <a:rPr lang="zh-CN" altLang="en-US" sz="2800" dirty="0"/>
                  <a:t>①计算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altLang="zh-CN" sz="2800" i="1" dirty="0">
                            <a:latin typeface="Cambria Math"/>
                          </a:rPr>
                          <m:t>𝐼𝐷</m:t>
                        </m:r>
                      </m:sub>
                    </m:sSub>
                    <m:r>
                      <a:rPr lang="zh-CN" altLang="en-US" sz="2800" i="1" dirty="0">
                        <a:latin typeface="Cambria Math"/>
                      </a:rPr>
                      <m:t>＝</m:t>
                    </m:r>
                    <m:r>
                      <a:rPr lang="en-US" altLang="zh-CN" sz="2800" i="1" dirty="0">
                        <a:latin typeface="Cambria Math"/>
                      </a:rPr>
                      <m:t>𝐻</m:t>
                    </m:r>
                    <m:r>
                      <a:rPr lang="en-US" altLang="zh-CN" sz="2800" i="1" baseline="-25000" dirty="0">
                        <a:latin typeface="Cambria Math"/>
                      </a:rPr>
                      <m:t>1</m:t>
                    </m:r>
                    <m:r>
                      <a:rPr lang="en-US" altLang="zh-CN" sz="2800" i="1" dirty="0">
                        <a:latin typeface="Cambria Math"/>
                      </a:rPr>
                      <m:t>(</m:t>
                    </m:r>
                    <m:r>
                      <a:rPr lang="en-US" altLang="zh-CN" sz="2800" i="1" dirty="0">
                        <a:latin typeface="Cambria Math"/>
                      </a:rPr>
                      <m:t>𝐼𝐷</m:t>
                    </m:r>
                    <m:r>
                      <a:rPr lang="en-US" altLang="zh-CN" sz="2800" i="1" dirty="0">
                        <a:latin typeface="Cambria Math"/>
                      </a:rPr>
                      <m:t>)∈</m:t>
                    </m:r>
                    <m:sSup>
                      <m:sSupPr>
                        <m:ctrlPr>
                          <a:rPr lang="en-US" altLang="zh-CN" sz="2800" i="1" dirty="0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2800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800" i="1" dirty="0"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800" i="1" dirty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zh-CN" altLang="en-US" sz="2800" i="1" dirty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800" dirty="0"/>
                  <a:t>；</a:t>
                </a:r>
              </a:p>
              <a:p>
                <a:pPr lvl="1">
                  <a:buNone/>
                </a:pPr>
                <a:r>
                  <a:rPr lang="zh-CN" altLang="en-US" sz="2800" dirty="0"/>
                  <a:t>②随机选择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/>
                      </a:rPr>
                      <m:t>𝑟</m:t>
                    </m:r>
                    <m:r>
                      <a:rPr lang="en-US" altLang="zh-CN" sz="2800" i="1" dirty="0" smtClean="0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sz="2800" i="1" dirty="0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2800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800" i="1" dirty="0">
                                <a:latin typeface="Cambria Math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sz="2800" i="1" dirty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e>
                      <m:sup>
                        <m:r>
                          <a:rPr lang="zh-CN" altLang="en-US" sz="2800" i="1" dirty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800" dirty="0"/>
                  <a:t>；</a:t>
                </a:r>
              </a:p>
              <a:p>
                <a:pPr lvl="1">
                  <a:buFont typeface="Wingdings" pitchFamily="2" charset="2"/>
                  <a:buNone/>
                </a:pPr>
                <a:r>
                  <a:rPr lang="zh-CN" altLang="en-US" sz="2800" dirty="0"/>
                  <a:t>③求得密文：</a:t>
                </a:r>
                <a:endParaRPr lang="zh-CN" altLang="en-US" sz="2800" i="1" dirty="0"/>
              </a:p>
              <a:p>
                <a:pPr algn="ctr">
                  <a:buFont typeface="Wingdings" pitchFamily="2" charset="2"/>
                  <a:buNone/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𝐶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>
                        <a:latin typeface="Cambria Math"/>
                      </a:rPr>
                      <m:t>&lt;</m:t>
                    </m:r>
                    <m:r>
                      <a:rPr lang="en-US" altLang="zh-CN" i="1" dirty="0">
                        <a:latin typeface="Cambria Math"/>
                      </a:rPr>
                      <m:t>𝑟𝑃</m:t>
                    </m:r>
                    <m:r>
                      <a:rPr lang="en-US" altLang="zh-CN" i="1" dirty="0">
                        <a:latin typeface="Cambria Math"/>
                      </a:rPr>
                      <m:t>, </m:t>
                    </m:r>
                    <m:r>
                      <a:rPr lang="en-US" altLang="zh-CN" i="1" dirty="0">
                        <a:latin typeface="Cambria Math"/>
                      </a:rPr>
                      <m:t>𝑀</m:t>
                    </m:r>
                    <m:r>
                      <a:rPr lang="en-US" altLang="zh-CN" i="1" dirty="0">
                        <a:latin typeface="Cambria Math"/>
                        <a:sym typeface="Symbol" pitchFamily="18" charset="2"/>
                      </a:rPr>
                      <m:t></m:t>
                    </m:r>
                    <m:r>
                      <a:rPr lang="en-US" altLang="zh-CN" i="1" dirty="0">
                        <a:latin typeface="Cambria Math"/>
                      </a:rPr>
                      <m:t> </m:t>
                    </m:r>
                    <m:r>
                      <a:rPr lang="en-US" altLang="zh-CN" i="1" dirty="0">
                        <a:latin typeface="Cambria Math"/>
                      </a:rPr>
                      <m:t>𝐻</m:t>
                    </m:r>
                    <m:r>
                      <a:rPr lang="en-US" altLang="zh-CN" i="1" baseline="-25000" dirty="0">
                        <a:latin typeface="Cambria Math"/>
                      </a:rPr>
                      <m:t>2</m:t>
                    </m:r>
                    <m:r>
                      <a:rPr lang="en-US" altLang="zh-CN" i="1" dirty="0">
                        <a:latin typeface="Cambria Math"/>
                      </a:rPr>
                      <m:t>(</m:t>
                    </m:r>
                    <m:r>
                      <a:rPr lang="en-US" altLang="zh-CN" i="1" dirty="0" err="1">
                        <a:latin typeface="Cambria Math"/>
                      </a:rPr>
                      <m:t>𝑔</m:t>
                    </m:r>
                    <m:r>
                      <a:rPr lang="en-US" altLang="zh-CN" i="1" baseline="-25000" dirty="0" err="1">
                        <a:latin typeface="Cambria Math"/>
                      </a:rPr>
                      <m:t>𝐼𝐷</m:t>
                    </m:r>
                    <m:r>
                      <a:rPr lang="en-US" altLang="zh-CN" i="1" baseline="30000" dirty="0" err="1">
                        <a:latin typeface="Cambria Math"/>
                      </a:rPr>
                      <m:t>𝑟</m:t>
                    </m:r>
                    <m:r>
                      <a:rPr lang="en-US" altLang="zh-CN" i="1" dirty="0">
                        <a:latin typeface="Cambria Math"/>
                      </a:rPr>
                      <m:t>)</m:t>
                    </m:r>
                    <m:r>
                      <a:rPr lang="en-US" altLang="zh-CN" i="1" dirty="0" smtClean="0">
                        <a:latin typeface="Cambria Math"/>
                      </a:rPr>
                      <m:t>&gt;</m:t>
                    </m:r>
                  </m:oMath>
                </a14:m>
                <a:r>
                  <a:rPr lang="zh-CN" altLang="en-US" dirty="0"/>
                  <a:t>，</a:t>
                </a:r>
              </a:p>
              <a:p>
                <a:pPr>
                  <a:buNone/>
                </a:pPr>
                <a:r>
                  <a:rPr lang="zh-CN" altLang="en-US" dirty="0" smtClean="0"/>
                  <a:t>     其中</a:t>
                </a:r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𝑔</m:t>
                    </m:r>
                    <m:r>
                      <a:rPr lang="en-US" altLang="zh-CN" i="1" baseline="-25000" dirty="0" err="1">
                        <a:latin typeface="Cambria Math"/>
                      </a:rPr>
                      <m:t>𝐼𝐷</m:t>
                    </m:r>
                    <m:r>
                      <a:rPr lang="zh-CN" altLang="en-US" i="1" dirty="0">
                        <a:latin typeface="Cambria Math"/>
                      </a:rPr>
                      <m:t>＝</m:t>
                    </m:r>
                    <m:r>
                      <a:rPr lang="en-US" altLang="zh-CN" i="1" dirty="0">
                        <a:latin typeface="Cambria Math"/>
                      </a:rPr>
                      <m:t>ê (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𝐼𝐷</m:t>
                        </m:r>
                      </m:sub>
                    </m:sSub>
                    <m:r>
                      <a:rPr lang="en-US" altLang="zh-CN" i="1" dirty="0">
                        <a:latin typeface="Cambria Math"/>
                      </a:rPr>
                      <m:t>, </m:t>
                    </m:r>
                    <m:r>
                      <a:rPr lang="en-US" altLang="zh-CN" i="1" dirty="0" err="1">
                        <a:latin typeface="Cambria Math"/>
                      </a:rPr>
                      <m:t>𝑃</m:t>
                    </m:r>
                    <m:r>
                      <a:rPr lang="en-US" altLang="zh-CN" i="1" baseline="-25000" dirty="0" err="1">
                        <a:latin typeface="Cambria Math"/>
                      </a:rPr>
                      <m:t>𝑝𝑢𝑏</m:t>
                    </m:r>
                    <m:r>
                      <a:rPr lang="en-US" altLang="zh-CN" i="1" dirty="0">
                        <a:latin typeface="Cambria Math"/>
                      </a:rPr>
                      <m:t>)∈</m:t>
                    </m:r>
                    <m:sSup>
                      <m:sSupPr>
                        <m:ctrlPr>
                          <a:rPr lang="en-US" altLang="zh-CN" i="1" dirty="0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zh-CN" altLang="en-US" i="1" dirty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10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2" cstate="print"/>
                <a:stretch>
                  <a:fillRect l="-1481" t="-1762" r="-815" b="-36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E462-0AFF-4509-A0F8-3CB11FA69196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102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131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altLang="zh-CN" b="1" dirty="0" smtClean="0">
                    <a:solidFill>
                      <a:srgbClr val="FF00FF"/>
                    </a:solidFill>
                  </a:rPr>
                  <a:t>4</a:t>
                </a:r>
                <a:r>
                  <a:rPr lang="zh-CN" altLang="en-US" b="1" dirty="0" smtClean="0">
                    <a:solidFill>
                      <a:srgbClr val="FF00FF"/>
                    </a:solidFill>
                  </a:rPr>
                  <a:t>、解密</a:t>
                </a:r>
                <a:r>
                  <a:rPr lang="zh-CN" altLang="en-US" dirty="0"/>
                  <a:t>：</a:t>
                </a:r>
                <a:r>
                  <a:rPr lang="zh-CN" altLang="en-US" dirty="0" smtClean="0"/>
                  <a:t>令密文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𝐶</m:t>
                    </m:r>
                    <m:r>
                      <a:rPr lang="zh-CN" altLang="en-US" i="1" dirty="0">
                        <a:latin typeface="Cambria Math"/>
                      </a:rPr>
                      <m:t>＝</m:t>
                    </m:r>
                    <m:r>
                      <a:rPr lang="en-US" altLang="zh-CN" i="1" dirty="0">
                        <a:latin typeface="Cambria Math"/>
                      </a:rPr>
                      <m:t>&lt;</m:t>
                    </m:r>
                    <m:r>
                      <a:rPr lang="en-US" altLang="zh-CN" i="1" dirty="0">
                        <a:latin typeface="Cambria Math"/>
                      </a:rPr>
                      <m:t>𝑈</m:t>
                    </m:r>
                    <m:r>
                      <a:rPr lang="en-US" altLang="zh-CN" i="1" dirty="0">
                        <a:latin typeface="Cambria Math"/>
                      </a:rPr>
                      <m:t>, </m:t>
                    </m:r>
                    <m:r>
                      <a:rPr lang="en-US" altLang="zh-CN" i="1" dirty="0">
                        <a:latin typeface="Cambria Math"/>
                      </a:rPr>
                      <m:t>𝑉</m:t>
                    </m:r>
                    <m:r>
                      <a:rPr lang="en-US" altLang="zh-CN" i="1" dirty="0">
                        <a:latin typeface="Cambria Math"/>
                      </a:rPr>
                      <m:t>&gt;∈</m:t>
                    </m:r>
                    <m:r>
                      <a:rPr lang="en-US" altLang="zh-CN" b="1" i="1" dirty="0">
                        <a:latin typeface="Cambria Math"/>
                      </a:rPr>
                      <m:t>𝑪</m:t>
                    </m:r>
                  </m:oMath>
                </a14:m>
                <a:r>
                  <a:rPr lang="zh-CN" altLang="en-US" dirty="0"/>
                  <a:t>，要用私钥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𝑑</m:t>
                    </m:r>
                    <m:r>
                      <a:rPr lang="en-US" altLang="zh-CN" i="1" baseline="-25000" dirty="0">
                        <a:latin typeface="Cambria Math"/>
                      </a:rPr>
                      <m:t>𝐼𝐷</m:t>
                    </m:r>
                    <m:r>
                      <a:rPr lang="en-US" altLang="zh-CN" i="1" dirty="0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i="1" dirty="0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zh-CN" altLang="en-US" i="1" dirty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/>
                  <a:t>解密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𝐶</m:t>
                    </m:r>
                  </m:oMath>
                </a14:m>
                <a:r>
                  <a:rPr lang="zh-CN" altLang="en-US" dirty="0"/>
                  <a:t>，只需计算</a:t>
                </a:r>
                <a:r>
                  <a:rPr lang="zh-CN" altLang="en-US" dirty="0" smtClean="0"/>
                  <a:t>：</a:t>
                </a:r>
                <a:endParaRPr lang="en-US" altLang="zh-CN" dirty="0" smtClean="0"/>
              </a:p>
              <a:p>
                <a:pPr>
                  <a:buNone/>
                </a:pPr>
                <a:r>
                  <a:rPr lang="en-US" altLang="zh-CN" i="1" dirty="0" smtClean="0"/>
                  <a:t>                 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/>
                      </a:rPr>
                      <m:t>𝑀</m:t>
                    </m:r>
                    <m:r>
                      <a:rPr lang="en-US" altLang="zh-CN" b="0" i="1" dirty="0" smtClean="0">
                        <a:latin typeface="Cambria Math"/>
                      </a:rPr>
                      <m:t>=</m:t>
                    </m:r>
                    <m:r>
                      <a:rPr lang="en-US" altLang="zh-CN" i="1" dirty="0" smtClean="0">
                        <a:latin typeface="Cambria Math"/>
                      </a:rPr>
                      <m:t>𝑉</m:t>
                    </m:r>
                    <m:r>
                      <a:rPr lang="en-US" altLang="zh-CN" i="1" dirty="0" smtClean="0">
                        <a:latin typeface="Cambria Math"/>
                      </a:rPr>
                      <m:t> ⨁ </m:t>
                    </m:r>
                    <m:r>
                      <a:rPr lang="en-US" altLang="zh-CN" i="1" dirty="0">
                        <a:latin typeface="Cambria Math"/>
                      </a:rPr>
                      <m:t>𝐻</m:t>
                    </m:r>
                    <m:r>
                      <a:rPr lang="en-US" altLang="zh-CN" i="1" baseline="-25000" dirty="0">
                        <a:latin typeface="Cambria Math"/>
                      </a:rPr>
                      <m:t>2</m:t>
                    </m:r>
                    <m:r>
                      <a:rPr lang="en-US" altLang="zh-CN" i="1" dirty="0">
                        <a:latin typeface="Cambria Math"/>
                      </a:rPr>
                      <m:t> (ê(</m:t>
                    </m:r>
                    <m:r>
                      <a:rPr lang="en-US" altLang="zh-CN" i="1" dirty="0" err="1">
                        <a:latin typeface="Cambria Math"/>
                      </a:rPr>
                      <m:t>𝑑</m:t>
                    </m:r>
                    <m:r>
                      <a:rPr lang="en-US" altLang="zh-CN" i="1" baseline="-25000" dirty="0" err="1">
                        <a:latin typeface="Cambria Math"/>
                      </a:rPr>
                      <m:t>𝐼𝐷</m:t>
                    </m:r>
                    <m:r>
                      <a:rPr lang="en-US" altLang="zh-CN" i="1" dirty="0">
                        <a:latin typeface="Cambria Math"/>
                      </a:rPr>
                      <m:t>, </m:t>
                    </m:r>
                    <m:r>
                      <a:rPr lang="en-US" altLang="zh-CN" i="1" dirty="0">
                        <a:latin typeface="Cambria Math"/>
                      </a:rPr>
                      <m:t>𝑈</m:t>
                    </m:r>
                    <m:r>
                      <a:rPr lang="en-US" altLang="zh-CN" i="1" dirty="0">
                        <a:latin typeface="Cambria Math"/>
                      </a:rPr>
                      <m:t>))</m:t>
                    </m:r>
                  </m:oMath>
                </a14:m>
                <a:endParaRPr lang="en-US" altLang="zh-CN" i="1" dirty="0" smtClean="0"/>
              </a:p>
              <a:p>
                <a:pPr>
                  <a:buNone/>
                </a:pPr>
                <a:endParaRPr lang="zh-CN" altLang="en-US" dirty="0"/>
              </a:p>
              <a:p>
                <a:pPr>
                  <a:buNone/>
                </a:pPr>
                <a:r>
                  <a:rPr lang="zh-CN" altLang="en-US" b="1" dirty="0">
                    <a:solidFill>
                      <a:srgbClr val="FF0000"/>
                    </a:solidFill>
                  </a:rPr>
                  <a:t>正确性证明</a:t>
                </a:r>
                <a:r>
                  <a:rPr lang="zh-CN" altLang="en-US" dirty="0" smtClean="0"/>
                  <a:t>：</a:t>
                </a:r>
                <a:endParaRPr lang="en-US" altLang="zh-CN" dirty="0" smtClean="0"/>
              </a:p>
              <a:p>
                <a:pPr>
                  <a:buNone/>
                </a:pPr>
                <a:r>
                  <a:rPr lang="en-US" altLang="zh-CN" i="1" dirty="0" smtClean="0"/>
                  <a:t>  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C6062F"/>
                        </a:solidFill>
                        <a:latin typeface="Cambria Math"/>
                      </a:rPr>
                      <m:t>ê </m:t>
                    </m:r>
                    <m:r>
                      <a:rPr lang="en-US" altLang="zh-CN" b="1" i="1" dirty="0">
                        <a:solidFill>
                          <a:srgbClr val="C6062F"/>
                        </a:solidFill>
                        <a:latin typeface="Cambria Math"/>
                      </a:rPr>
                      <m:t>(</m:t>
                    </m:r>
                    <m:r>
                      <a:rPr lang="en-US" altLang="zh-CN" b="1" i="1" dirty="0" err="1">
                        <a:solidFill>
                          <a:srgbClr val="C6062F"/>
                        </a:solidFill>
                        <a:latin typeface="Cambria Math"/>
                      </a:rPr>
                      <m:t>𝒅</m:t>
                    </m:r>
                    <m:r>
                      <a:rPr lang="en-US" altLang="zh-CN" b="1" i="1" baseline="-25000" dirty="0" err="1">
                        <a:solidFill>
                          <a:srgbClr val="C6062F"/>
                        </a:solidFill>
                        <a:latin typeface="Cambria Math"/>
                      </a:rPr>
                      <m:t>𝑰𝑫</m:t>
                    </m:r>
                    <m:r>
                      <a:rPr lang="en-US" altLang="zh-CN" b="1" i="1" dirty="0">
                        <a:solidFill>
                          <a:srgbClr val="C6062F"/>
                        </a:solidFill>
                        <a:latin typeface="Cambria Math"/>
                      </a:rPr>
                      <m:t>, </m:t>
                    </m:r>
                    <m:r>
                      <a:rPr lang="en-US" altLang="zh-CN" b="1" i="1" dirty="0" smtClean="0">
                        <a:solidFill>
                          <a:srgbClr val="C6062F"/>
                        </a:solidFill>
                        <a:latin typeface="Cambria Math"/>
                      </a:rPr>
                      <m:t>𝑼</m:t>
                    </m:r>
                    <m:r>
                      <a:rPr lang="en-US" altLang="zh-CN" b="1" i="1" dirty="0" smtClean="0">
                        <a:solidFill>
                          <a:srgbClr val="C6062F"/>
                        </a:solidFill>
                        <a:latin typeface="Cambria Math"/>
                      </a:rPr>
                      <m:t>)</m:t>
                    </m:r>
                    <m:r>
                      <a:rPr lang="zh-CN" altLang="en-US" b="1" i="1" dirty="0">
                        <a:solidFill>
                          <a:srgbClr val="C6062F"/>
                        </a:solidFill>
                        <a:latin typeface="Cambria Math"/>
                      </a:rPr>
                      <m:t>＝</m:t>
                    </m:r>
                    <m:sSup>
                      <m:sSupPr>
                        <m:ctrlPr>
                          <a:rPr lang="en-US" altLang="zh-CN" b="1" i="1" dirty="0" smtClean="0">
                            <a:solidFill>
                              <a:srgbClr val="C6062F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solidFill>
                              <a:srgbClr val="C6062F"/>
                            </a:solidFill>
                            <a:latin typeface="Cambria Math"/>
                          </a:rPr>
                          <m:t>ê (</m:t>
                        </m:r>
                        <m:sSub>
                          <m:sSubPr>
                            <m:ctrlPr>
                              <a:rPr lang="en-US" altLang="zh-CN" b="1" i="1" dirty="0">
                                <a:solidFill>
                                  <a:srgbClr val="C6062F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1" dirty="0">
                                <a:solidFill>
                                  <a:srgbClr val="C6062F"/>
                                </a:solidFill>
                                <a:latin typeface="Cambria Math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b="1" i="1" dirty="0">
                                <a:solidFill>
                                  <a:srgbClr val="C6062F"/>
                                </a:solidFill>
                                <a:latin typeface="Cambria Math"/>
                              </a:rPr>
                              <m:t>𝑰𝑫</m:t>
                            </m:r>
                          </m:sub>
                        </m:sSub>
                        <m:r>
                          <a:rPr lang="en-US" altLang="zh-CN" b="1" i="1" dirty="0">
                            <a:solidFill>
                              <a:srgbClr val="C6062F"/>
                            </a:solidFill>
                            <a:latin typeface="Cambria Math"/>
                          </a:rPr>
                          <m:t>, </m:t>
                        </m:r>
                        <m:r>
                          <a:rPr lang="en-US" altLang="zh-CN" b="1" i="1" dirty="0">
                            <a:solidFill>
                              <a:srgbClr val="C6062F"/>
                            </a:solidFill>
                            <a:latin typeface="Cambria Math"/>
                          </a:rPr>
                          <m:t>𝑷</m:t>
                        </m:r>
                        <m:r>
                          <a:rPr lang="en-US" altLang="zh-CN" b="1" i="1" dirty="0">
                            <a:solidFill>
                              <a:srgbClr val="C6062F"/>
                            </a:solidFill>
                            <a:latin typeface="Cambria Math"/>
                          </a:rPr>
                          <m:t>)</m:t>
                        </m:r>
                      </m:e>
                      <m:sup>
                        <m:r>
                          <a:rPr lang="en-US" altLang="zh-CN" b="1" i="1" dirty="0" smtClean="0">
                            <a:solidFill>
                              <a:srgbClr val="C6062F"/>
                            </a:solidFill>
                            <a:latin typeface="Cambria Math"/>
                          </a:rPr>
                          <m:t>𝒔𝒓</m:t>
                        </m:r>
                      </m:sup>
                    </m:sSup>
                    <m:r>
                      <a:rPr lang="zh-CN" altLang="en-US" b="1" i="1" dirty="0">
                        <a:solidFill>
                          <a:srgbClr val="C6062F"/>
                        </a:solidFill>
                        <a:latin typeface="Cambria Math"/>
                      </a:rPr>
                      <m:t>＝</m:t>
                    </m:r>
                    <m:r>
                      <a:rPr lang="en-US" altLang="zh-CN" b="1" i="1" dirty="0">
                        <a:solidFill>
                          <a:srgbClr val="C6062F"/>
                        </a:solidFill>
                        <a:latin typeface="Cambria Math"/>
                      </a:rPr>
                      <m:t>ê </m:t>
                    </m:r>
                    <m:r>
                      <a:rPr lang="en-US" altLang="zh-CN" b="1" i="1" dirty="0" smtClean="0">
                        <a:solidFill>
                          <a:srgbClr val="C6062F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b="1" i="1" dirty="0">
                            <a:solidFill>
                              <a:srgbClr val="C6062F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rgbClr val="C6062F"/>
                            </a:solidFill>
                            <a:latin typeface="Cambria Math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>
                            <a:solidFill>
                              <a:srgbClr val="C6062F"/>
                            </a:solidFill>
                            <a:latin typeface="Cambria Math"/>
                          </a:rPr>
                          <m:t>𝑰𝑫</m:t>
                        </m:r>
                      </m:sub>
                    </m:sSub>
                    <m:r>
                      <a:rPr lang="en-US" altLang="zh-CN" b="1" i="1" dirty="0">
                        <a:solidFill>
                          <a:srgbClr val="C6062F"/>
                        </a:solidFill>
                        <a:latin typeface="Cambria Math"/>
                      </a:rPr>
                      <m:t>, </m:t>
                    </m:r>
                    <m:r>
                      <a:rPr lang="en-US" altLang="zh-CN" b="1" i="1" dirty="0" err="1">
                        <a:solidFill>
                          <a:srgbClr val="C6062F"/>
                        </a:solidFill>
                        <a:latin typeface="Cambria Math"/>
                      </a:rPr>
                      <m:t>𝑷</m:t>
                    </m:r>
                    <m:r>
                      <a:rPr lang="en-US" altLang="zh-CN" b="1" i="1" baseline="-25000" dirty="0" err="1">
                        <a:solidFill>
                          <a:srgbClr val="C6062F"/>
                        </a:solidFill>
                        <a:latin typeface="Cambria Math"/>
                      </a:rPr>
                      <m:t>𝒑𝒖𝒃</m:t>
                    </m:r>
                    <m:r>
                      <a:rPr lang="en-US" altLang="zh-CN" b="1" i="1" dirty="0">
                        <a:solidFill>
                          <a:srgbClr val="C6062F"/>
                        </a:solidFill>
                        <a:latin typeface="Cambria Math"/>
                      </a:rPr>
                      <m:t>) </m:t>
                    </m:r>
                    <m:r>
                      <a:rPr lang="en-US" altLang="zh-CN" b="1" i="1" baseline="30000" dirty="0">
                        <a:solidFill>
                          <a:srgbClr val="C6062F"/>
                        </a:solidFill>
                        <a:latin typeface="Cambria Math"/>
                      </a:rPr>
                      <m:t>𝒓</m:t>
                    </m:r>
                    <m:r>
                      <a:rPr lang="zh-CN" altLang="en-US" b="1" i="1" dirty="0">
                        <a:solidFill>
                          <a:srgbClr val="C6062F"/>
                        </a:solidFill>
                        <a:latin typeface="Cambria Math"/>
                      </a:rPr>
                      <m:t>＝</m:t>
                    </m:r>
                    <m:r>
                      <a:rPr lang="en-US" altLang="zh-CN" b="1" i="1" dirty="0" err="1" smtClean="0">
                        <a:solidFill>
                          <a:srgbClr val="C6062F"/>
                        </a:solidFill>
                        <a:latin typeface="Cambria Math"/>
                      </a:rPr>
                      <m:t>𝒈</m:t>
                    </m:r>
                    <m:r>
                      <a:rPr lang="en-US" altLang="zh-CN" b="1" i="1" baseline="-25000" dirty="0" err="1" smtClean="0">
                        <a:solidFill>
                          <a:srgbClr val="C6062F"/>
                        </a:solidFill>
                        <a:latin typeface="Cambria Math"/>
                      </a:rPr>
                      <m:t>𝑰𝑫</m:t>
                    </m:r>
                    <m:r>
                      <a:rPr lang="en-US" altLang="zh-CN" b="1" i="1" baseline="30000" dirty="0" err="1" smtClean="0">
                        <a:solidFill>
                          <a:srgbClr val="C6062F"/>
                        </a:solidFill>
                        <a:latin typeface="Cambria Math"/>
                      </a:rPr>
                      <m:t>𝒓</m:t>
                    </m:r>
                  </m:oMath>
                </a14:m>
                <a:endParaRPr lang="zh-CN" altLang="en-US" b="1" i="1" dirty="0">
                  <a:solidFill>
                    <a:srgbClr val="C6062F"/>
                  </a:solidFill>
                </a:endParaRPr>
              </a:p>
              <a:p>
                <a:pPr>
                  <a:buFont typeface="Wingdings" pitchFamily="2" charset="2"/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4813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2" cstate="print"/>
                <a:stretch>
                  <a:fillRect l="-1481" t="-1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7AD8E-9BF4-4479-A825-13C7179BD76E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103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BF-IBE</a:t>
            </a:r>
            <a:r>
              <a:rPr lang="zh-CN" altLang="en-US"/>
              <a:t>完全方案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083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spcBef>
                    <a:spcPts val="0"/>
                  </a:spcBef>
                </a:pPr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在基础</a:t>
                </a:r>
                <a:r>
                  <a:rPr lang="zh-CN" altLang="en-US" dirty="0"/>
                  <a:t>方案的基础上，</a:t>
                </a:r>
                <a:r>
                  <a:rPr lang="zh-CN" altLang="en-US" dirty="0" smtClean="0"/>
                  <a:t>再选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个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𝐻𝑎𝑠h</m:t>
                    </m:r>
                  </m:oMath>
                </a14:m>
                <a:r>
                  <a:rPr lang="zh-CN" altLang="en-US" dirty="0"/>
                  <a:t>函数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𝐻</m:t>
                    </m:r>
                    <m:r>
                      <a:rPr lang="en-US" altLang="zh-CN" i="1" baseline="-25000" dirty="0">
                        <a:latin typeface="Cambria Math"/>
                      </a:rPr>
                      <m:t>3</m:t>
                    </m:r>
                    <m:r>
                      <a:rPr lang="zh-CN" altLang="en-US" i="1" dirty="0">
                        <a:latin typeface="Cambria Math"/>
                      </a:rPr>
                      <m:t>：</m:t>
                    </m:r>
                    <m:r>
                      <a:rPr lang="en-US" altLang="zh-CN" i="1" dirty="0">
                        <a:latin typeface="Cambria Math"/>
                      </a:rPr>
                      <m:t>{0, 1}</m:t>
                    </m:r>
                    <m:r>
                      <a:rPr lang="en-US" altLang="zh-CN" i="1" baseline="30000" dirty="0">
                        <a:latin typeface="Cambria Math"/>
                      </a:rPr>
                      <m:t>𝑛</m:t>
                    </m:r>
                    <m:r>
                      <a:rPr lang="en-US" altLang="zh-CN" i="1" dirty="0">
                        <a:latin typeface="Cambria Math"/>
                      </a:rPr>
                      <m:t>×{0, 1}</m:t>
                    </m:r>
                    <m:r>
                      <a:rPr lang="en-US" altLang="zh-CN" i="1" baseline="30000" dirty="0" err="1">
                        <a:latin typeface="Cambria Math"/>
                      </a:rPr>
                      <m:t>𝑛</m:t>
                    </m:r>
                    <m:r>
                      <a:rPr lang="en-US" altLang="zh-CN" i="1" dirty="0" err="1">
                        <a:latin typeface="Cambria Math"/>
                      </a:rPr>
                      <m:t>→</m:t>
                    </m:r>
                    <m:sSup>
                      <m:sSupPr>
                        <m:ctrlPr>
                          <a:rPr lang="en-US" altLang="zh-CN" i="1" dirty="0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e>
                      <m:sup>
                        <m:r>
                          <a:rPr lang="zh-CN" altLang="en-US" i="1" dirty="0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zh-CN" altLang="en-US" i="1" dirty="0">
                        <a:latin typeface="Cambria Math"/>
                      </a:rPr>
                      <m:t>，</m:t>
                    </m:r>
                    <m:r>
                      <a:rPr lang="en-US" altLang="zh-CN" i="1" dirty="0">
                        <a:latin typeface="Cambria Math"/>
                      </a:rPr>
                      <m:t>𝐻</m:t>
                    </m:r>
                    <m:r>
                      <a:rPr lang="en-US" altLang="zh-CN" i="1" baseline="-25000" dirty="0">
                        <a:latin typeface="Cambria Math"/>
                      </a:rPr>
                      <m:t>4</m:t>
                    </m:r>
                    <m:r>
                      <a:rPr lang="zh-CN" altLang="en-US" i="1" dirty="0">
                        <a:latin typeface="Cambria Math"/>
                      </a:rPr>
                      <m:t>：</m:t>
                    </m:r>
                    <m:r>
                      <a:rPr lang="en-US" altLang="zh-CN" i="1" dirty="0">
                        <a:latin typeface="Cambria Math"/>
                      </a:rPr>
                      <m:t>{0, 1}</m:t>
                    </m:r>
                    <m:r>
                      <a:rPr lang="en-US" altLang="zh-CN" i="1" baseline="30000" dirty="0">
                        <a:latin typeface="Cambria Math"/>
                      </a:rPr>
                      <m:t>𝑛</m:t>
                    </m:r>
                    <m:r>
                      <a:rPr lang="en-US" altLang="zh-CN" i="1" dirty="0">
                        <a:latin typeface="Cambria Math"/>
                      </a:rPr>
                      <m:t>→{0, 1}</m:t>
                    </m:r>
                    <m:r>
                      <a:rPr lang="en-US" altLang="zh-CN" i="1" baseline="30000" dirty="0">
                        <a:latin typeface="Cambria Math"/>
                      </a:rPr>
                      <m:t>𝑛</m:t>
                    </m:r>
                    <m:r>
                      <a:rPr lang="zh-CN" altLang="en-US" i="1" dirty="0">
                        <a:latin typeface="Cambria Math"/>
                      </a:rPr>
                      <m:t>。</m:t>
                    </m:r>
                  </m:oMath>
                </a14:m>
                <a:r>
                  <a:rPr lang="zh-CN" altLang="en-US" dirty="0"/>
                  <a:t>密钥产生同基础</a:t>
                </a:r>
                <a:r>
                  <a:rPr lang="zh-CN" altLang="en-US" dirty="0" smtClean="0"/>
                  <a:t>方案</a:t>
                </a:r>
                <a:endParaRPr lang="zh-CN" altLang="en-US" dirty="0"/>
              </a:p>
              <a:p>
                <a:pPr marL="914400" lvl="1" indent="-457200">
                  <a:lnSpc>
                    <a:spcPct val="80000"/>
                  </a:lnSpc>
                  <a:buFont typeface="+mj-lt"/>
                  <a:buAutoNum type="arabicPeriod"/>
                </a:pPr>
                <a:r>
                  <a:rPr lang="zh-CN" altLang="en-US" dirty="0" smtClean="0"/>
                  <a:t>计算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𝑄</m:t>
                    </m:r>
                    <m:r>
                      <a:rPr lang="en-US" altLang="zh-CN" i="1" baseline="-25000" dirty="0">
                        <a:latin typeface="Cambria Math"/>
                      </a:rPr>
                      <m:t>𝐼𝐷</m:t>
                    </m:r>
                    <m:r>
                      <a:rPr lang="zh-CN" altLang="en-US" i="1" dirty="0">
                        <a:latin typeface="Cambria Math"/>
                      </a:rPr>
                      <m:t>＝</m:t>
                    </m:r>
                    <m:r>
                      <a:rPr lang="en-US" altLang="zh-CN" i="1" dirty="0">
                        <a:latin typeface="Cambria Math"/>
                      </a:rPr>
                      <m:t>𝐻</m:t>
                    </m:r>
                    <m:r>
                      <a:rPr lang="en-US" altLang="zh-CN" i="1" baseline="-25000" dirty="0">
                        <a:latin typeface="Cambria Math"/>
                      </a:rPr>
                      <m:t>1</m:t>
                    </m:r>
                    <m:r>
                      <a:rPr lang="en-US" altLang="zh-CN" i="1" dirty="0">
                        <a:latin typeface="Cambria Math"/>
                      </a:rPr>
                      <m:t>(</m:t>
                    </m:r>
                    <m:r>
                      <a:rPr lang="en-US" altLang="zh-CN" i="1" dirty="0">
                        <a:latin typeface="Cambria Math"/>
                      </a:rPr>
                      <m:t>𝐼𝐷</m:t>
                    </m:r>
                    <m:r>
                      <a:rPr lang="en-US" altLang="zh-CN" i="1" dirty="0">
                        <a:latin typeface="Cambria Math"/>
                      </a:rPr>
                      <m:t>)∈</m:t>
                    </m:r>
                    <m:sSup>
                      <m:sSupPr>
                        <m:ctrlPr>
                          <a:rPr lang="en-US" altLang="zh-CN" i="1" dirty="0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zh-CN" altLang="en-US" i="1" dirty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/>
                  <a:t>；</a:t>
                </a:r>
              </a:p>
              <a:p>
                <a:pPr marL="914400" lvl="1" indent="-457200">
                  <a:lnSpc>
                    <a:spcPct val="80000"/>
                  </a:lnSpc>
                  <a:buFont typeface="+mj-lt"/>
                  <a:buAutoNum type="arabicPeriod"/>
                </a:pPr>
                <a:r>
                  <a:rPr lang="zh-CN" altLang="en-US" dirty="0" smtClean="0"/>
                  <a:t>随机</a:t>
                </a:r>
                <a:r>
                  <a:rPr lang="zh-CN" altLang="en-US" dirty="0"/>
                  <a:t>选取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𝜎</m:t>
                    </m:r>
                    <m:r>
                      <a:rPr lang="en-US" altLang="zh-CN" i="1" dirty="0" smtClean="0">
                        <a:latin typeface="Cambria Math"/>
                      </a:rPr>
                      <m:t>∈{0, 1}</m:t>
                    </m:r>
                    <m:r>
                      <a:rPr lang="en-US" altLang="zh-CN" i="1" baseline="30000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zh-CN" altLang="en-US" dirty="0" smtClean="0"/>
                  <a:t>；</a:t>
                </a:r>
                <a:endParaRPr lang="zh-CN" altLang="en-US" dirty="0"/>
              </a:p>
              <a:p>
                <a:pPr marL="914400" lvl="1" indent="-457200">
                  <a:lnSpc>
                    <a:spcPct val="80000"/>
                  </a:lnSpc>
                  <a:buFont typeface="+mj-lt"/>
                  <a:buAutoNum type="arabicPeriod"/>
                </a:pPr>
                <a:r>
                  <a:rPr lang="zh-CN" altLang="en-US" dirty="0" smtClean="0"/>
                  <a:t>计算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𝑟</m:t>
                    </m:r>
                    <m:r>
                      <a:rPr lang="zh-CN" altLang="en-US" i="1" dirty="0">
                        <a:latin typeface="Cambria Math"/>
                      </a:rPr>
                      <m:t>＝</m:t>
                    </m:r>
                    <m:r>
                      <a:rPr lang="en-US" altLang="zh-CN" i="1" dirty="0">
                        <a:latin typeface="Cambria Math"/>
                      </a:rPr>
                      <m:t>𝐻</m:t>
                    </m:r>
                    <m:r>
                      <a:rPr lang="en-US" altLang="zh-CN" i="1" baseline="-25000" dirty="0">
                        <a:latin typeface="Cambria Math"/>
                      </a:rPr>
                      <m:t>3 </m:t>
                    </m:r>
                    <m:r>
                      <a:rPr lang="en-US" altLang="zh-CN" i="1" dirty="0">
                        <a:latin typeface="Cambria Math"/>
                      </a:rPr>
                      <m:t>(</m:t>
                    </m:r>
                    <m:r>
                      <a:rPr lang="en-US" altLang="zh-CN" i="1" dirty="0">
                        <a:latin typeface="Cambria Math"/>
                      </a:rPr>
                      <m:t>𝜎</m:t>
                    </m:r>
                    <m:r>
                      <a:rPr lang="en-US" altLang="zh-CN" i="1" dirty="0">
                        <a:latin typeface="Cambria Math"/>
                      </a:rPr>
                      <m:t>, </m:t>
                    </m:r>
                    <m:r>
                      <a:rPr lang="en-US" altLang="zh-CN" i="1" dirty="0">
                        <a:latin typeface="Cambria Math"/>
                      </a:rPr>
                      <m:t>𝑀</m:t>
                    </m:r>
                    <m:r>
                      <a:rPr lang="en-US" altLang="zh-CN" i="1" dirty="0">
                        <a:latin typeface="Cambria Math"/>
                      </a:rPr>
                      <m:t>)</m:t>
                    </m:r>
                    <m:r>
                      <a:rPr lang="zh-CN" altLang="en-US" i="1" dirty="0">
                        <a:latin typeface="Cambria Math"/>
                      </a:rPr>
                      <m:t>，</m:t>
                    </m:r>
                  </m:oMath>
                </a14:m>
                <a:r>
                  <a:rPr lang="zh-CN" altLang="en-US" dirty="0"/>
                  <a:t>输出密文</a:t>
                </a:r>
                <a:endParaRPr lang="zh-CN" altLang="en-US" i="1" dirty="0"/>
              </a:p>
              <a:p>
                <a:pPr marL="914400" lvl="1" indent="-457200">
                  <a:lnSpc>
                    <a:spcPct val="80000"/>
                  </a:lnSpc>
                  <a:buNone/>
                </a:pPr>
                <a:endParaRPr lang="en-US" altLang="zh-CN" sz="3200" i="1" dirty="0" smtClean="0"/>
              </a:p>
              <a:p>
                <a:pPr marL="914400" lvl="1" indent="-457200">
                  <a:lnSpc>
                    <a:spcPct val="8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dirty="0" smtClean="0">
                          <a:solidFill>
                            <a:srgbClr val="C6062F"/>
                          </a:solidFill>
                          <a:latin typeface="Cambria Math"/>
                        </a:rPr>
                        <m:t>𝐶</m:t>
                      </m:r>
                      <m:r>
                        <a:rPr lang="zh-CN" altLang="en-US" sz="2800" i="1" dirty="0">
                          <a:solidFill>
                            <a:srgbClr val="C6062F"/>
                          </a:solidFill>
                          <a:latin typeface="Cambria Math"/>
                        </a:rPr>
                        <m:t>＝</m:t>
                      </m:r>
                      <m:r>
                        <a:rPr lang="en-US" altLang="zh-CN" sz="2800" i="1" dirty="0">
                          <a:solidFill>
                            <a:srgbClr val="C6062F"/>
                          </a:solidFill>
                          <a:latin typeface="Cambria Math"/>
                        </a:rPr>
                        <m:t>&lt;</m:t>
                      </m:r>
                      <m:r>
                        <a:rPr lang="en-US" altLang="zh-CN" sz="2800" i="1" dirty="0" err="1">
                          <a:solidFill>
                            <a:srgbClr val="C6062F"/>
                          </a:solidFill>
                          <a:latin typeface="Cambria Math"/>
                        </a:rPr>
                        <m:t>𝑟𝑃</m:t>
                      </m:r>
                      <m:r>
                        <a:rPr lang="en-US" altLang="zh-CN" sz="2800" i="1" dirty="0">
                          <a:solidFill>
                            <a:srgbClr val="C6062F"/>
                          </a:solidFill>
                          <a:latin typeface="Cambria Math"/>
                        </a:rPr>
                        <m:t>, </m:t>
                      </m:r>
                      <m:r>
                        <a:rPr lang="en-US" altLang="zh-CN" sz="2800" i="1" dirty="0">
                          <a:solidFill>
                            <a:srgbClr val="C6062F"/>
                          </a:solidFill>
                          <a:latin typeface="Cambria Math"/>
                        </a:rPr>
                        <m:t>𝜎</m:t>
                      </m:r>
                      <m:r>
                        <a:rPr lang="en-US" altLang="zh-CN" sz="2800" i="1" dirty="0">
                          <a:solidFill>
                            <a:srgbClr val="C6062F"/>
                          </a:solidFill>
                          <a:latin typeface="Cambria Math"/>
                          <a:sym typeface="Symbol" pitchFamily="18" charset="2"/>
                        </a:rPr>
                        <m:t></m:t>
                      </m:r>
                      <m:r>
                        <a:rPr lang="en-US" altLang="zh-CN" sz="2800" i="1" dirty="0">
                          <a:solidFill>
                            <a:srgbClr val="C6062F"/>
                          </a:solidFill>
                          <a:latin typeface="Cambria Math"/>
                        </a:rPr>
                        <m:t>𝐻</m:t>
                      </m:r>
                      <m:r>
                        <a:rPr lang="en-US" altLang="zh-CN" sz="2800" i="1" baseline="-25000" dirty="0">
                          <a:solidFill>
                            <a:srgbClr val="C6062F"/>
                          </a:solidFill>
                          <a:latin typeface="Cambria Math"/>
                        </a:rPr>
                        <m:t>2 </m:t>
                      </m:r>
                      <m:r>
                        <a:rPr lang="en-US" altLang="zh-CN" sz="2800" i="1" dirty="0" smtClean="0">
                          <a:solidFill>
                            <a:srgbClr val="C6062F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CN" sz="2800" i="1" dirty="0" err="1" smtClean="0">
                          <a:solidFill>
                            <a:srgbClr val="C6062F"/>
                          </a:solidFill>
                          <a:latin typeface="Cambria Math"/>
                        </a:rPr>
                        <m:t>𝑔</m:t>
                      </m:r>
                      <m:r>
                        <a:rPr lang="en-US" altLang="zh-CN" sz="2800" i="1" baseline="-25000" dirty="0" err="1" smtClean="0">
                          <a:solidFill>
                            <a:srgbClr val="C6062F"/>
                          </a:solidFill>
                          <a:latin typeface="Cambria Math"/>
                        </a:rPr>
                        <m:t>𝐼𝐷</m:t>
                      </m:r>
                      <m:r>
                        <a:rPr lang="en-US" altLang="zh-CN" sz="2800" i="1" baseline="30000" dirty="0" err="1" smtClean="0">
                          <a:solidFill>
                            <a:srgbClr val="C6062F"/>
                          </a:solidFill>
                          <a:latin typeface="Cambria Math"/>
                        </a:rPr>
                        <m:t>𝑟</m:t>
                      </m:r>
                      <m:r>
                        <a:rPr lang="en-US" altLang="zh-CN" sz="2800" i="1" dirty="0" smtClean="0">
                          <a:solidFill>
                            <a:srgbClr val="C6062F"/>
                          </a:solidFill>
                          <a:latin typeface="Cambria Math"/>
                        </a:rPr>
                        <m:t>), </m:t>
                      </m:r>
                      <m:r>
                        <a:rPr lang="en-US" altLang="zh-CN" sz="2800" i="1" dirty="0">
                          <a:solidFill>
                            <a:srgbClr val="C6062F"/>
                          </a:solidFill>
                          <a:latin typeface="Cambria Math"/>
                        </a:rPr>
                        <m:t>𝑀</m:t>
                      </m:r>
                      <m:r>
                        <a:rPr lang="en-US" altLang="zh-CN" sz="2800" i="1" dirty="0">
                          <a:solidFill>
                            <a:srgbClr val="C6062F"/>
                          </a:solidFill>
                          <a:latin typeface="Cambria Math"/>
                          <a:sym typeface="Symbol" pitchFamily="18" charset="2"/>
                        </a:rPr>
                        <m:t></m:t>
                      </m:r>
                      <m:r>
                        <a:rPr lang="en-US" altLang="zh-CN" sz="2800" i="1" dirty="0">
                          <a:solidFill>
                            <a:srgbClr val="C6062F"/>
                          </a:solidFill>
                          <a:latin typeface="Cambria Math"/>
                        </a:rPr>
                        <m:t>𝐻</m:t>
                      </m:r>
                      <m:r>
                        <a:rPr lang="en-US" altLang="zh-CN" sz="2800" i="1" baseline="-25000" dirty="0">
                          <a:solidFill>
                            <a:srgbClr val="C6062F"/>
                          </a:solidFill>
                          <a:latin typeface="Cambria Math"/>
                        </a:rPr>
                        <m:t>4</m:t>
                      </m:r>
                      <m:r>
                        <a:rPr lang="en-US" altLang="zh-CN" sz="2800" i="1" dirty="0">
                          <a:solidFill>
                            <a:srgbClr val="C6062F"/>
                          </a:solidFill>
                          <a:latin typeface="Cambria Math"/>
                        </a:rPr>
                        <m:t> </m:t>
                      </m:r>
                      <m:r>
                        <a:rPr lang="en-US" altLang="zh-CN" sz="2800" i="1" dirty="0" smtClean="0">
                          <a:solidFill>
                            <a:srgbClr val="C6062F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CN" sz="2800" i="1" dirty="0" smtClean="0">
                          <a:solidFill>
                            <a:srgbClr val="C6062F"/>
                          </a:solidFill>
                          <a:latin typeface="Cambria Math"/>
                        </a:rPr>
                        <m:t>𝜎</m:t>
                      </m:r>
                      <m:r>
                        <a:rPr lang="en-US" altLang="zh-CN" sz="2800" i="1" dirty="0" smtClean="0">
                          <a:solidFill>
                            <a:srgbClr val="C6062F"/>
                          </a:solidFill>
                          <a:latin typeface="Cambria Math"/>
                        </a:rPr>
                        <m:t>)&gt;</m:t>
                      </m:r>
                    </m:oMath>
                  </m:oMathPara>
                </a14:m>
                <a:endParaRPr lang="en-US" altLang="zh-CN" dirty="0" smtClean="0"/>
              </a:p>
              <a:p>
                <a:pPr marL="914400" lvl="1" indent="-457200">
                  <a:lnSpc>
                    <a:spcPct val="80000"/>
                  </a:lnSpc>
                  <a:buNone/>
                </a:pPr>
                <a:endParaRPr lang="en-US" altLang="zh-CN" dirty="0" smtClean="0"/>
              </a:p>
              <a:p>
                <a:pPr marL="914400" lvl="1" indent="-457200">
                  <a:lnSpc>
                    <a:spcPct val="80000"/>
                  </a:lnSpc>
                  <a:buNone/>
                </a:pPr>
                <a:r>
                  <a:rPr lang="zh-CN" altLang="en-US" dirty="0" smtClean="0"/>
                  <a:t>其中</a:t>
                </a:r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𝑔</m:t>
                    </m:r>
                    <m:r>
                      <a:rPr lang="en-US" altLang="zh-CN" i="1" baseline="-25000" dirty="0" err="1">
                        <a:latin typeface="Cambria Math"/>
                      </a:rPr>
                      <m:t>𝐼𝐷</m:t>
                    </m:r>
                    <m:r>
                      <a:rPr lang="zh-CN" altLang="en-US" i="1" dirty="0">
                        <a:latin typeface="Cambria Math"/>
                      </a:rPr>
                      <m:t>＝</m:t>
                    </m:r>
                    <m:r>
                      <a:rPr lang="en-US" altLang="zh-CN" i="1" dirty="0">
                        <a:latin typeface="Cambria Math"/>
                      </a:rPr>
                      <m:t>ê </m:t>
                    </m:r>
                    <m:r>
                      <a:rPr lang="en-US" altLang="zh-CN" i="1" dirty="0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𝐼𝐷</m:t>
                        </m:r>
                      </m:sub>
                    </m:sSub>
                    <m:r>
                      <a:rPr lang="en-US" altLang="zh-CN" i="1" dirty="0">
                        <a:latin typeface="Cambria Math"/>
                      </a:rPr>
                      <m:t>, </m:t>
                    </m:r>
                    <m:r>
                      <a:rPr lang="en-US" altLang="zh-CN" i="1" dirty="0" err="1" smtClean="0">
                        <a:latin typeface="Cambria Math"/>
                      </a:rPr>
                      <m:t>𝑃</m:t>
                    </m:r>
                    <m:r>
                      <a:rPr lang="en-US" altLang="zh-CN" i="1" baseline="-25000" dirty="0" err="1" smtClean="0">
                        <a:latin typeface="Cambria Math"/>
                      </a:rPr>
                      <m:t>𝑝𝑢𝑏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  <m:r>
                      <a:rPr lang="en-US" altLang="zh-CN" i="1" dirty="0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i="1" dirty="0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zh-CN" altLang="en-US" i="1" dirty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endParaRPr lang="zh-CN" altLang="en-US" dirty="0"/>
              </a:p>
              <a:p>
                <a:pPr marL="800100" lvl="1" indent="-342900">
                  <a:lnSpc>
                    <a:spcPct val="80000"/>
                  </a:lnSpc>
                  <a:buFont typeface="+mj-lt"/>
                  <a:buAutoNum type="arabicPeriod"/>
                </a:pPr>
                <a:endParaRPr lang="zh-CN" altLang="en-US" sz="1800" dirty="0"/>
              </a:p>
            </p:txBody>
          </p:sp>
        </mc:Choice>
        <mc:Fallback xmlns="">
          <p:sp>
            <p:nvSpPr>
              <p:cNvPr id="460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2" cstate="print"/>
                <a:stretch>
                  <a:fillRect l="-1259" t="-1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D6B7-9257-4A29-ABA8-61041D7AAE74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104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76400"/>
                <a:ext cx="8229600" cy="4648200"/>
              </a:xfrm>
            </p:spPr>
            <p:txBody>
              <a:bodyPr/>
              <a:lstStyle/>
              <a:p>
                <a:pPr>
                  <a:spcBef>
                    <a:spcPts val="0"/>
                  </a:spcBef>
                </a:pPr>
                <a:r>
                  <a:rPr lang="zh-CN" altLang="en-US" b="1" dirty="0" smtClean="0">
                    <a:solidFill>
                      <a:srgbClr val="FF0000"/>
                    </a:solidFill>
                  </a:rPr>
                  <a:t>解密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𝐶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smtClean="0">
                        <a:latin typeface="Cambria Math"/>
                      </a:rPr>
                      <m:t>&lt;</m:t>
                    </m:r>
                    <m:r>
                      <a:rPr lang="en-US" altLang="zh-CN" i="1" dirty="0" smtClean="0">
                        <a:latin typeface="Cambria Math"/>
                      </a:rPr>
                      <m:t>𝑈</m:t>
                    </m:r>
                    <m:r>
                      <a:rPr lang="en-US" altLang="zh-CN" i="1" dirty="0" smtClean="0">
                        <a:latin typeface="Cambria Math"/>
                      </a:rPr>
                      <m:t>, </m:t>
                    </m:r>
                    <m:r>
                      <a:rPr lang="en-US" altLang="zh-CN" i="1" dirty="0" smtClean="0">
                        <a:latin typeface="Cambria Math"/>
                      </a:rPr>
                      <m:t>𝑉</m:t>
                    </m:r>
                    <m:r>
                      <a:rPr lang="en-US" altLang="zh-CN" i="1" dirty="0" smtClean="0">
                        <a:latin typeface="Cambria Math"/>
                      </a:rPr>
                      <m:t>, </m:t>
                    </m:r>
                    <m:r>
                      <a:rPr lang="en-US" altLang="zh-CN" i="1" dirty="0" smtClean="0">
                        <a:latin typeface="Cambria Math"/>
                      </a:rPr>
                      <m:t>𝑊</m:t>
                    </m:r>
                    <m:r>
                      <a:rPr lang="en-US" altLang="zh-CN" i="1" dirty="0" smtClean="0">
                        <a:latin typeface="Cambria Math"/>
                      </a:rPr>
                      <m:t>&gt;</m:t>
                    </m:r>
                  </m:oMath>
                </a14:m>
                <a:r>
                  <a:rPr lang="zh-CN" altLang="en-US" dirty="0" smtClean="0"/>
                  <a:t>，计算：</a:t>
                </a:r>
              </a:p>
              <a:p>
                <a:pPr marL="914400" lvl="1" indent="-457200">
                  <a:spcBef>
                    <a:spcPts val="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/>
                      </a:rPr>
                      <m:t>𝑉</m:t>
                    </m:r>
                    <m:r>
                      <a:rPr lang="en-US" altLang="zh-CN" sz="2800" i="1" dirty="0" smtClean="0">
                        <a:latin typeface="Cambria Math"/>
                      </a:rPr>
                      <m:t> ⨁ </m:t>
                    </m:r>
                    <m:r>
                      <a:rPr lang="en-US" altLang="zh-CN" sz="2800" i="1" dirty="0" smtClean="0">
                        <a:latin typeface="Cambria Math"/>
                      </a:rPr>
                      <m:t>𝐻</m:t>
                    </m:r>
                    <m:r>
                      <a:rPr lang="en-US" altLang="zh-CN" sz="2800" i="1" baseline="-25000" dirty="0" smtClean="0">
                        <a:latin typeface="Cambria Math"/>
                      </a:rPr>
                      <m:t>2</m:t>
                    </m:r>
                    <m:r>
                      <a:rPr lang="en-US" altLang="zh-CN" sz="2800" i="1" dirty="0" smtClean="0">
                        <a:latin typeface="Cambria Math"/>
                      </a:rPr>
                      <m:t>(ê(</m:t>
                    </m:r>
                    <m:r>
                      <a:rPr lang="en-US" altLang="zh-CN" sz="2800" i="1" dirty="0" err="1" smtClean="0">
                        <a:latin typeface="Cambria Math"/>
                      </a:rPr>
                      <m:t>𝑑</m:t>
                    </m:r>
                    <m:r>
                      <a:rPr lang="en-US" altLang="zh-CN" sz="2800" i="1" baseline="-25000" dirty="0" err="1" smtClean="0">
                        <a:latin typeface="Cambria Math"/>
                      </a:rPr>
                      <m:t>𝐼𝐷</m:t>
                    </m:r>
                    <m:r>
                      <a:rPr lang="en-US" altLang="zh-CN" sz="2800" i="1" dirty="0" smtClean="0">
                        <a:latin typeface="Cambria Math"/>
                      </a:rPr>
                      <m:t>, </m:t>
                    </m:r>
                    <m:r>
                      <a:rPr lang="en-US" altLang="zh-CN" sz="2800" i="1" dirty="0" smtClean="0">
                        <a:latin typeface="Cambria Math"/>
                      </a:rPr>
                      <m:t>𝑈</m:t>
                    </m:r>
                    <m:r>
                      <a:rPr lang="en-US" altLang="zh-CN" sz="2800" i="1" dirty="0" smtClean="0">
                        <a:latin typeface="Cambria Math"/>
                      </a:rPr>
                      <m:t>))</m:t>
                    </m:r>
                    <m:r>
                      <a:rPr lang="zh-CN" altLang="en-US" sz="2800" i="1" dirty="0" smtClean="0">
                        <a:latin typeface="Cambria Math"/>
                      </a:rPr>
                      <m:t>＝</m:t>
                    </m:r>
                    <m:r>
                      <a:rPr lang="en-US" altLang="zh-CN" sz="2800" i="1" dirty="0" smtClean="0">
                        <a:latin typeface="Cambria Math"/>
                      </a:rPr>
                      <m:t>𝜎</m:t>
                    </m:r>
                  </m:oMath>
                </a14:m>
                <a:r>
                  <a:rPr lang="zh-CN" altLang="en-US" sz="2800" dirty="0" smtClean="0"/>
                  <a:t>，由于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/>
                      </a:rPr>
                      <m:t>ê (</m:t>
                    </m:r>
                    <m:r>
                      <a:rPr lang="en-US" altLang="zh-CN" sz="2800" i="1" dirty="0" err="1" smtClean="0">
                        <a:latin typeface="Cambria Math"/>
                      </a:rPr>
                      <m:t>𝑑</m:t>
                    </m:r>
                    <m:r>
                      <a:rPr lang="en-US" altLang="zh-CN" sz="2800" i="1" baseline="-25000" dirty="0" err="1" smtClean="0">
                        <a:latin typeface="Cambria Math"/>
                      </a:rPr>
                      <m:t>𝐼𝐷</m:t>
                    </m:r>
                    <m:r>
                      <a:rPr lang="en-US" altLang="zh-CN" sz="2800" i="1" dirty="0" smtClean="0">
                        <a:latin typeface="Cambria Math"/>
                      </a:rPr>
                      <m:t>, </m:t>
                    </m:r>
                    <m:r>
                      <a:rPr lang="en-US" altLang="zh-CN" sz="2800" i="1" dirty="0" err="1" smtClean="0">
                        <a:latin typeface="Cambria Math"/>
                      </a:rPr>
                      <m:t>𝑃</m:t>
                    </m:r>
                    <m:r>
                      <a:rPr lang="en-US" altLang="zh-CN" sz="2800" i="1" baseline="-25000" dirty="0" err="1" smtClean="0">
                        <a:latin typeface="Cambria Math"/>
                      </a:rPr>
                      <m:t>𝑝𝑢𝑏</m:t>
                    </m:r>
                    <m:r>
                      <a:rPr lang="en-US" altLang="zh-CN" sz="2800" i="1" dirty="0" smtClean="0">
                        <a:latin typeface="Cambria Math"/>
                      </a:rPr>
                      <m:t>)</m:t>
                    </m:r>
                    <m:r>
                      <a:rPr lang="en-US" altLang="zh-CN" sz="2800" i="1" baseline="30000" dirty="0" smtClean="0">
                        <a:latin typeface="Cambria Math"/>
                      </a:rPr>
                      <m:t>𝑟</m:t>
                    </m:r>
                    <m:r>
                      <a:rPr lang="zh-CN" altLang="en-US" sz="2800" i="1" dirty="0" smtClean="0">
                        <a:latin typeface="Cambria Math"/>
                      </a:rPr>
                      <m:t>＝</m:t>
                    </m:r>
                    <m:r>
                      <a:rPr lang="en-US" altLang="zh-CN" sz="2800" i="1" dirty="0" smtClean="0">
                        <a:latin typeface="Cambria Math"/>
                      </a:rPr>
                      <m:t>ê(</m:t>
                    </m:r>
                    <m:r>
                      <a:rPr lang="en-US" altLang="zh-CN" sz="2800" i="1" dirty="0" err="1" smtClean="0">
                        <a:latin typeface="Cambria Math"/>
                      </a:rPr>
                      <m:t>𝑑</m:t>
                    </m:r>
                    <m:r>
                      <a:rPr lang="en-US" altLang="zh-CN" sz="2800" i="1" baseline="-25000" dirty="0" err="1" smtClean="0">
                        <a:latin typeface="Cambria Math"/>
                      </a:rPr>
                      <m:t>𝐼𝐷</m:t>
                    </m:r>
                    <m:r>
                      <a:rPr lang="en-US" altLang="zh-CN" sz="2800" i="1" dirty="0" smtClean="0">
                        <a:latin typeface="Cambria Math"/>
                      </a:rPr>
                      <m:t>, </m:t>
                    </m:r>
                    <m:r>
                      <a:rPr lang="en-US" altLang="zh-CN" sz="2800" i="1" dirty="0" smtClean="0">
                        <a:latin typeface="Cambria Math"/>
                      </a:rPr>
                      <m:t>𝑈</m:t>
                    </m:r>
                    <m:r>
                      <a:rPr lang="en-US" altLang="zh-CN" sz="2800" i="1" dirty="0" smtClean="0">
                        <a:latin typeface="Cambria Math"/>
                      </a:rPr>
                      <m:t>)</m:t>
                    </m:r>
                    <m:r>
                      <a:rPr lang="zh-CN" altLang="en-US" sz="2800" i="1" dirty="0" smtClean="0">
                        <a:latin typeface="Cambria Math"/>
                      </a:rPr>
                      <m:t>；</m:t>
                    </m:r>
                  </m:oMath>
                </a14:m>
                <a:endParaRPr lang="zh-CN" altLang="en-US" sz="2800" dirty="0" smtClean="0"/>
              </a:p>
              <a:p>
                <a:pPr marL="914400" lvl="1" indent="-457200">
                  <a:spcBef>
                    <a:spcPts val="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/>
                      </a:rPr>
                      <m:t>𝑊</m:t>
                    </m:r>
                    <m:r>
                      <a:rPr lang="en-US" altLang="zh-CN" sz="2800" i="1" dirty="0" smtClean="0">
                        <a:latin typeface="Cambria Math"/>
                        <a:sym typeface="Symbol" pitchFamily="18" charset="2"/>
                      </a:rPr>
                      <m:t></m:t>
                    </m:r>
                    <m:r>
                      <a:rPr lang="en-US" altLang="zh-CN" sz="2800" i="1" dirty="0" smtClean="0">
                        <a:latin typeface="Cambria Math"/>
                      </a:rPr>
                      <m:t> </m:t>
                    </m:r>
                    <m:r>
                      <a:rPr lang="en-US" altLang="zh-CN" sz="2800" i="1" dirty="0" smtClean="0">
                        <a:latin typeface="Cambria Math"/>
                      </a:rPr>
                      <m:t>𝐻</m:t>
                    </m:r>
                    <m:r>
                      <a:rPr lang="en-US" altLang="zh-CN" sz="2800" i="1" baseline="-25000" dirty="0" smtClean="0">
                        <a:latin typeface="Cambria Math"/>
                      </a:rPr>
                      <m:t>4</m:t>
                    </m:r>
                    <m:r>
                      <a:rPr lang="en-US" altLang="zh-CN" sz="2800" i="1" dirty="0" smtClean="0">
                        <a:latin typeface="Cambria Math"/>
                      </a:rPr>
                      <m:t>(</m:t>
                    </m:r>
                    <m:r>
                      <a:rPr lang="en-US" altLang="zh-CN" sz="2800" i="1" dirty="0" smtClean="0">
                        <a:latin typeface="Cambria Math"/>
                      </a:rPr>
                      <m:t>𝜎</m:t>
                    </m:r>
                    <m:r>
                      <a:rPr lang="en-US" altLang="zh-CN" sz="2800" i="1" dirty="0" smtClean="0">
                        <a:latin typeface="Cambria Math"/>
                      </a:rPr>
                      <m:t>)</m:t>
                    </m:r>
                    <m:r>
                      <a:rPr lang="zh-CN" altLang="en-US" sz="2800" i="1" dirty="0" smtClean="0">
                        <a:latin typeface="Cambria Math"/>
                      </a:rPr>
                      <m:t>＝</m:t>
                    </m:r>
                    <m:r>
                      <a:rPr lang="en-US" altLang="zh-CN" sz="2800" i="1" dirty="0" smtClean="0">
                        <a:latin typeface="Cambria Math"/>
                      </a:rPr>
                      <m:t>𝑀</m:t>
                    </m:r>
                  </m:oMath>
                </a14:m>
                <a:r>
                  <a:rPr lang="zh-CN" altLang="en-US" sz="2800" dirty="0" smtClean="0"/>
                  <a:t>；</a:t>
                </a:r>
              </a:p>
              <a:p>
                <a:pPr marL="914400" lvl="1" indent="-457200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zh-CN" altLang="en-US" sz="2800" dirty="0" smtClean="0"/>
                  <a:t>令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/>
                      </a:rPr>
                      <m:t>𝑟</m:t>
                    </m:r>
                    <m:r>
                      <a:rPr lang="zh-CN" altLang="en-US" sz="2800" i="1" dirty="0" smtClean="0">
                        <a:latin typeface="Cambria Math"/>
                      </a:rPr>
                      <m:t>＝</m:t>
                    </m:r>
                    <m:r>
                      <a:rPr lang="en-US" altLang="zh-CN" sz="2800" i="1" dirty="0" smtClean="0">
                        <a:latin typeface="Cambria Math"/>
                      </a:rPr>
                      <m:t>𝐻</m:t>
                    </m:r>
                    <m:r>
                      <a:rPr lang="en-US" altLang="zh-CN" sz="2800" i="1" baseline="-25000" dirty="0" smtClean="0">
                        <a:latin typeface="Cambria Math"/>
                      </a:rPr>
                      <m:t>3</m:t>
                    </m:r>
                    <m:r>
                      <a:rPr lang="en-US" altLang="zh-CN" sz="2800" i="1" dirty="0" smtClean="0">
                        <a:latin typeface="Cambria Math"/>
                      </a:rPr>
                      <m:t>(</m:t>
                    </m:r>
                    <m:r>
                      <a:rPr lang="en-US" altLang="zh-CN" sz="2800" i="1" dirty="0" smtClean="0">
                        <a:latin typeface="Cambria Math"/>
                      </a:rPr>
                      <m:t>𝜎</m:t>
                    </m:r>
                    <m:r>
                      <a:rPr lang="en-US" altLang="zh-CN" sz="2800" i="1" dirty="0" smtClean="0">
                        <a:latin typeface="Cambria Math"/>
                      </a:rPr>
                      <m:t>, </m:t>
                    </m:r>
                    <m:r>
                      <a:rPr lang="en-US" altLang="zh-CN" sz="2800" i="1" dirty="0" smtClean="0">
                        <a:latin typeface="Cambria Math"/>
                      </a:rPr>
                      <m:t>𝑀</m:t>
                    </m:r>
                    <m:r>
                      <a:rPr lang="en-US" altLang="zh-CN" sz="28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800" dirty="0" smtClean="0"/>
                  <a:t>；</a:t>
                </a:r>
              </a:p>
              <a:p>
                <a:pPr marL="914400" lvl="1" indent="-457200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zh-CN" altLang="en-US" sz="2800" dirty="0" smtClean="0"/>
                  <a:t>验证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/>
                      </a:rPr>
                      <m:t>𝑈</m:t>
                    </m:r>
                    <m:r>
                      <a:rPr lang="zh-CN" altLang="en-US" sz="2800" i="1" dirty="0" smtClean="0">
                        <a:latin typeface="Cambria Math"/>
                      </a:rPr>
                      <m:t>＝</m:t>
                    </m:r>
                    <m:r>
                      <a:rPr lang="en-US" altLang="zh-CN" sz="2800" i="1" dirty="0" smtClean="0">
                        <a:latin typeface="Cambria Math"/>
                      </a:rPr>
                      <m:t>𝑟𝑃</m:t>
                    </m:r>
                  </m:oMath>
                </a14:m>
                <a:r>
                  <a:rPr lang="zh-CN" altLang="en-US" sz="2800" dirty="0" smtClean="0"/>
                  <a:t>，若不成立，拒绝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/>
                      </a:rPr>
                      <m:t>𝐶</m:t>
                    </m:r>
                  </m:oMath>
                </a14:m>
                <a:r>
                  <a:rPr lang="zh-CN" altLang="en-US" sz="2800" dirty="0" smtClean="0"/>
                  <a:t>；</a:t>
                </a:r>
              </a:p>
              <a:p>
                <a:pPr marL="914400" lvl="1" indent="-457200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zh-CN" altLang="en-US" sz="2800" dirty="0" smtClean="0"/>
                  <a:t>输出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/>
                      </a:rPr>
                      <m:t>𝑀</m:t>
                    </m:r>
                  </m:oMath>
                </a14:m>
                <a:endParaRPr lang="zh-CN" altLang="en-US" sz="2800" dirty="0" smtClean="0"/>
              </a:p>
              <a:p>
                <a:pPr marL="914400" lvl="1" indent="-457200">
                  <a:spcBef>
                    <a:spcPts val="0"/>
                  </a:spcBef>
                  <a:buNone/>
                </a:pPr>
                <a:endParaRPr lang="en-US" altLang="zh-CN" dirty="0" smtClean="0"/>
              </a:p>
              <a:p>
                <a:pPr marL="514350" indent="-457200">
                  <a:spcBef>
                    <a:spcPts val="0"/>
                  </a:spcBef>
                </a:pPr>
                <a:r>
                  <a:rPr lang="zh-CN" altLang="en-US" dirty="0" smtClean="0"/>
                  <a:t>注意：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𝑊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smtClean="0">
                        <a:latin typeface="Cambria Math"/>
                      </a:rPr>
                      <m:t>𝑀</m:t>
                    </m:r>
                    <m:r>
                      <a:rPr lang="en-US" altLang="zh-CN" i="1" dirty="0" smtClean="0">
                        <a:latin typeface="Cambria Math"/>
                      </a:rPr>
                      <m:t> ⨁ </m:t>
                    </m:r>
                    <m:r>
                      <a:rPr lang="en-US" altLang="zh-CN" i="1" dirty="0" smtClean="0">
                        <a:latin typeface="Cambria Math"/>
                      </a:rPr>
                      <m:t>𝐻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4</m:t>
                    </m:r>
                    <m:r>
                      <a:rPr lang="en-US" altLang="zh-CN" i="1" dirty="0" smtClean="0">
                        <a:latin typeface="Cambria Math"/>
                      </a:rPr>
                      <m:t>(</m:t>
                    </m:r>
                    <m:r>
                      <a:rPr lang="en-US" altLang="zh-CN" i="1" dirty="0" smtClean="0">
                        <a:latin typeface="Cambria Math"/>
                      </a:rPr>
                      <m:t>𝜎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/>
                  <a:t>，可以替换为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𝑊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zh-CN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/>
                              </a:rPr>
                              <m:t>4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dirty="0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zh-CN" altLang="en-US" b="0" i="1" dirty="0" smtClean="0">
                                <a:latin typeface="Cambria Math"/>
                              </a:rPr>
                              <m:t>𝜎</m:t>
                            </m:r>
                          </m:e>
                        </m:d>
                      </m:sub>
                    </m:sSub>
                    <m:r>
                      <a:rPr lang="en-US" altLang="zh-CN" b="0" i="1" dirty="0" smtClean="0">
                        <a:latin typeface="Cambria Math"/>
                      </a:rPr>
                      <m:t>(</m:t>
                    </m:r>
                    <m:r>
                      <a:rPr lang="en-US" altLang="zh-CN" b="0" i="1" dirty="0" smtClean="0">
                        <a:latin typeface="Cambria Math"/>
                      </a:rPr>
                      <m:t>𝑀</m:t>
                    </m:r>
                    <m:r>
                      <a:rPr lang="en-US" altLang="zh-CN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/>
                  <a:t>，其中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zh-CN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/>
                              </a:rPr>
                              <m:t>4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 dirty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zh-CN" altLang="en-US" i="1" dirty="0">
                                <a:latin typeface="Cambria Math"/>
                              </a:rPr>
                              <m:t>𝜎</m:t>
                            </m:r>
                          </m:e>
                        </m:d>
                      </m:sub>
                    </m:sSub>
                    <m:r>
                      <a:rPr lang="en-US" altLang="zh-CN" i="1" dirty="0">
                        <a:latin typeface="Cambria Math"/>
                      </a:rPr>
                      <m:t>(</m:t>
                    </m:r>
                    <m:r>
                      <a:rPr lang="en-US" altLang="zh-CN" b="0" i="1" dirty="0" smtClean="0">
                        <a:latin typeface="Cambria Math"/>
                      </a:rPr>
                      <m:t> </m:t>
                    </m:r>
                    <m:r>
                      <a:rPr lang="en-US" altLang="zh-CN" i="1" dirty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/>
                  <a:t>是语义安全的对称加密方案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76400"/>
                <a:ext cx="8229600" cy="4648200"/>
              </a:xfrm>
              <a:blipFill rotWithShape="1">
                <a:blip r:embed="rId2" cstate="print"/>
                <a:stretch>
                  <a:fillRect l="-1259" t="-1704" r="-593" b="-5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776F7-FB40-48EE-82C5-C2197235814E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105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IBE</a:t>
            </a:r>
            <a:r>
              <a:rPr lang="zh-CN" altLang="en-US" dirty="0"/>
              <a:t>的优缺点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>
                <a:solidFill>
                  <a:srgbClr val="FF0000"/>
                </a:solidFill>
                <a:latin typeface="华文琥珀" pitchFamily="2" charset="-122"/>
                <a:ea typeface="华文琥珀" pitchFamily="2" charset="-122"/>
              </a:rPr>
              <a:t>优点：</a:t>
            </a:r>
          </a:p>
          <a:p>
            <a:pPr lvl="1"/>
            <a:r>
              <a:rPr lang="zh-CN" altLang="zh-CN" dirty="0" smtClean="0"/>
              <a:t>不</a:t>
            </a:r>
            <a:r>
              <a:rPr lang="zh-CN" altLang="zh-CN" dirty="0"/>
              <a:t>需要对证书进行</a:t>
            </a:r>
            <a:r>
              <a:rPr lang="zh-CN" altLang="zh-CN" dirty="0" smtClean="0"/>
              <a:t>管理</a:t>
            </a:r>
            <a:endParaRPr lang="en-US" altLang="zh-CN" dirty="0" smtClean="0"/>
          </a:p>
          <a:p>
            <a:pPr lvl="1"/>
            <a:endParaRPr lang="zh-CN" altLang="zh-CN" dirty="0"/>
          </a:p>
          <a:p>
            <a:r>
              <a:rPr lang="zh-CN" altLang="zh-CN" dirty="0">
                <a:solidFill>
                  <a:srgbClr val="FF0000"/>
                </a:solidFill>
                <a:latin typeface="华文琥珀" pitchFamily="2" charset="-122"/>
                <a:ea typeface="华文琥珀" pitchFamily="2" charset="-122"/>
              </a:rPr>
              <a:t>不足：</a:t>
            </a:r>
          </a:p>
          <a:p>
            <a:pPr lvl="1"/>
            <a:r>
              <a:rPr lang="zh-CN" altLang="zh-CN" dirty="0"/>
              <a:t>身份确认本来就是一件复杂的事情，尤其用户数量很大。也就是说</a:t>
            </a:r>
            <a:r>
              <a:rPr lang="zh-CN" altLang="zh-CN" dirty="0" smtClean="0"/>
              <a:t>，</a:t>
            </a:r>
            <a:r>
              <a:rPr lang="en-US" altLang="zh-CN" b="1" dirty="0" smtClean="0">
                <a:solidFill>
                  <a:srgbClr val="FF0000"/>
                </a:solidFill>
              </a:rPr>
              <a:t>IBE</a:t>
            </a:r>
            <a:r>
              <a:rPr lang="zh-CN" altLang="zh-CN" b="1" dirty="0" smtClean="0">
                <a:solidFill>
                  <a:srgbClr val="FF0000"/>
                </a:solidFill>
              </a:rPr>
              <a:t>适合</a:t>
            </a:r>
            <a:r>
              <a:rPr lang="zh-CN" altLang="zh-CN" b="1" dirty="0">
                <a:solidFill>
                  <a:srgbClr val="FF0000"/>
                </a:solidFill>
              </a:rPr>
              <a:t>应用于用户</a:t>
            </a:r>
            <a:r>
              <a:rPr lang="zh-CN" altLang="zh-CN" b="1" dirty="0" smtClean="0">
                <a:solidFill>
                  <a:srgbClr val="FF0000"/>
                </a:solidFill>
              </a:rPr>
              <a:t>群小</a:t>
            </a:r>
            <a:r>
              <a:rPr lang="zh-CN" altLang="en-US" b="1" dirty="0">
                <a:solidFill>
                  <a:srgbClr val="FF0000"/>
                </a:solidFill>
              </a:rPr>
              <a:t>的</a:t>
            </a:r>
            <a:r>
              <a:rPr lang="zh-CN" altLang="zh-CN" b="1" dirty="0" smtClean="0">
                <a:solidFill>
                  <a:srgbClr val="FF0000"/>
                </a:solidFill>
              </a:rPr>
              <a:t>场合</a:t>
            </a:r>
            <a:endParaRPr lang="zh-CN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zh-CN" dirty="0"/>
              <a:t>可信第三方如何安全地将用户的</a:t>
            </a:r>
            <a:r>
              <a:rPr lang="zh-CN" altLang="zh-CN" b="1" dirty="0">
                <a:solidFill>
                  <a:srgbClr val="FF0000"/>
                </a:solidFill>
              </a:rPr>
              <a:t>私钥</a:t>
            </a:r>
            <a:r>
              <a:rPr lang="zh-CN" altLang="zh-CN" dirty="0"/>
              <a:t>送到用户的</a:t>
            </a:r>
            <a:r>
              <a:rPr lang="zh-CN" altLang="zh-CN" dirty="0" smtClean="0"/>
              <a:t>手中</a:t>
            </a:r>
            <a:endParaRPr lang="en-US" altLang="zh-CN" dirty="0" smtClean="0"/>
          </a:p>
          <a:p>
            <a:pPr lvl="1"/>
            <a:r>
              <a:rPr lang="zh-CN" altLang="zh-CN" b="1" dirty="0" smtClean="0">
                <a:solidFill>
                  <a:srgbClr val="FF0000"/>
                </a:solidFill>
              </a:rPr>
              <a:t>密钥托管</a:t>
            </a:r>
            <a:endParaRPr lang="zh-CN" altLang="zh-CN" b="1" dirty="0">
              <a:solidFill>
                <a:srgbClr val="FF0000"/>
              </a:solidFill>
            </a:endParaRPr>
          </a:p>
          <a:p>
            <a:pPr lvl="1"/>
            <a:endParaRPr lang="zh-CN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C1A1E-1C88-494C-830A-E9CF734292B2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106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5677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公钥密码体制的安全性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计算上的安全性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安全性的理论基础：</a:t>
            </a:r>
            <a:r>
              <a:rPr lang="zh-CN" altLang="en-US" dirty="0" smtClean="0">
                <a:solidFill>
                  <a:srgbClr val="FF0000"/>
                </a:solidFill>
              </a:rPr>
              <a:t>复杂性理论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一个算法的复杂性由该算法所需求的</a:t>
            </a:r>
            <a:r>
              <a:rPr lang="zh-CN" altLang="en-US" dirty="0" smtClean="0">
                <a:solidFill>
                  <a:srgbClr val="FF00FF"/>
                </a:solidFill>
              </a:rPr>
              <a:t>最大时间（</a:t>
            </a:r>
            <a:r>
              <a:rPr lang="en-US" altLang="zh-CN" dirty="0" smtClean="0">
                <a:solidFill>
                  <a:srgbClr val="FF00FF"/>
                </a:solidFill>
              </a:rPr>
              <a:t>T</a:t>
            </a:r>
            <a:r>
              <a:rPr lang="zh-CN" altLang="en-US" dirty="0" smtClean="0">
                <a:solidFill>
                  <a:srgbClr val="FF00FF"/>
                </a:solidFill>
              </a:rPr>
              <a:t>）和存储空间（</a:t>
            </a:r>
            <a:r>
              <a:rPr lang="en-US" altLang="zh-CN" dirty="0" smtClean="0">
                <a:solidFill>
                  <a:srgbClr val="FF00FF"/>
                </a:solidFill>
              </a:rPr>
              <a:t>S</a:t>
            </a:r>
            <a:r>
              <a:rPr lang="zh-CN" altLang="en-US" dirty="0" smtClean="0">
                <a:solidFill>
                  <a:srgbClr val="FF00FF"/>
                </a:solidFill>
              </a:rPr>
              <a:t>）</a:t>
            </a:r>
            <a:r>
              <a:rPr lang="zh-CN" altLang="en-US" dirty="0" smtClean="0"/>
              <a:t>度量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FBD3B-56A1-44C5-9847-DAE6673104DD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107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3399"/>
                </a:solidFill>
                <a:ea typeface="STXingkai" pitchFamily="2" charset="-122"/>
              </a:rPr>
              <a:t>公钥密码分析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zh-CN" altLang="en-US" dirty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蛮力攻击</a:t>
            </a:r>
            <a:r>
              <a:rPr lang="zh-CN" altLang="en-US" dirty="0" smtClean="0"/>
              <a:t>。防范措施</a:t>
            </a:r>
            <a:r>
              <a:rPr lang="en-US" altLang="zh-CN" dirty="0" smtClean="0"/>
              <a:t>——</a:t>
            </a:r>
            <a:r>
              <a:rPr lang="zh-CN" altLang="en-US" dirty="0" smtClean="0">
                <a:solidFill>
                  <a:srgbClr val="FF0000"/>
                </a:solidFill>
              </a:rPr>
              <a:t>长密钥</a:t>
            </a:r>
            <a:r>
              <a:rPr lang="zh-CN" altLang="en-US" dirty="0" smtClean="0"/>
              <a:t>。但从实用性角度，要考虑</a:t>
            </a:r>
            <a:r>
              <a:rPr lang="zh-CN" altLang="en-US" dirty="0" smtClean="0">
                <a:solidFill>
                  <a:srgbClr val="FF00FF"/>
                </a:solidFill>
              </a:rPr>
              <a:t>折衷</a:t>
            </a:r>
          </a:p>
          <a:p>
            <a:pPr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zh-CN" altLang="en-US" dirty="0" smtClean="0"/>
              <a:t>找到</a:t>
            </a:r>
            <a:r>
              <a:rPr lang="zh-CN" altLang="en-US" dirty="0" smtClean="0">
                <a:solidFill>
                  <a:srgbClr val="FF00FF"/>
                </a:solidFill>
              </a:rPr>
              <a:t>根据公钥计算私钥</a:t>
            </a:r>
            <a:r>
              <a:rPr lang="zh-CN" altLang="en-US" dirty="0" smtClean="0"/>
              <a:t>的</a:t>
            </a:r>
            <a:r>
              <a:rPr lang="zh-CN" altLang="en-US" smtClean="0"/>
              <a:t>方法。对于特定</a:t>
            </a:r>
            <a:r>
              <a:rPr lang="zh-CN" altLang="en-US" dirty="0" smtClean="0"/>
              <a:t>的公钥算法，尚未从数学上证明这种攻击不可能</a:t>
            </a:r>
          </a:p>
          <a:p>
            <a:pPr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zh-CN" altLang="en-US" dirty="0" smtClean="0">
                <a:solidFill>
                  <a:srgbClr val="FF00FF"/>
                </a:solidFill>
              </a:rPr>
              <a:t>公钥系统特有的攻击方法</a:t>
            </a:r>
            <a:r>
              <a:rPr lang="zh-CN" altLang="en-US" dirty="0" smtClean="0"/>
              <a:t>。假设发送的报文仅仅含有一个</a:t>
            </a:r>
            <a:r>
              <a:rPr lang="en-US" altLang="zh-CN" dirty="0" smtClean="0"/>
              <a:t>56</a:t>
            </a:r>
            <a:r>
              <a:rPr lang="zh-CN" altLang="en-US" dirty="0" smtClean="0"/>
              <a:t>比特的</a:t>
            </a:r>
            <a:r>
              <a:rPr lang="en-US" altLang="zh-CN" dirty="0" smtClean="0"/>
              <a:t>DES</a:t>
            </a:r>
            <a:r>
              <a:rPr lang="zh-CN" altLang="en-US" dirty="0" smtClean="0"/>
              <a:t>密钥。敌对方可以用公钥加密所有的可能密钥，然后匹配。因而无论密钥方案的密钥大小是多少，攻击都归结为对</a:t>
            </a:r>
            <a:r>
              <a:rPr lang="en-US" altLang="zh-CN" dirty="0" smtClean="0"/>
              <a:t>56bit</a:t>
            </a:r>
            <a:r>
              <a:rPr lang="zh-CN" altLang="en-US" dirty="0" smtClean="0"/>
              <a:t>密钥的</a:t>
            </a:r>
            <a:r>
              <a:rPr lang="zh-CN" altLang="en-US" dirty="0"/>
              <a:t>蛮力</a:t>
            </a:r>
            <a:r>
              <a:rPr lang="zh-CN" altLang="en-US" dirty="0" smtClean="0"/>
              <a:t>攻击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5315D-B43A-4F7A-8A6F-C899C35BDFD2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108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公钥密码的优点（与对称密码相比）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itchFamily="2" charset="-122"/>
                <a:ea typeface="华文中宋" pitchFamily="2" charset="-122"/>
              </a:rPr>
              <a:t>密钥分发简单</a:t>
            </a:r>
            <a:endParaRPr lang="en-US" altLang="zh-CN" dirty="0" smtClean="0">
              <a:latin typeface="华文中宋" pitchFamily="2" charset="-122"/>
              <a:ea typeface="华文中宋" pitchFamily="2" charset="-122"/>
            </a:endParaRPr>
          </a:p>
          <a:p>
            <a:endParaRPr lang="en-US" altLang="zh-CN" dirty="0" smtClean="0">
              <a:latin typeface="华文中宋" pitchFamily="2" charset="-122"/>
              <a:ea typeface="华文中宋" pitchFamily="2" charset="-122"/>
            </a:endParaRPr>
          </a:p>
          <a:p>
            <a:r>
              <a:rPr lang="zh-CN" altLang="en-US" dirty="0" smtClean="0">
                <a:latin typeface="华文中宋" pitchFamily="2" charset="-122"/>
                <a:ea typeface="华文中宋" pitchFamily="2" charset="-122"/>
              </a:rPr>
              <a:t>需秘密保存的密钥量少</a:t>
            </a:r>
            <a:endParaRPr lang="en-US" altLang="zh-CN" dirty="0" smtClean="0">
              <a:latin typeface="华文中宋" pitchFamily="2" charset="-122"/>
              <a:ea typeface="华文中宋" pitchFamily="2" charset="-122"/>
            </a:endParaRPr>
          </a:p>
          <a:p>
            <a:endParaRPr lang="en-US" altLang="zh-CN" dirty="0" smtClean="0">
              <a:latin typeface="华文中宋" pitchFamily="2" charset="-122"/>
              <a:ea typeface="华文中宋" pitchFamily="2" charset="-122"/>
            </a:endParaRPr>
          </a:p>
          <a:p>
            <a:r>
              <a:rPr lang="zh-CN" altLang="en-US" dirty="0" smtClean="0">
                <a:latin typeface="华文中宋" pitchFamily="2" charset="-122"/>
                <a:ea typeface="华文中宋" pitchFamily="2" charset="-122"/>
              </a:rPr>
              <a:t>可以满足互不认识的人之间私人谈话的保密性</a:t>
            </a:r>
            <a:endParaRPr lang="en-US" altLang="zh-CN" dirty="0" smtClean="0">
              <a:latin typeface="华文中宋" pitchFamily="2" charset="-122"/>
              <a:ea typeface="华文中宋" pitchFamily="2" charset="-122"/>
            </a:endParaRPr>
          </a:p>
          <a:p>
            <a:endParaRPr lang="en-US" altLang="zh-CN" dirty="0" smtClean="0">
              <a:latin typeface="华文中宋" pitchFamily="2" charset="-122"/>
              <a:ea typeface="华文中宋" pitchFamily="2" charset="-122"/>
            </a:endParaRPr>
          </a:p>
          <a:p>
            <a:r>
              <a:rPr lang="zh-CN" altLang="en-US" dirty="0" smtClean="0">
                <a:latin typeface="华文中宋" pitchFamily="2" charset="-122"/>
                <a:ea typeface="华文中宋" pitchFamily="2" charset="-122"/>
              </a:rPr>
              <a:t>可以实现数字签名和认证的功能</a:t>
            </a:r>
            <a:endParaRPr lang="zh-CN" altLang="en-US" dirty="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D6DA2-7E21-4315-BC3F-8F7F1C65C176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109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8229600" cy="563563"/>
          </a:xfrm>
        </p:spPr>
        <p:txBody>
          <a:bodyPr/>
          <a:lstStyle/>
          <a:p>
            <a:r>
              <a:rPr lang="zh-CN" altLang="en-US" dirty="0" smtClean="0"/>
              <a:t>对称加密体制的不足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密钥分配和管理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通信的任意双方要进行安全通信，就需要共享密钥，那对于一个有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zh-CN" altLang="en-US" dirty="0" smtClean="0"/>
                  <a:t>个通信方的实体，两两要进行安全通信的话，所有通信方需要多少密钥？？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endParaRPr lang="en-US" altLang="zh-CN" dirty="0" smtClean="0"/>
              </a:p>
              <a:p>
                <a:pPr>
                  <a:buNone/>
                </a:pPr>
                <a:r>
                  <a:rPr lang="en-US" altLang="zh-CN" dirty="0" smtClean="0"/>
                  <a:t>                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 cstate="print"/>
                <a:stretch>
                  <a:fillRect l="-1259" t="-1355" r="-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87B5-E035-4641-AF7D-2D0455707507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11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 bwMode="auto">
              <a:xfrm>
                <a:off x="1143000" y="5257800"/>
                <a:ext cx="7239000" cy="9144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Char char="•"/>
                  <a:tabLst/>
                </a:pPr>
                <a:r>
                  <a:rPr kumimoji="0" lang="zh-CN" altLang="en-US" sz="2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itchFamily="2" charset="-122"/>
                    <a:ea typeface="华文中宋" pitchFamily="2" charset="-122"/>
                  </a:rPr>
                  <a:t>每方需要存储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/>
                        <a:ea typeface="华文中宋" pitchFamily="2" charset="-122"/>
                      </a:rPr>
                      <m:t>𝑛</m:t>
                    </m:r>
                    <m:r>
                      <a:rPr kumimoji="0" lang="en-US" altLang="zh-CN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/>
                        <a:ea typeface="华文中宋" pitchFamily="2" charset="-122"/>
                      </a:rPr>
                      <m:t>−1</m:t>
                    </m:r>
                  </m:oMath>
                </a14:m>
                <a:r>
                  <a:rPr kumimoji="0" lang="zh-CN" altLang="en-US" sz="2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itchFamily="2" charset="-122"/>
                    <a:ea typeface="华文中宋" pitchFamily="2" charset="-122"/>
                  </a:rPr>
                  <a:t>个密钥</a:t>
                </a:r>
                <a:endParaRPr kumimoji="0" lang="en-US" altLang="zh-CN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itchFamily="2" charset="-122"/>
                  <a:ea typeface="华文中宋" pitchFamily="2" charset="-122"/>
                </a:endParaRPr>
              </a:p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Char char="•"/>
                  <a:tabLst/>
                </a:pPr>
                <a:r>
                  <a:rPr lang="zh-CN" altLang="en-US" sz="2400" dirty="0" smtClean="0">
                    <a:solidFill>
                      <a:schemeClr val="tx1"/>
                    </a:solidFill>
                    <a:latin typeface="华文中宋" pitchFamily="2" charset="-122"/>
                    <a:ea typeface="华文中宋" pitchFamily="2" charset="-122"/>
                  </a:rPr>
                  <a:t>增加一个用户需要新用户同所有的旧用户设定密钥</a:t>
                </a:r>
                <a:endParaRPr kumimoji="0" lang="en-US" altLang="zh-CN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itchFamily="2" charset="-122"/>
                  <a:ea typeface="华文中宋" pitchFamily="2" charset="-122"/>
                </a:endParaRPr>
              </a:p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3000" y="5257800"/>
                <a:ext cx="7239000" cy="914400"/>
              </a:xfrm>
              <a:prstGeom prst="rect">
                <a:avLst/>
              </a:prstGeom>
              <a:blipFill rotWithShape="1">
                <a:blip r:embed="rId3" cstate="print"/>
                <a:stretch>
                  <a:fillRect/>
                </a:stretch>
              </a:blipFill>
              <a:ln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椭圆 8"/>
          <p:cNvSpPr/>
          <p:nvPr/>
        </p:nvSpPr>
        <p:spPr>
          <a:xfrm>
            <a:off x="1143000" y="3810000"/>
            <a:ext cx="304800" cy="30480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124200" y="3276600"/>
            <a:ext cx="304800" cy="30480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7391400" y="3810000"/>
            <a:ext cx="304800" cy="30480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562600" y="4538870"/>
            <a:ext cx="304800" cy="30480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562600" y="3276600"/>
            <a:ext cx="304800" cy="30480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124200" y="4538870"/>
            <a:ext cx="304800" cy="30480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>
            <a:stCxn id="9" idx="7"/>
            <a:endCxn id="10" idx="2"/>
          </p:cNvCxnSpPr>
          <p:nvPr/>
        </p:nvCxnSpPr>
        <p:spPr bwMode="auto">
          <a:xfrm flipV="1">
            <a:off x="1403163" y="3429000"/>
            <a:ext cx="1721037" cy="425637"/>
          </a:xfrm>
          <a:prstGeom prst="straightConnector1">
            <a:avLst/>
          </a:prstGeom>
          <a:ln>
            <a:solidFill>
              <a:schemeClr val="accent1"/>
            </a:solidFill>
            <a:headEnd type="arrow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9" idx="5"/>
            <a:endCxn id="14" idx="2"/>
          </p:cNvCxnSpPr>
          <p:nvPr/>
        </p:nvCxnSpPr>
        <p:spPr bwMode="auto">
          <a:xfrm>
            <a:off x="1403163" y="4070163"/>
            <a:ext cx="1721037" cy="621107"/>
          </a:xfrm>
          <a:prstGeom prst="straightConnector1">
            <a:avLst/>
          </a:prstGeom>
          <a:ln>
            <a:solidFill>
              <a:schemeClr val="accent1"/>
            </a:solidFill>
            <a:headEnd type="arrow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0" idx="6"/>
            <a:endCxn id="13" idx="2"/>
          </p:cNvCxnSpPr>
          <p:nvPr/>
        </p:nvCxnSpPr>
        <p:spPr bwMode="auto">
          <a:xfrm>
            <a:off x="3429000" y="3429000"/>
            <a:ext cx="2133600" cy="0"/>
          </a:xfrm>
          <a:prstGeom prst="straightConnector1">
            <a:avLst/>
          </a:prstGeom>
          <a:ln>
            <a:solidFill>
              <a:schemeClr val="accent1"/>
            </a:solidFill>
            <a:headEnd type="arrow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4" idx="6"/>
            <a:endCxn id="12" idx="2"/>
          </p:cNvCxnSpPr>
          <p:nvPr/>
        </p:nvCxnSpPr>
        <p:spPr bwMode="auto">
          <a:xfrm>
            <a:off x="3429000" y="4691270"/>
            <a:ext cx="2133600" cy="0"/>
          </a:xfrm>
          <a:prstGeom prst="straightConnector1">
            <a:avLst/>
          </a:prstGeom>
          <a:ln>
            <a:solidFill>
              <a:schemeClr val="accent1"/>
            </a:solidFill>
            <a:headEnd type="arrow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3" idx="4"/>
          </p:cNvCxnSpPr>
          <p:nvPr/>
        </p:nvCxnSpPr>
        <p:spPr bwMode="auto">
          <a:xfrm>
            <a:off x="5715000" y="3581400"/>
            <a:ext cx="0" cy="957470"/>
          </a:xfrm>
          <a:prstGeom prst="straightConnector1">
            <a:avLst/>
          </a:prstGeom>
          <a:ln>
            <a:solidFill>
              <a:schemeClr val="accent1"/>
            </a:solidFill>
            <a:headEnd type="arrow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9" idx="6"/>
            <a:endCxn id="12" idx="1"/>
          </p:cNvCxnSpPr>
          <p:nvPr/>
        </p:nvCxnSpPr>
        <p:spPr bwMode="auto">
          <a:xfrm>
            <a:off x="1447800" y="3962400"/>
            <a:ext cx="4159437" cy="621107"/>
          </a:xfrm>
          <a:prstGeom prst="straightConnector1">
            <a:avLst/>
          </a:prstGeom>
          <a:ln>
            <a:solidFill>
              <a:schemeClr val="accent1"/>
            </a:solidFill>
            <a:headEnd type="arrow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9" idx="6"/>
            <a:endCxn id="13" idx="3"/>
          </p:cNvCxnSpPr>
          <p:nvPr/>
        </p:nvCxnSpPr>
        <p:spPr bwMode="auto">
          <a:xfrm flipV="1">
            <a:off x="1447800" y="3536763"/>
            <a:ext cx="4159437" cy="425637"/>
          </a:xfrm>
          <a:prstGeom prst="straightConnector1">
            <a:avLst/>
          </a:prstGeom>
          <a:ln>
            <a:solidFill>
              <a:schemeClr val="accent1"/>
            </a:solidFill>
            <a:headEnd type="arrow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10" idx="4"/>
            <a:endCxn id="14" idx="0"/>
          </p:cNvCxnSpPr>
          <p:nvPr/>
        </p:nvCxnSpPr>
        <p:spPr bwMode="auto">
          <a:xfrm>
            <a:off x="3276600" y="3581400"/>
            <a:ext cx="0" cy="957470"/>
          </a:xfrm>
          <a:prstGeom prst="straightConnector1">
            <a:avLst/>
          </a:prstGeom>
          <a:ln>
            <a:solidFill>
              <a:schemeClr val="accent1"/>
            </a:solidFill>
            <a:headEnd type="arrow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10" idx="5"/>
            <a:endCxn id="12" idx="1"/>
          </p:cNvCxnSpPr>
          <p:nvPr/>
        </p:nvCxnSpPr>
        <p:spPr bwMode="auto">
          <a:xfrm>
            <a:off x="3384363" y="3536763"/>
            <a:ext cx="2222874" cy="1046744"/>
          </a:xfrm>
          <a:prstGeom prst="straightConnector1">
            <a:avLst/>
          </a:prstGeom>
          <a:ln>
            <a:solidFill>
              <a:schemeClr val="accent1"/>
            </a:solidFill>
            <a:headEnd type="arrow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14" idx="7"/>
            <a:endCxn id="13" idx="4"/>
          </p:cNvCxnSpPr>
          <p:nvPr/>
        </p:nvCxnSpPr>
        <p:spPr bwMode="auto">
          <a:xfrm flipV="1">
            <a:off x="3384363" y="3581400"/>
            <a:ext cx="2330637" cy="1002107"/>
          </a:xfrm>
          <a:prstGeom prst="straightConnector1">
            <a:avLst/>
          </a:prstGeom>
          <a:ln>
            <a:solidFill>
              <a:schemeClr val="accent1"/>
            </a:solidFill>
            <a:headEnd type="arrow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endCxn id="11" idx="2"/>
          </p:cNvCxnSpPr>
          <p:nvPr/>
        </p:nvCxnSpPr>
        <p:spPr bwMode="auto">
          <a:xfrm>
            <a:off x="1403163" y="3962400"/>
            <a:ext cx="5988237" cy="0"/>
          </a:xfrm>
          <a:prstGeom prst="straightConnector1">
            <a:avLst/>
          </a:prstGeom>
          <a:ln>
            <a:solidFill>
              <a:srgbClr val="FFC000"/>
            </a:solidFill>
            <a:headEnd type="arrow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10" idx="6"/>
            <a:endCxn id="11" idx="1"/>
          </p:cNvCxnSpPr>
          <p:nvPr/>
        </p:nvCxnSpPr>
        <p:spPr bwMode="auto">
          <a:xfrm>
            <a:off x="3429000" y="3429000"/>
            <a:ext cx="4007037" cy="425637"/>
          </a:xfrm>
          <a:prstGeom prst="straightConnector1">
            <a:avLst/>
          </a:prstGeom>
          <a:ln>
            <a:solidFill>
              <a:srgbClr val="FFC000"/>
            </a:solidFill>
            <a:headEnd type="arrow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14" idx="6"/>
            <a:endCxn id="11" idx="3"/>
          </p:cNvCxnSpPr>
          <p:nvPr/>
        </p:nvCxnSpPr>
        <p:spPr bwMode="auto">
          <a:xfrm flipV="1">
            <a:off x="3429000" y="4070163"/>
            <a:ext cx="4007037" cy="621107"/>
          </a:xfrm>
          <a:prstGeom prst="straightConnector1">
            <a:avLst/>
          </a:prstGeom>
          <a:ln>
            <a:solidFill>
              <a:srgbClr val="FFC000"/>
            </a:solidFill>
            <a:headEnd type="arrow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13" idx="6"/>
          </p:cNvCxnSpPr>
          <p:nvPr/>
        </p:nvCxnSpPr>
        <p:spPr bwMode="auto">
          <a:xfrm>
            <a:off x="5867400" y="3429000"/>
            <a:ext cx="1524000" cy="425637"/>
          </a:xfrm>
          <a:prstGeom prst="straightConnector1">
            <a:avLst/>
          </a:prstGeom>
          <a:ln>
            <a:solidFill>
              <a:srgbClr val="FFC000"/>
            </a:solidFill>
            <a:headEnd type="arrow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12" idx="6"/>
            <a:endCxn id="11" idx="4"/>
          </p:cNvCxnSpPr>
          <p:nvPr/>
        </p:nvCxnSpPr>
        <p:spPr bwMode="auto">
          <a:xfrm flipV="1">
            <a:off x="5867400" y="4114800"/>
            <a:ext cx="1676400" cy="576470"/>
          </a:xfrm>
          <a:prstGeom prst="straightConnector1">
            <a:avLst/>
          </a:prstGeom>
          <a:ln>
            <a:solidFill>
              <a:srgbClr val="FFC000"/>
            </a:solidFill>
            <a:headEnd type="arrow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7239000" y="4296144"/>
                <a:ext cx="1689117" cy="9101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𝒏</m:t>
                          </m:r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𝒏</m:t>
                          </m:r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0" y="4296144"/>
                <a:ext cx="1689117" cy="910186"/>
              </a:xfrm>
              <a:prstGeom prst="rect">
                <a:avLst/>
              </a:prstGeom>
              <a:blipFill rotWithShape="1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46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公钥密码的不足（与对称密码相比）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495800"/>
          </a:xfrm>
        </p:spPr>
        <p:txBody>
          <a:bodyPr/>
          <a:lstStyle/>
          <a:p>
            <a:r>
              <a:rPr lang="zh-CN" altLang="en-US" dirty="0" smtClean="0">
                <a:latin typeface="华文中宋" pitchFamily="2" charset="-122"/>
                <a:ea typeface="华文中宋" pitchFamily="2" charset="-122"/>
              </a:rPr>
              <a:t>公钥密码算法比对称密码算法</a:t>
            </a:r>
            <a:r>
              <a:rPr lang="zh-CN" altLang="en-US" dirty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慢</a:t>
            </a:r>
            <a:endParaRPr lang="en-US" altLang="zh-CN" dirty="0" smtClean="0">
              <a:solidFill>
                <a:srgbClr val="FF0000"/>
              </a:solidFill>
              <a:latin typeface="华文中宋" pitchFamily="2" charset="-122"/>
              <a:ea typeface="华文中宋" pitchFamily="2" charset="-122"/>
            </a:endParaRPr>
          </a:p>
          <a:p>
            <a:endParaRPr lang="en-US" altLang="zh-CN" sz="1400" dirty="0" smtClean="0">
              <a:latin typeface="华文中宋" pitchFamily="2" charset="-122"/>
              <a:ea typeface="华文中宋" pitchFamily="2" charset="-122"/>
            </a:endParaRPr>
          </a:p>
          <a:p>
            <a:r>
              <a:rPr lang="zh-CN" altLang="en-US" dirty="0" smtClean="0">
                <a:latin typeface="华文中宋" pitchFamily="2" charset="-122"/>
                <a:ea typeface="华文中宋" pitchFamily="2" charset="-122"/>
              </a:rPr>
              <a:t>公钥密码算法提供更多的信息对算法进行攻击，如公钥密码算法对</a:t>
            </a:r>
            <a:r>
              <a:rPr lang="zh-CN" altLang="en-US" dirty="0" smtClean="0">
                <a:solidFill>
                  <a:srgbClr val="FF00FF"/>
                </a:solidFill>
                <a:latin typeface="华文中宋" pitchFamily="2" charset="-122"/>
                <a:ea typeface="华文中宋" pitchFamily="2" charset="-122"/>
              </a:rPr>
              <a:t>选择明文攻击</a:t>
            </a:r>
            <a:r>
              <a:rPr lang="zh-CN" altLang="en-US" dirty="0" smtClean="0">
                <a:latin typeface="华文中宋" pitchFamily="2" charset="-122"/>
                <a:ea typeface="华文中宋" pitchFamily="2" charset="-122"/>
              </a:rPr>
              <a:t>是脆弱的，尤其明文集比较小时</a:t>
            </a:r>
            <a:endParaRPr lang="en-US" altLang="zh-CN" dirty="0" smtClean="0">
              <a:latin typeface="华文中宋" pitchFamily="2" charset="-122"/>
              <a:ea typeface="华文中宋" pitchFamily="2" charset="-122"/>
            </a:endParaRPr>
          </a:p>
          <a:p>
            <a:endParaRPr lang="en-US" altLang="zh-CN" sz="1400" dirty="0" smtClean="0">
              <a:latin typeface="华文中宋" pitchFamily="2" charset="-122"/>
              <a:ea typeface="华文中宋" pitchFamily="2" charset="-122"/>
            </a:endParaRPr>
          </a:p>
          <a:p>
            <a:r>
              <a:rPr lang="zh-CN" altLang="en-US" dirty="0" smtClean="0">
                <a:solidFill>
                  <a:srgbClr val="FF00FF"/>
                </a:solidFill>
                <a:latin typeface="华文中宋" pitchFamily="2" charset="-122"/>
                <a:ea typeface="华文中宋" pitchFamily="2" charset="-122"/>
              </a:rPr>
              <a:t>数据扩展</a:t>
            </a:r>
            <a:endParaRPr lang="en-US" altLang="zh-CN" dirty="0" smtClean="0">
              <a:solidFill>
                <a:srgbClr val="FF00FF"/>
              </a:solidFill>
              <a:latin typeface="华文中宋" pitchFamily="2" charset="-122"/>
              <a:ea typeface="华文中宋" pitchFamily="2" charset="-122"/>
            </a:endParaRPr>
          </a:p>
          <a:p>
            <a:endParaRPr lang="en-US" altLang="zh-CN" sz="1400" dirty="0" smtClean="0">
              <a:latin typeface="华文中宋" pitchFamily="2" charset="-122"/>
              <a:ea typeface="华文中宋" pitchFamily="2" charset="-122"/>
            </a:endParaRPr>
          </a:p>
          <a:p>
            <a:r>
              <a:rPr lang="zh-CN" altLang="en-US" dirty="0" smtClean="0">
                <a:latin typeface="华文中宋" pitchFamily="2" charset="-122"/>
                <a:ea typeface="华文中宋" pitchFamily="2" charset="-122"/>
              </a:rPr>
              <a:t>公钥密码算法一般是建立在特定的</a:t>
            </a:r>
            <a:r>
              <a:rPr lang="zh-CN" altLang="en-US" dirty="0" smtClean="0">
                <a:solidFill>
                  <a:srgbClr val="FF00FF"/>
                </a:solidFill>
                <a:latin typeface="华文中宋" pitchFamily="2" charset="-122"/>
                <a:ea typeface="华文中宋" pitchFamily="2" charset="-122"/>
              </a:rPr>
              <a:t>数学难题</a:t>
            </a:r>
            <a:r>
              <a:rPr lang="zh-CN" altLang="en-US" dirty="0">
                <a:latin typeface="华文中宋" pitchFamily="2" charset="-122"/>
                <a:ea typeface="华文中宋" pitchFamily="2" charset="-122"/>
              </a:rPr>
              <a:t>之</a:t>
            </a:r>
            <a:r>
              <a:rPr lang="zh-CN" altLang="en-US" dirty="0" smtClean="0">
                <a:latin typeface="华文中宋" pitchFamily="2" charset="-122"/>
                <a:ea typeface="华文中宋" pitchFamily="2" charset="-122"/>
              </a:rPr>
              <a:t>上，往往这种困难性只是一种设想</a:t>
            </a:r>
            <a:endParaRPr lang="zh-CN" altLang="en-US" dirty="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C5DAB-D1A5-41AD-A21C-C09C5ABA53D4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110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27880-D567-4D28-B137-EBDA085D1F62}" type="datetime1">
              <a:rPr lang="zh-CN" altLang="en-US" smtClean="0"/>
              <a:pPr/>
              <a:t>2019/12/9</a:t>
            </a:fld>
            <a:endParaRPr lang="en-US" alt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计算机科学与技术学院</a:t>
            </a: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A2F0D-B0FF-4073-90D9-56F7B3CAB740}" type="slidenum">
              <a:rPr lang="en-US" altLang="zh-CN"/>
              <a:pPr/>
              <a:t>111</a:t>
            </a:fld>
            <a:endParaRPr lang="en-US" altLang="zh-CN"/>
          </a:p>
        </p:txBody>
      </p:sp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混合加密</a:t>
            </a:r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876800"/>
          </a:xfrm>
        </p:spPr>
        <p:txBody>
          <a:bodyPr/>
          <a:lstStyle/>
          <a:p>
            <a:r>
              <a:rPr lang="zh-CN" altLang="en-US" dirty="0"/>
              <a:t>怎样解决对称加密和公钥加密中的不足？</a:t>
            </a:r>
          </a:p>
          <a:p>
            <a:r>
              <a:rPr lang="zh-CN" altLang="en-US" dirty="0">
                <a:solidFill>
                  <a:srgbClr val="FF33CC"/>
                </a:solidFill>
              </a:rPr>
              <a:t>混合加密：公钥加密和私钥加密的合理结合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609600" y="2413000"/>
            <a:ext cx="8166100" cy="1778000"/>
            <a:chOff x="977900" y="1447800"/>
            <a:chExt cx="8166100" cy="1778000"/>
          </a:xfrm>
        </p:grpSpPr>
        <p:sp>
          <p:nvSpPr>
            <p:cNvPr id="10" name="流程图: 文档 9"/>
            <p:cNvSpPr/>
            <p:nvPr/>
          </p:nvSpPr>
          <p:spPr bwMode="auto">
            <a:xfrm>
              <a:off x="977900" y="2463800"/>
              <a:ext cx="1371600" cy="762000"/>
            </a:xfrm>
            <a:prstGeom prst="flowChartDocument">
              <a:avLst/>
            </a:prstGeom>
            <a:solidFill>
              <a:schemeClr val="accent3">
                <a:lumMod val="85000"/>
              </a:schemeClr>
            </a:solidFill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4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幼圆" pitchFamily="49" charset="-122"/>
                  <a:ea typeface="幼圆" pitchFamily="49" charset="-122"/>
                </a:rPr>
                <a:t>明文</a:t>
              </a:r>
            </a:p>
          </p:txBody>
        </p:sp>
        <p:sp>
          <p:nvSpPr>
            <p:cNvPr id="11" name="流程图: 过程 10"/>
            <p:cNvSpPr/>
            <p:nvPr/>
          </p:nvSpPr>
          <p:spPr bwMode="auto">
            <a:xfrm>
              <a:off x="2667000" y="2463800"/>
              <a:ext cx="1371600" cy="660400"/>
            </a:xfrm>
            <a:prstGeom prst="flowChartProcess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FF00FF"/>
                  </a:solidFill>
                  <a:effectLst/>
                  <a:latin typeface="Arial" charset="0"/>
                  <a:ea typeface="宋体" pitchFamily="2" charset="-122"/>
                </a:rPr>
                <a:t>生成随机对称密钥</a:t>
              </a:r>
            </a:p>
          </p:txBody>
        </p:sp>
        <p:sp>
          <p:nvSpPr>
            <p:cNvPr id="12" name="流程图: 过程 11"/>
            <p:cNvSpPr/>
            <p:nvPr/>
          </p:nvSpPr>
          <p:spPr bwMode="auto">
            <a:xfrm>
              <a:off x="2667000" y="1447800"/>
              <a:ext cx="1371600" cy="660400"/>
            </a:xfrm>
            <a:prstGeom prst="flowChartProcess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FF"/>
                  </a:solidFill>
                  <a:effectLst/>
                  <a:latin typeface="Arial" charset="0"/>
                  <a:ea typeface="宋体" pitchFamily="2" charset="-122"/>
                </a:rPr>
                <a:t>用对称密钥加密明文</a:t>
              </a:r>
            </a:p>
          </p:txBody>
        </p:sp>
        <p:cxnSp>
          <p:nvCxnSpPr>
            <p:cNvPr id="13" name="直接箭头连接符 12"/>
            <p:cNvCxnSpPr>
              <a:stCxn id="11" idx="0"/>
              <a:endCxn id="12" idx="2"/>
            </p:cNvCxnSpPr>
            <p:nvPr/>
          </p:nvCxnSpPr>
          <p:spPr bwMode="auto">
            <a:xfrm flipV="1">
              <a:off x="3352800" y="2108200"/>
              <a:ext cx="0" cy="35560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" name="曲线连接符 13"/>
            <p:cNvCxnSpPr>
              <a:stCxn id="10" idx="0"/>
              <a:endCxn id="12" idx="1"/>
            </p:cNvCxnSpPr>
            <p:nvPr/>
          </p:nvCxnSpPr>
          <p:spPr bwMode="auto">
            <a:xfrm rot="5400000" flipH="1" flipV="1">
              <a:off x="1822450" y="1619250"/>
              <a:ext cx="685800" cy="1003300"/>
            </a:xfrm>
            <a:prstGeom prst="curvedConnector2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5" name="流程图: 过程 14"/>
            <p:cNvSpPr/>
            <p:nvPr/>
          </p:nvSpPr>
          <p:spPr bwMode="auto">
            <a:xfrm>
              <a:off x="4419600" y="2463800"/>
              <a:ext cx="1371600" cy="660400"/>
            </a:xfrm>
            <a:prstGeom prst="flowChartProcess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FF"/>
                  </a:solidFill>
                  <a:effectLst/>
                  <a:latin typeface="Arial" charset="0"/>
                  <a:ea typeface="宋体" pitchFamily="2" charset="-122"/>
                </a:rPr>
                <a:t>用公钥加密对称密钥</a:t>
              </a:r>
            </a:p>
          </p:txBody>
        </p:sp>
        <p:cxnSp>
          <p:nvCxnSpPr>
            <p:cNvPr id="16" name="直接箭头连接符 15"/>
            <p:cNvCxnSpPr>
              <a:stCxn id="11" idx="3"/>
              <a:endCxn id="15" idx="1"/>
            </p:cNvCxnSpPr>
            <p:nvPr/>
          </p:nvCxnSpPr>
          <p:spPr bwMode="auto">
            <a:xfrm>
              <a:off x="4038600" y="2794000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7" name="平行四边形 16"/>
            <p:cNvSpPr/>
            <p:nvPr/>
          </p:nvSpPr>
          <p:spPr bwMode="auto">
            <a:xfrm>
              <a:off x="6324600" y="2463800"/>
              <a:ext cx="1600200" cy="660400"/>
            </a:xfrm>
            <a:prstGeom prst="parallelogram">
              <a:avLst/>
            </a:prstGeom>
            <a:solidFill>
              <a:srgbClr val="FFFF99"/>
            </a:solidFill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latin typeface="Arial" charset="0"/>
                  <a:ea typeface="宋体" pitchFamily="2" charset="-122"/>
                </a:rPr>
                <a:t>公钥加密的对称密钥和</a:t>
              </a:r>
              <a:r>
                <a:rPr kumimoji="0" lang="en-US" altLang="zh-CN" b="1" i="0" u="none" strike="noStrike" cap="none" normalizeH="0" baseline="0" dirty="0" smtClean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latin typeface="Arial" charset="0"/>
                  <a:ea typeface="宋体" pitchFamily="2" charset="-122"/>
                </a:rPr>
                <a:t>Hash</a:t>
              </a:r>
              <a:r>
                <a: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latin typeface="Arial" charset="0"/>
                  <a:ea typeface="宋体" pitchFamily="2" charset="-122"/>
                </a:rPr>
                <a:t>值</a:t>
              </a:r>
            </a:p>
          </p:txBody>
        </p:sp>
        <p:sp>
          <p:nvSpPr>
            <p:cNvPr id="18" name="平行四边形 17"/>
            <p:cNvSpPr/>
            <p:nvPr/>
          </p:nvSpPr>
          <p:spPr bwMode="auto">
            <a:xfrm>
              <a:off x="7772400" y="2463800"/>
              <a:ext cx="1371600" cy="660400"/>
            </a:xfrm>
            <a:prstGeom prst="parallelogram">
              <a:avLst/>
            </a:prstGeom>
            <a:solidFill>
              <a:srgbClr val="FFFF99"/>
            </a:solidFill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latin typeface="Arial" charset="0"/>
                  <a:ea typeface="宋体" pitchFamily="2" charset="-122"/>
                </a:rPr>
                <a:t>对称密钥加密的消息</a:t>
              </a:r>
            </a:p>
          </p:txBody>
        </p:sp>
        <p:cxnSp>
          <p:nvCxnSpPr>
            <p:cNvPr id="19" name="直接箭头连接符 18"/>
            <p:cNvCxnSpPr>
              <a:stCxn id="15" idx="3"/>
              <a:endCxn id="17" idx="5"/>
            </p:cNvCxnSpPr>
            <p:nvPr/>
          </p:nvCxnSpPr>
          <p:spPr bwMode="auto">
            <a:xfrm>
              <a:off x="5791200" y="2794000"/>
              <a:ext cx="615950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0" name="任意多边形 19"/>
            <p:cNvSpPr/>
            <p:nvPr/>
          </p:nvSpPr>
          <p:spPr>
            <a:xfrm>
              <a:off x="4038600" y="1752600"/>
              <a:ext cx="4533900" cy="711200"/>
            </a:xfrm>
            <a:custGeom>
              <a:avLst/>
              <a:gdLst>
                <a:gd name="connsiteX0" fmla="*/ 0 w 4533900"/>
                <a:gd name="connsiteY0" fmla="*/ 0 h 711200"/>
                <a:gd name="connsiteX1" fmla="*/ 2032000 w 4533900"/>
                <a:gd name="connsiteY1" fmla="*/ 12700 h 711200"/>
                <a:gd name="connsiteX2" fmla="*/ 3987800 w 4533900"/>
                <a:gd name="connsiteY2" fmla="*/ 165100 h 711200"/>
                <a:gd name="connsiteX3" fmla="*/ 4533900 w 4533900"/>
                <a:gd name="connsiteY3" fmla="*/ 711200 h 711200"/>
                <a:gd name="connsiteX4" fmla="*/ 4533900 w 4533900"/>
                <a:gd name="connsiteY4" fmla="*/ 7112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3900" h="711200">
                  <a:moveTo>
                    <a:pt x="0" y="0"/>
                  </a:moveTo>
                  <a:lnTo>
                    <a:pt x="2032000" y="12700"/>
                  </a:lnTo>
                  <a:cubicBezTo>
                    <a:pt x="2696633" y="40217"/>
                    <a:pt x="3570817" y="48683"/>
                    <a:pt x="3987800" y="165100"/>
                  </a:cubicBezTo>
                  <a:cubicBezTo>
                    <a:pt x="4404783" y="281517"/>
                    <a:pt x="4533900" y="711200"/>
                    <a:pt x="4533900" y="711200"/>
                  </a:cubicBezTo>
                  <a:lnTo>
                    <a:pt x="4533900" y="711200"/>
                  </a:ln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98500" y="4216400"/>
            <a:ext cx="7073900" cy="2108200"/>
            <a:chOff x="698500" y="4114800"/>
            <a:chExt cx="7073900" cy="2108200"/>
          </a:xfrm>
        </p:grpSpPr>
        <p:sp>
          <p:nvSpPr>
            <p:cNvPr id="22" name="平行四边形 21"/>
            <p:cNvSpPr/>
            <p:nvPr/>
          </p:nvSpPr>
          <p:spPr bwMode="auto">
            <a:xfrm>
              <a:off x="698500" y="4191000"/>
              <a:ext cx="1600200" cy="660400"/>
            </a:xfrm>
            <a:prstGeom prst="parallelogram">
              <a:avLst/>
            </a:prstGeom>
            <a:solidFill>
              <a:srgbClr val="FFFF99"/>
            </a:solidFill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latin typeface="Arial" charset="0"/>
                  <a:ea typeface="宋体" pitchFamily="2" charset="-122"/>
                </a:rPr>
                <a:t>公钥加密的对称密钥和</a:t>
              </a:r>
              <a:r>
                <a:rPr kumimoji="0" lang="en-US" altLang="zh-CN" b="1" i="0" u="none" strike="noStrike" cap="none" normalizeH="0" baseline="0" dirty="0" smtClean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latin typeface="Arial" charset="0"/>
                  <a:ea typeface="宋体" pitchFamily="2" charset="-122"/>
                </a:rPr>
                <a:t>Hash</a:t>
              </a:r>
              <a:r>
                <a: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latin typeface="Arial" charset="0"/>
                  <a:ea typeface="宋体" pitchFamily="2" charset="-122"/>
                </a:rPr>
                <a:t>值</a:t>
              </a:r>
            </a:p>
          </p:txBody>
        </p:sp>
        <p:sp>
          <p:nvSpPr>
            <p:cNvPr id="23" name="平行四边形 22"/>
            <p:cNvSpPr/>
            <p:nvPr/>
          </p:nvSpPr>
          <p:spPr bwMode="auto">
            <a:xfrm>
              <a:off x="2146300" y="4191000"/>
              <a:ext cx="1371600" cy="660400"/>
            </a:xfrm>
            <a:prstGeom prst="parallelogram">
              <a:avLst/>
            </a:prstGeom>
            <a:solidFill>
              <a:srgbClr val="FFFF99"/>
            </a:solidFill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latin typeface="Arial" charset="0"/>
                  <a:ea typeface="宋体" pitchFamily="2" charset="-122"/>
                </a:rPr>
                <a:t>对称密钥加密的消息</a:t>
              </a:r>
            </a:p>
          </p:txBody>
        </p:sp>
        <p:sp>
          <p:nvSpPr>
            <p:cNvPr id="24" name="流程图: 过程 23"/>
            <p:cNvSpPr/>
            <p:nvPr/>
          </p:nvSpPr>
          <p:spPr bwMode="auto">
            <a:xfrm>
              <a:off x="4051300" y="5562600"/>
              <a:ext cx="1511300" cy="660400"/>
            </a:xfrm>
            <a:prstGeom prst="flowChartProcess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rgbClr val="FF00FF"/>
                  </a:solidFill>
                  <a:effectLst/>
                  <a:latin typeface="Arial" charset="0"/>
                  <a:ea typeface="宋体" pitchFamily="2" charset="-122"/>
                </a:rPr>
                <a:t>用非对称加密的私钥解密</a:t>
              </a:r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1432854" y="4876800"/>
              <a:ext cx="2580346" cy="1108465"/>
            </a:xfrm>
            <a:custGeom>
              <a:avLst/>
              <a:gdLst>
                <a:gd name="connsiteX0" fmla="*/ 2246 w 2580346"/>
                <a:gd name="connsiteY0" fmla="*/ 0 h 676665"/>
                <a:gd name="connsiteX1" fmla="*/ 103846 w 2580346"/>
                <a:gd name="connsiteY1" fmla="*/ 431800 h 676665"/>
                <a:gd name="connsiteX2" fmla="*/ 675346 w 2580346"/>
                <a:gd name="connsiteY2" fmla="*/ 647700 h 676665"/>
                <a:gd name="connsiteX3" fmla="*/ 1399246 w 2580346"/>
                <a:gd name="connsiteY3" fmla="*/ 673100 h 676665"/>
                <a:gd name="connsiteX4" fmla="*/ 2580346 w 2580346"/>
                <a:gd name="connsiteY4" fmla="*/ 635000 h 67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0346" h="676665">
                  <a:moveTo>
                    <a:pt x="2246" y="0"/>
                  </a:moveTo>
                  <a:cubicBezTo>
                    <a:pt x="-3046" y="161925"/>
                    <a:pt x="-8337" y="323850"/>
                    <a:pt x="103846" y="431800"/>
                  </a:cubicBezTo>
                  <a:cubicBezTo>
                    <a:pt x="216029" y="539750"/>
                    <a:pt x="459446" y="607483"/>
                    <a:pt x="675346" y="647700"/>
                  </a:cubicBezTo>
                  <a:cubicBezTo>
                    <a:pt x="891246" y="687917"/>
                    <a:pt x="1081746" y="675217"/>
                    <a:pt x="1399246" y="673100"/>
                  </a:cubicBezTo>
                  <a:cubicBezTo>
                    <a:pt x="1716746" y="670983"/>
                    <a:pt x="2148546" y="652991"/>
                    <a:pt x="2580346" y="635000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流程图: 过程 25"/>
            <p:cNvSpPr/>
            <p:nvPr/>
          </p:nvSpPr>
          <p:spPr bwMode="auto">
            <a:xfrm>
              <a:off x="4121150" y="4191000"/>
              <a:ext cx="1371600" cy="660400"/>
            </a:xfrm>
            <a:prstGeom prst="flowChartProcess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FF00FF"/>
                  </a:solidFill>
                  <a:effectLst/>
                  <a:latin typeface="Arial" charset="0"/>
                  <a:ea typeface="宋体" pitchFamily="2" charset="-122"/>
                </a:rPr>
                <a:t>对称密钥解密消息</a:t>
              </a:r>
            </a:p>
          </p:txBody>
        </p:sp>
        <p:cxnSp>
          <p:nvCxnSpPr>
            <p:cNvPr id="27" name="直接箭头连接符 26"/>
            <p:cNvCxnSpPr>
              <a:stCxn id="24" idx="0"/>
              <a:endCxn id="26" idx="2"/>
            </p:cNvCxnSpPr>
            <p:nvPr/>
          </p:nvCxnSpPr>
          <p:spPr bwMode="auto">
            <a:xfrm flipV="1">
              <a:off x="4806950" y="4851400"/>
              <a:ext cx="0" cy="71120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791075" y="5102423"/>
              <a:ext cx="9239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tx2">
                      <a:lumMod val="75000"/>
                    </a:schemeClr>
                  </a:solidFill>
                </a:rPr>
                <a:t>对称密钥</a:t>
              </a:r>
              <a:endParaRPr lang="zh-CN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cxnSp>
          <p:nvCxnSpPr>
            <p:cNvPr id="29" name="直接箭头连接符 28"/>
            <p:cNvCxnSpPr>
              <a:stCxn id="23" idx="2"/>
              <a:endCxn id="26" idx="1"/>
            </p:cNvCxnSpPr>
            <p:nvPr/>
          </p:nvCxnSpPr>
          <p:spPr bwMode="auto">
            <a:xfrm>
              <a:off x="3435350" y="4521200"/>
              <a:ext cx="685800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0" name="流程图: 文档 29"/>
            <p:cNvSpPr/>
            <p:nvPr/>
          </p:nvSpPr>
          <p:spPr bwMode="auto">
            <a:xfrm>
              <a:off x="6400800" y="4114800"/>
              <a:ext cx="1371600" cy="762000"/>
            </a:xfrm>
            <a:prstGeom prst="flowChartDocument">
              <a:avLst/>
            </a:prstGeom>
            <a:solidFill>
              <a:schemeClr val="accent3">
                <a:lumMod val="85000"/>
              </a:schemeClr>
            </a:solidFill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4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幼圆" pitchFamily="49" charset="-122"/>
                  <a:ea typeface="幼圆" pitchFamily="49" charset="-122"/>
                </a:rPr>
                <a:t>明文</a:t>
              </a:r>
            </a:p>
          </p:txBody>
        </p:sp>
        <p:cxnSp>
          <p:nvCxnSpPr>
            <p:cNvPr id="31" name="直接箭头连接符 30"/>
            <p:cNvCxnSpPr>
              <a:stCxn id="26" idx="3"/>
              <a:endCxn id="30" idx="1"/>
            </p:cNvCxnSpPr>
            <p:nvPr/>
          </p:nvCxnSpPr>
          <p:spPr bwMode="auto">
            <a:xfrm flipV="1">
              <a:off x="5492750" y="4495800"/>
              <a:ext cx="908050" cy="2540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2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27880-D567-4D28-B137-EBDA085D1F62}" type="datetime1">
              <a:rPr lang="zh-CN" altLang="en-US" smtClean="0"/>
              <a:pPr/>
              <a:t>2019/12/9</a:t>
            </a:fld>
            <a:endParaRPr lang="en-US" alt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计算机科学与技术学院</a:t>
            </a: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A2F0D-B0FF-4073-90D9-56F7B3CAB740}" type="slidenum">
              <a:rPr lang="en-US" altLang="zh-CN"/>
              <a:pPr/>
              <a:t>112</a:t>
            </a:fld>
            <a:endParaRPr lang="en-US" altLang="zh-CN"/>
          </a:p>
        </p:txBody>
      </p:sp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混合加密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81200"/>
            <a:ext cx="8583973" cy="380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本章小结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公钥密码学基本概念</a:t>
            </a:r>
            <a:endParaRPr lang="en-US" altLang="zh-CN" dirty="0" smtClean="0"/>
          </a:p>
          <a:p>
            <a:r>
              <a:rPr lang="zh-CN" altLang="en-US" dirty="0" smtClean="0"/>
              <a:t>重要公钥密码算法介绍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RSA</a:t>
            </a:r>
          </a:p>
          <a:p>
            <a:pPr lvl="1"/>
            <a:r>
              <a:rPr lang="en-US" altLang="zh-CN" dirty="0" err="1" smtClean="0"/>
              <a:t>Elgamal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ECC</a:t>
            </a:r>
          </a:p>
          <a:p>
            <a:pPr lvl="1"/>
            <a:r>
              <a:rPr lang="en-US" altLang="zh-CN" dirty="0" smtClean="0"/>
              <a:t>IBE</a:t>
            </a:r>
          </a:p>
          <a:p>
            <a:r>
              <a:rPr lang="zh-CN" altLang="en-US" dirty="0" smtClean="0"/>
              <a:t>公钥密码算法与对称密码算法的比较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A9A27-3E7C-433D-9851-9ED62F730CB6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113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sz="2400" dirty="0" smtClean="0"/>
                  <a:t>很久以来，</a:t>
                </a:r>
                <a:r>
                  <a:rPr kumimoji="1" lang="zh-CN" altLang="en-US" sz="2400" dirty="0" smtClean="0">
                    <a:latin typeface="Times New Roman"/>
                  </a:rPr>
                  <a:t>“</a:t>
                </a:r>
                <a:r>
                  <a:rPr kumimoji="1" lang="zh-CN" altLang="en-US" sz="2400" b="1" dirty="0" smtClean="0">
                    <a:solidFill>
                      <a:srgbClr val="FF0000"/>
                    </a:solidFill>
                  </a:rPr>
                  <a:t>密钥分发</a:t>
                </a:r>
                <a:r>
                  <a:rPr kumimoji="1" lang="zh-CN" altLang="en-US" sz="2400" dirty="0" smtClean="0">
                    <a:latin typeface="Times New Roman"/>
                  </a:rPr>
                  <a:t>”</a:t>
                </a:r>
                <a:r>
                  <a:rPr kumimoji="1" lang="zh-CN" altLang="en-US" sz="2400" dirty="0" smtClean="0"/>
                  <a:t>问题一直困扰着密码专家</a:t>
                </a:r>
                <a:endParaRPr kumimoji="1" lang="en-US" altLang="zh-CN" sz="2400" dirty="0" smtClean="0"/>
              </a:p>
              <a:p>
                <a:pPr lvl="1"/>
                <a:r>
                  <a:rPr kumimoji="1" lang="zh-CN" altLang="en-US" sz="2000" dirty="0" smtClean="0"/>
                  <a:t>二战时，德国高级指挥部每个月都需要分发《每日密钥》月刊给所有的</a:t>
                </a:r>
                <a:r>
                  <a:rPr kumimoji="1" lang="zh-CN" altLang="en-US" sz="2000" dirty="0" smtClean="0">
                    <a:latin typeface="Times New Roman"/>
                  </a:rPr>
                  <a:t>“</a:t>
                </a:r>
                <a:r>
                  <a:rPr kumimoji="1" lang="zh-CN" altLang="en-US" sz="2000" dirty="0" smtClean="0"/>
                  <a:t>思格玛</a:t>
                </a:r>
                <a:r>
                  <a:rPr kumimoji="1" lang="zh-CN" altLang="en-US" sz="2000" dirty="0" smtClean="0">
                    <a:latin typeface="Times New Roman"/>
                  </a:rPr>
                  <a:t>”</a:t>
                </a:r>
                <a:r>
                  <a:rPr kumimoji="1" lang="zh-CN" altLang="en-US" sz="2000" dirty="0" smtClean="0"/>
                  <a:t>机操作员。即使大多数时间都远离基地的</a:t>
                </a:r>
                <a14:m>
                  <m:oMath xmlns:m="http://schemas.openxmlformats.org/officeDocument/2006/math">
                    <m:r>
                      <a:rPr kumimoji="1" lang="en-US" altLang="zh-CN" sz="2000" i="1" dirty="0" smtClean="0">
                        <a:latin typeface="Cambria Math"/>
                      </a:rPr>
                      <m:t>𝑢</m:t>
                    </m:r>
                  </m:oMath>
                </a14:m>
                <a:r>
                  <a:rPr kumimoji="1" lang="zh-CN" altLang="en-US" sz="2000" dirty="0" smtClean="0"/>
                  <a:t>型潜艇也不得不想办法获得最新的密钥</a:t>
                </a:r>
                <a:endParaRPr kumimoji="1" lang="en-US" altLang="zh-CN" sz="2000" dirty="0" smtClean="0"/>
              </a:p>
              <a:p>
                <a:endParaRPr kumimoji="1" lang="zh-CN" altLang="en-US" sz="2400" dirty="0" smtClean="0"/>
              </a:p>
              <a:p>
                <a:pPr lvl="1"/>
                <a:r>
                  <a:rPr kumimoji="1" lang="zh-CN" altLang="en-US" sz="2000" dirty="0" smtClean="0"/>
                  <a:t>美国政府的密钥由</a:t>
                </a:r>
                <a:r>
                  <a:rPr kumimoji="1" lang="en-US" altLang="zh-CN" sz="2000" b="1" dirty="0" smtClean="0">
                    <a:solidFill>
                      <a:srgbClr val="FF0000"/>
                    </a:solidFill>
                  </a:rPr>
                  <a:t>COMSEC</a:t>
                </a:r>
                <a:r>
                  <a:rPr kumimoji="1" lang="en-US" altLang="zh-CN" sz="2000" dirty="0" smtClean="0"/>
                  <a:t>(</a:t>
                </a:r>
                <a:r>
                  <a:rPr kumimoji="1" lang="zh-CN" altLang="en-US" sz="2000" dirty="0" smtClean="0"/>
                  <a:t>通讯安全局)掌管和分发。70年代，</a:t>
                </a:r>
                <a:r>
                  <a:rPr kumimoji="1" lang="en-US" altLang="zh-CN" sz="2000" dirty="0" smtClean="0"/>
                  <a:t>COMSEC</a:t>
                </a:r>
                <a:r>
                  <a:rPr kumimoji="1" lang="zh-CN" altLang="en-US" sz="2000" dirty="0" smtClean="0"/>
                  <a:t>每天分发的密钥数以吨计。当装载着</a:t>
                </a:r>
                <a:r>
                  <a:rPr kumimoji="1" lang="en-US" altLang="zh-CN" sz="2000" dirty="0" smtClean="0"/>
                  <a:t>COMSEC</a:t>
                </a:r>
                <a:r>
                  <a:rPr kumimoji="1" lang="zh-CN" altLang="en-US" sz="2000" dirty="0" smtClean="0"/>
                  <a:t>密钥的船靠港时，密码分发员会到甲板上收集各种卡片、纸带以及软盘和其他一切贮存密钥的介质。然后，把它们分发给客户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 cstate="print"/>
                <a:stretch>
                  <a:fillRect l="-963" t="-1491" r="-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2505C-60C1-4C8B-B999-5A6C1EFAD7B5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12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8077200" cy="563563"/>
          </a:xfrm>
        </p:spPr>
        <p:txBody>
          <a:bodyPr/>
          <a:lstStyle/>
          <a:p>
            <a:r>
              <a:rPr lang="zh-CN" altLang="en-US" dirty="0" smtClean="0"/>
              <a:t>对称</a:t>
            </a:r>
            <a:r>
              <a:rPr lang="zh-CN" altLang="en-US" dirty="0"/>
              <a:t>加密</a:t>
            </a:r>
            <a:r>
              <a:rPr lang="zh-CN" altLang="en-US" dirty="0" smtClean="0"/>
              <a:t>体制的不足</a:t>
            </a:r>
            <a:r>
              <a:rPr lang="en-US" altLang="zh-CN" dirty="0" smtClean="0"/>
              <a:t>—</a:t>
            </a:r>
            <a:r>
              <a:rPr lang="zh-CN" altLang="en-US" dirty="0" smtClean="0"/>
              <a:t>签名和认证问题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对称密码体制中，通信双方共享密钥，因此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接收方可以伪造原文</a:t>
            </a:r>
            <a:r>
              <a:rPr lang="en-US" altLang="zh-CN" dirty="0" smtClean="0"/>
              <a:t>—</a:t>
            </a:r>
            <a:r>
              <a:rPr lang="zh-CN" altLang="en-US" dirty="0" smtClean="0"/>
              <a:t>不能实现</a:t>
            </a:r>
            <a:r>
              <a:rPr lang="zh-CN" altLang="en-US" b="1" dirty="0" smtClean="0">
                <a:solidFill>
                  <a:srgbClr val="FF0000"/>
                </a:solidFill>
              </a:rPr>
              <a:t>鉴别认证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发送方也可以否认</a:t>
            </a:r>
            <a:r>
              <a:rPr lang="en-US" altLang="zh-CN" dirty="0" smtClean="0"/>
              <a:t>—</a:t>
            </a:r>
            <a:r>
              <a:rPr lang="zh-CN" altLang="en-US" dirty="0" smtClean="0"/>
              <a:t>不能实现</a:t>
            </a:r>
            <a:r>
              <a:rPr lang="zh-CN" altLang="en-US" b="1" dirty="0" smtClean="0">
                <a:solidFill>
                  <a:srgbClr val="FF0000"/>
                </a:solidFill>
              </a:rPr>
              <a:t>不可否认性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尤其在</a:t>
            </a:r>
            <a:r>
              <a:rPr lang="zh-CN" altLang="en-US" b="1" dirty="0" smtClean="0">
                <a:solidFill>
                  <a:srgbClr val="FF0000"/>
                </a:solidFill>
              </a:rPr>
              <a:t>电子商务</a:t>
            </a:r>
            <a:r>
              <a:rPr lang="zh-CN" altLang="en-US" dirty="0" smtClean="0"/>
              <a:t>等网络应用中，互不认识的网络用户之间进行安全交易时，不能解决陌生人之间的</a:t>
            </a:r>
            <a:r>
              <a:rPr lang="zh-CN" altLang="en-US" dirty="0" smtClean="0">
                <a:solidFill>
                  <a:srgbClr val="FF0000"/>
                </a:solidFill>
              </a:rPr>
              <a:t>身份认证</a:t>
            </a:r>
            <a:r>
              <a:rPr lang="zh-CN" altLang="en-US" dirty="0" smtClean="0"/>
              <a:t>和交易</a:t>
            </a:r>
            <a:r>
              <a:rPr lang="zh-CN" altLang="en-US" dirty="0" smtClean="0">
                <a:solidFill>
                  <a:srgbClr val="FF0000"/>
                </a:solidFill>
              </a:rPr>
              <a:t>信息认证</a:t>
            </a:r>
            <a:r>
              <a:rPr lang="zh-CN" altLang="en-US" dirty="0" smtClean="0"/>
              <a:t>问题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F4578-7CFB-4DDB-87AE-AC43DB680C4E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13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解决方法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公钥密码体制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公钥密码（非对称密码）：</a:t>
            </a:r>
            <a:r>
              <a:rPr lang="zh-CN" altLang="en-US" dirty="0" smtClean="0"/>
              <a:t>每个用户都分别拥有两个密钥：</a:t>
            </a:r>
            <a:r>
              <a:rPr lang="zh-CN" altLang="en-US" b="1" dirty="0" smtClean="0">
                <a:solidFill>
                  <a:srgbClr val="FF00FF"/>
                </a:solidFill>
              </a:rPr>
              <a:t>加密密钥</a:t>
            </a:r>
            <a:r>
              <a:rPr lang="en-US" altLang="zh-CN" b="1" dirty="0" smtClean="0">
                <a:solidFill>
                  <a:srgbClr val="FF00FF"/>
                </a:solidFill>
              </a:rPr>
              <a:t>(</a:t>
            </a:r>
            <a:r>
              <a:rPr lang="zh-CN" altLang="en-US" b="1" dirty="0" smtClean="0">
                <a:solidFill>
                  <a:srgbClr val="FF00FF"/>
                </a:solidFill>
              </a:rPr>
              <a:t>公钥</a:t>
            </a:r>
            <a:r>
              <a:rPr lang="en-US" altLang="zh-CN" b="1" dirty="0" smtClean="0">
                <a:solidFill>
                  <a:srgbClr val="FF00FF"/>
                </a:solidFill>
              </a:rPr>
              <a:t>)</a:t>
            </a:r>
            <a:r>
              <a:rPr lang="zh-CN" altLang="en-US" dirty="0" smtClean="0"/>
              <a:t>与</a:t>
            </a:r>
            <a:r>
              <a:rPr lang="zh-CN" altLang="en-US" b="1" dirty="0" smtClean="0">
                <a:solidFill>
                  <a:srgbClr val="FF00FF"/>
                </a:solidFill>
              </a:rPr>
              <a:t>解密密钥</a:t>
            </a:r>
            <a:r>
              <a:rPr lang="en-US" altLang="zh-CN" b="1" dirty="0" smtClean="0">
                <a:solidFill>
                  <a:srgbClr val="FF00FF"/>
                </a:solidFill>
              </a:rPr>
              <a:t>(</a:t>
            </a:r>
            <a:r>
              <a:rPr lang="zh-CN" altLang="en-US" b="1" dirty="0" smtClean="0">
                <a:solidFill>
                  <a:srgbClr val="FF00FF"/>
                </a:solidFill>
              </a:rPr>
              <a:t>私钥</a:t>
            </a:r>
            <a:r>
              <a:rPr lang="en-US" altLang="zh-CN" b="1" dirty="0">
                <a:solidFill>
                  <a:srgbClr val="FF00FF"/>
                </a:solidFill>
              </a:rPr>
              <a:t>) </a:t>
            </a:r>
            <a:r>
              <a:rPr lang="zh-CN" altLang="en-US" dirty="0" smtClean="0"/>
              <a:t>，两者并不相同，且由</a:t>
            </a:r>
            <a:r>
              <a:rPr lang="zh-CN" altLang="en-US" dirty="0" smtClean="0">
                <a:solidFill>
                  <a:srgbClr val="CC3300"/>
                </a:solidFill>
              </a:rPr>
              <a:t>加密密钥得到解密密钥在计算上不可行</a:t>
            </a:r>
            <a:r>
              <a:rPr lang="zh-CN" altLang="en-US" dirty="0" smtClean="0"/>
              <a:t>。</a:t>
            </a:r>
            <a:r>
              <a:rPr lang="zh-CN" altLang="en-US" dirty="0" smtClean="0">
                <a:solidFill>
                  <a:srgbClr val="CC3300"/>
                </a:solidFill>
              </a:rPr>
              <a:t>加密密钥是公开的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52A5-86B2-42F0-A054-54C9F3380B96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14</a:t>
            </a:fld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733799"/>
            <a:ext cx="3733800" cy="24778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6104" y="3733800"/>
            <a:ext cx="4114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692AA2"/>
                </a:solidFill>
              </a:rPr>
              <a:t>类比：</a:t>
            </a:r>
            <a:r>
              <a:rPr kumimoji="1" lang="zh-CN" altLang="en-US" sz="2400" dirty="0"/>
              <a:t>任何人只需按一下就可以把锁关上，但只有有钥匙的人才能把锁打开。关锁(加密)是容易的，人人都可以做到，但开锁(解密)只能由有钥匙的人来做。知道关锁的知识无助于</a:t>
            </a:r>
            <a:r>
              <a:rPr kumimoji="1" lang="zh-CN" altLang="en-US" sz="2400" dirty="0" smtClean="0"/>
              <a:t>开锁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1976</a:t>
            </a:r>
            <a:r>
              <a:rPr lang="zh-CN" altLang="en-US" dirty="0" smtClean="0"/>
              <a:t>年，美国学者</a:t>
            </a:r>
            <a:r>
              <a:rPr lang="en-US" altLang="zh-CN" b="1" dirty="0" err="1" smtClean="0">
                <a:solidFill>
                  <a:srgbClr val="FF0000"/>
                </a:solidFill>
              </a:rPr>
              <a:t>Diffie</a:t>
            </a:r>
            <a:r>
              <a:rPr lang="zh-CN" altLang="en-US" dirty="0" smtClean="0"/>
              <a:t>和</a:t>
            </a:r>
            <a:r>
              <a:rPr lang="en-US" altLang="zh-CN" b="1" dirty="0" smtClean="0">
                <a:solidFill>
                  <a:srgbClr val="FF0000"/>
                </a:solidFill>
              </a:rPr>
              <a:t>Hellman</a:t>
            </a:r>
            <a:r>
              <a:rPr lang="zh-CN" altLang="en-US" dirty="0" smtClean="0"/>
              <a:t>在美国国家计算机会议上提出了</a:t>
            </a:r>
            <a:r>
              <a:rPr lang="zh-CN" altLang="en-US" b="1" dirty="0" smtClean="0">
                <a:solidFill>
                  <a:srgbClr val="FF0000"/>
                </a:solidFill>
              </a:rPr>
              <a:t>公钥密码体制</a:t>
            </a:r>
            <a:r>
              <a:rPr lang="zh-CN" altLang="en-US" dirty="0" smtClean="0"/>
              <a:t>的概念，并将该开创性的论文</a:t>
            </a:r>
            <a:r>
              <a:rPr lang="en-US" altLang="zh-CN" dirty="0" smtClean="0"/>
              <a:t>《</a:t>
            </a:r>
            <a:r>
              <a:rPr lang="zh-CN" altLang="en-US" b="1" dirty="0" smtClean="0">
                <a:solidFill>
                  <a:srgbClr val="692AA2"/>
                </a:solidFill>
              </a:rPr>
              <a:t>密码学的新方向</a:t>
            </a:r>
            <a:r>
              <a:rPr lang="en-US" altLang="zh-CN" dirty="0" smtClean="0"/>
              <a:t>》</a:t>
            </a:r>
            <a:r>
              <a:rPr lang="zh-CN" altLang="en-US" dirty="0" smtClean="0"/>
              <a:t>（“</a:t>
            </a:r>
            <a:r>
              <a:rPr lang="en-US" altLang="zh-CN" dirty="0" smtClean="0"/>
              <a:t>New Directions in Cryptography</a:t>
            </a:r>
            <a:r>
              <a:rPr lang="zh-CN" altLang="en-US" dirty="0" smtClean="0"/>
              <a:t>”）发表在</a:t>
            </a:r>
            <a:r>
              <a:rPr lang="en-US" altLang="zh-CN" dirty="0" smtClean="0"/>
              <a:t>IEEE</a:t>
            </a:r>
            <a:r>
              <a:rPr lang="zh-CN" altLang="en-US" dirty="0" smtClean="0"/>
              <a:t>杂志信息论卷上，成为近代密码学的又一里程碑</a:t>
            </a:r>
            <a:endParaRPr lang="en-US" altLang="zh-CN" dirty="0" smtClean="0"/>
          </a:p>
          <a:p>
            <a:pPr lvl="1"/>
            <a:r>
              <a:rPr lang="en-US" altLang="zh-CN" dirty="0" err="1" smtClean="0">
                <a:solidFill>
                  <a:srgbClr val="FF0000"/>
                </a:solidFill>
              </a:rPr>
              <a:t>Diffie</a:t>
            </a:r>
            <a:r>
              <a:rPr lang="zh-CN" altLang="en-US" dirty="0" smtClean="0">
                <a:solidFill>
                  <a:srgbClr val="FF0000"/>
                </a:solidFill>
              </a:rPr>
              <a:t>：</a:t>
            </a:r>
            <a:r>
              <a:rPr lang="en-US" altLang="zh-CN" dirty="0" smtClean="0"/>
              <a:t>1976</a:t>
            </a:r>
            <a:r>
              <a:rPr lang="zh-CN" altLang="en-US" dirty="0" smtClean="0"/>
              <a:t>年，我花一个小时时间完成这篇作品而一夜成名，从那时起，我就以此为生，这篇论文的影响</a:t>
            </a:r>
            <a:r>
              <a:rPr lang="zh-CN" altLang="en-US" dirty="0"/>
              <a:t>非</a:t>
            </a:r>
            <a:r>
              <a:rPr lang="zh-CN" altLang="en-US" dirty="0" smtClean="0"/>
              <a:t>常巨大</a:t>
            </a:r>
            <a:endParaRPr lang="en-US" altLang="zh-CN" dirty="0" smtClean="0"/>
          </a:p>
          <a:p>
            <a:r>
              <a:rPr lang="zh-CN" altLang="en-US" dirty="0" smtClean="0"/>
              <a:t>同时，以色列的</a:t>
            </a:r>
            <a:r>
              <a:rPr lang="en-US" altLang="zh-CN" dirty="0" err="1" smtClean="0"/>
              <a:t>Merkle</a:t>
            </a:r>
            <a:r>
              <a:rPr lang="zh-CN" altLang="en-US" dirty="0" smtClean="0"/>
              <a:t>也独立的提出了该思想，但是论文发表稍晚（</a:t>
            </a:r>
            <a:r>
              <a:rPr lang="en-US" altLang="zh-CN" dirty="0" smtClean="0"/>
              <a:t>1978</a:t>
            </a:r>
            <a:r>
              <a:rPr lang="zh-CN" altLang="en-US" dirty="0" smtClean="0"/>
              <a:t>年，论文出版的原因）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FD8BA-5EAD-46D5-9D64-D22C05E9FF5B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15</a:t>
            </a:fld>
            <a:endParaRPr lang="en-US" altLang="zh-CN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解决方法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公钥密码体制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Diffie</a:t>
            </a:r>
            <a:r>
              <a:rPr lang="en-US" altLang="zh-CN" dirty="0" smtClean="0"/>
              <a:t>-Hellman-</a:t>
            </a:r>
            <a:r>
              <a:rPr lang="en-US" altLang="zh-CN" dirty="0" err="1" smtClean="0"/>
              <a:t>Merkle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E2FD-2A4B-449A-B894-C51C2404A6CD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16</a:t>
            </a:fld>
            <a:endParaRPr lang="en-US" altLang="zh-CN" dirty="0"/>
          </a:p>
        </p:txBody>
      </p:sp>
      <p:pic>
        <p:nvPicPr>
          <p:cNvPr id="7" name="Picture 5" descr="diffie_hellman_merkl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600200"/>
            <a:ext cx="7200900" cy="4437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 descr="280651254_21d11e064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00200"/>
            <a:ext cx="7885113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Whitfield </a:t>
            </a:r>
            <a:r>
              <a:rPr lang="en-US" b="0" dirty="0" err="1" smtClean="0"/>
              <a:t>Diffie</a:t>
            </a:r>
            <a:endParaRPr lang="zh-CN" altLang="en-US" dirty="0"/>
          </a:p>
        </p:txBody>
      </p:sp>
      <p:pic>
        <p:nvPicPr>
          <p:cNvPr id="7" name="内容占位符 6" descr="Diffi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" y="1524000"/>
            <a:ext cx="3704232" cy="4495800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F6655-938D-444C-BE0E-7B28F2B3D692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17</a:t>
            </a:fld>
            <a:endParaRPr lang="en-US" altLang="zh-CN" dirty="0"/>
          </a:p>
        </p:txBody>
      </p:sp>
      <p:sp>
        <p:nvSpPr>
          <p:cNvPr id="8" name="TextBox 7"/>
          <p:cNvSpPr txBox="1"/>
          <p:nvPr/>
        </p:nvSpPr>
        <p:spPr>
          <a:xfrm>
            <a:off x="4038600" y="1447800"/>
            <a:ext cx="4876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1800" dirty="0" smtClean="0"/>
              <a:t>世界著名的密码技术与安全技术专家，</a:t>
            </a:r>
            <a:r>
              <a:rPr lang="en-US" altLang="zh-CN" sz="1800" dirty="0" smtClean="0"/>
              <a:t>1991</a:t>
            </a:r>
            <a:r>
              <a:rPr lang="zh-CN" altLang="en-US" sz="1800" dirty="0" smtClean="0"/>
              <a:t>年加盟</a:t>
            </a:r>
            <a:r>
              <a:rPr lang="en-US" altLang="zh-CN" sz="1800" dirty="0" smtClean="0"/>
              <a:t>Sun</a:t>
            </a:r>
            <a:r>
              <a:rPr lang="zh-CN" altLang="en-US" sz="1800" dirty="0" smtClean="0"/>
              <a:t>公司，在</a:t>
            </a:r>
            <a:r>
              <a:rPr lang="en-US" altLang="zh-CN" sz="1800" dirty="0" smtClean="0"/>
              <a:t>Sun</a:t>
            </a:r>
            <a:r>
              <a:rPr lang="zh-CN" altLang="en-US" sz="1800" dirty="0" smtClean="0"/>
              <a:t>实验室工作</a:t>
            </a:r>
          </a:p>
          <a:p>
            <a:pPr>
              <a:buFont typeface="Arial" pitchFamily="34" charset="0"/>
              <a:buChar char="•"/>
            </a:pPr>
            <a:r>
              <a:rPr lang="zh-CN" altLang="en-US" sz="1800" dirty="0" smtClean="0"/>
              <a:t>此前，他曾在北方电讯任安全系统经理达</a:t>
            </a:r>
            <a:r>
              <a:rPr lang="en-US" altLang="zh-CN" sz="1800" dirty="0" smtClean="0"/>
              <a:t>20</a:t>
            </a:r>
            <a:r>
              <a:rPr lang="zh-CN" altLang="en-US" sz="1800" dirty="0" smtClean="0"/>
              <a:t>年之久</a:t>
            </a:r>
            <a:endParaRPr lang="en-US" altLang="zh-CN" sz="1800" dirty="0" smtClean="0"/>
          </a:p>
          <a:p>
            <a:pPr>
              <a:buFont typeface="Arial" pitchFamily="34" charset="0"/>
              <a:buChar char="•"/>
            </a:pPr>
            <a:r>
              <a:rPr lang="zh-CN" altLang="en-US" sz="1800" b="1" dirty="0" smtClean="0">
                <a:solidFill>
                  <a:srgbClr val="FF00FF"/>
                </a:solidFill>
              </a:rPr>
              <a:t>“公钥加密”概念的发明人</a:t>
            </a:r>
            <a:r>
              <a:rPr lang="zh-CN" altLang="en-US" sz="1800" dirty="0" smtClean="0"/>
              <a:t>，被业界公认为信息技术安全事物的权威人士</a:t>
            </a:r>
            <a:endParaRPr lang="en-US" altLang="zh-CN" sz="1800" dirty="0" smtClean="0"/>
          </a:p>
          <a:p>
            <a:pPr>
              <a:buFont typeface="Arial" pitchFamily="34" charset="0"/>
              <a:buChar char="•"/>
            </a:pPr>
            <a:r>
              <a:rPr lang="en-US" altLang="zh-CN" sz="1800" dirty="0" smtClean="0"/>
              <a:t>20 </a:t>
            </a:r>
            <a:r>
              <a:rPr lang="zh-CN" altLang="en-US" sz="1800" dirty="0" smtClean="0"/>
              <a:t>世纪 </a:t>
            </a:r>
            <a:r>
              <a:rPr lang="en-US" altLang="zh-CN" sz="1800" dirty="0" smtClean="0"/>
              <a:t>90 </a:t>
            </a:r>
            <a:r>
              <a:rPr lang="zh-CN" altLang="en-US" sz="1800" dirty="0" smtClean="0"/>
              <a:t>年代，主要研究密码技术的公用策略方面，并多次在美国参议院和众议院作证</a:t>
            </a:r>
            <a:endParaRPr lang="en-US" altLang="zh-CN" sz="1800" dirty="0" smtClean="0"/>
          </a:p>
          <a:p>
            <a:pPr>
              <a:buFont typeface="Arial" pitchFamily="34" charset="0"/>
              <a:buChar char="•"/>
            </a:pPr>
            <a:r>
              <a:rPr lang="en-US" altLang="zh-CN" sz="1800" dirty="0" err="1" smtClean="0"/>
              <a:t>Diffie</a:t>
            </a:r>
            <a:r>
              <a:rPr lang="zh-CN" altLang="en-US" sz="1800" dirty="0" smtClean="0"/>
              <a:t>是马可尼基金会 </a:t>
            </a:r>
            <a:r>
              <a:rPr lang="en-US" altLang="zh-CN" sz="1800" dirty="0" smtClean="0"/>
              <a:t>(Marconi Foundation) </a:t>
            </a:r>
            <a:r>
              <a:rPr lang="zh-CN" altLang="en-US" sz="1800" dirty="0" smtClean="0"/>
              <a:t>成员，并且从许多机构 </a:t>
            </a:r>
            <a:r>
              <a:rPr lang="en-US" altLang="zh-CN" sz="1800" dirty="0" smtClean="0"/>
              <a:t>-- </a:t>
            </a:r>
            <a:r>
              <a:rPr lang="zh-CN" altLang="en-US" sz="1800" dirty="0" smtClean="0"/>
              <a:t>美国电气及电子工程师学会</a:t>
            </a:r>
            <a:r>
              <a:rPr lang="en-US" altLang="zh-CN" sz="1800" dirty="0" smtClean="0"/>
              <a:t>(IEEE)</a:t>
            </a:r>
            <a:r>
              <a:rPr lang="zh-CN" altLang="en-US" sz="1800" dirty="0" smtClean="0"/>
              <a:t>、电子前沿基金会 </a:t>
            </a:r>
            <a:r>
              <a:rPr lang="en-US" altLang="zh-CN" sz="1800" dirty="0" smtClean="0"/>
              <a:t>(Electronic Frontiers Foundation)</a:t>
            </a:r>
            <a:r>
              <a:rPr lang="zh-CN" altLang="en-US" sz="1800" dirty="0" smtClean="0"/>
              <a:t>、美国标准技术研究所</a:t>
            </a:r>
            <a:r>
              <a:rPr lang="en-US" altLang="zh-CN" sz="1800" dirty="0" smtClean="0"/>
              <a:t>(NIST)</a:t>
            </a:r>
            <a:r>
              <a:rPr lang="zh-CN" altLang="en-US" sz="1800" dirty="0" smtClean="0"/>
              <a:t>、美国国家安全局 </a:t>
            </a:r>
            <a:r>
              <a:rPr lang="en-US" altLang="zh-CN" sz="1800" dirty="0" smtClean="0"/>
              <a:t>(NSA)</a:t>
            </a:r>
            <a:r>
              <a:rPr lang="zh-CN" altLang="en-US" sz="1800" dirty="0" smtClean="0"/>
              <a:t>、富兰克林研究所 </a:t>
            </a:r>
            <a:r>
              <a:rPr lang="en-US" altLang="zh-CN" sz="1800" dirty="0" smtClean="0"/>
              <a:t>(Franklin Institute) </a:t>
            </a:r>
            <a:r>
              <a:rPr lang="zh-CN" altLang="en-US" sz="1800" dirty="0" smtClean="0"/>
              <a:t>和 美国计算机协会 </a:t>
            </a:r>
            <a:r>
              <a:rPr lang="en-US" altLang="zh-CN" sz="1800" dirty="0" smtClean="0"/>
              <a:t>(ACM) --</a:t>
            </a:r>
            <a:r>
              <a:rPr lang="zh-CN" altLang="en-US" sz="1800" dirty="0" smtClean="0"/>
              <a:t>获得多种奖项</a:t>
            </a:r>
            <a:endParaRPr lang="zh-CN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Martin E. Hellman</a:t>
            </a:r>
            <a:endParaRPr lang="zh-CN" altLang="en-US" dirty="0"/>
          </a:p>
        </p:txBody>
      </p:sp>
      <p:pic>
        <p:nvPicPr>
          <p:cNvPr id="7" name="内容占位符 6" descr="Hellma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8600" y="1981200"/>
            <a:ext cx="3048000" cy="3632200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1200-B20F-468C-BCA6-6EB94F2DC5CD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18</a:t>
            </a:fld>
            <a:endParaRPr lang="en-US" altLang="zh-CN" dirty="0"/>
          </a:p>
        </p:txBody>
      </p:sp>
      <p:sp>
        <p:nvSpPr>
          <p:cNvPr id="8" name="TextBox 7"/>
          <p:cNvSpPr txBox="1"/>
          <p:nvPr/>
        </p:nvSpPr>
        <p:spPr>
          <a:xfrm>
            <a:off x="3429000" y="1752600"/>
            <a:ext cx="5562600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2400" dirty="0" smtClean="0"/>
              <a:t>1966</a:t>
            </a:r>
            <a:r>
              <a:rPr lang="zh-CN" altLang="en-US" sz="2400" dirty="0" smtClean="0"/>
              <a:t>年获得纽约大学学士学位</a:t>
            </a:r>
            <a:endParaRPr lang="en-US" altLang="zh-CN" sz="2400" dirty="0" smtClean="0"/>
          </a:p>
          <a:p>
            <a:pPr>
              <a:buFont typeface="Arial" pitchFamily="34" charset="0"/>
              <a:buChar char="•"/>
            </a:pPr>
            <a:endParaRPr lang="en-US" altLang="zh-CN" sz="2400" dirty="0" smtClean="0"/>
          </a:p>
          <a:p>
            <a:pPr>
              <a:buFont typeface="Arial" pitchFamily="34" charset="0"/>
              <a:buChar char="•"/>
            </a:pPr>
            <a:r>
              <a:rPr lang="en-US" altLang="zh-CN" sz="2400" dirty="0" smtClean="0"/>
              <a:t>1967</a:t>
            </a:r>
            <a:r>
              <a:rPr lang="zh-CN" altLang="en-US" sz="2400" dirty="0" smtClean="0"/>
              <a:t>和</a:t>
            </a:r>
            <a:r>
              <a:rPr lang="en-US" altLang="zh-CN" sz="2400" dirty="0" smtClean="0"/>
              <a:t>1969</a:t>
            </a:r>
            <a:r>
              <a:rPr lang="zh-CN" altLang="en-US" sz="2400" dirty="0" smtClean="0"/>
              <a:t>分别获得斯坦福大学的硕士和博士学位</a:t>
            </a:r>
            <a:endParaRPr lang="en-US" altLang="zh-CN" sz="2400" dirty="0" smtClean="0"/>
          </a:p>
          <a:p>
            <a:pPr>
              <a:buFont typeface="Arial" pitchFamily="34" charset="0"/>
              <a:buChar char="•"/>
            </a:pPr>
            <a:endParaRPr lang="en-US" altLang="zh-CN" sz="2400" dirty="0" smtClean="0"/>
          </a:p>
          <a:p>
            <a:pPr>
              <a:buFont typeface="Arial" pitchFamily="34" charset="0"/>
              <a:buChar char="•"/>
            </a:pPr>
            <a:r>
              <a:rPr lang="en-US" altLang="zh-CN" sz="2400" dirty="0" smtClean="0"/>
              <a:t>1968-69</a:t>
            </a:r>
            <a:r>
              <a:rPr lang="zh-CN" altLang="en-US" sz="2400" dirty="0" smtClean="0"/>
              <a:t>年</a:t>
            </a:r>
            <a:r>
              <a:rPr lang="en-US" altLang="zh-CN" sz="2400" dirty="0" smtClean="0"/>
              <a:t>IBM</a:t>
            </a:r>
            <a:r>
              <a:rPr lang="zh-CN" altLang="en-US" sz="2400" dirty="0" smtClean="0"/>
              <a:t>在华盛顿的研究中心</a:t>
            </a:r>
            <a:endParaRPr lang="en-US" altLang="zh-CN" sz="2400" dirty="0" smtClean="0"/>
          </a:p>
          <a:p>
            <a:pPr>
              <a:buFont typeface="Arial" pitchFamily="34" charset="0"/>
              <a:buChar char="•"/>
            </a:pPr>
            <a:endParaRPr lang="en-US" altLang="zh-CN" sz="2400" dirty="0" smtClean="0"/>
          </a:p>
          <a:p>
            <a:pPr>
              <a:buFont typeface="Arial" pitchFamily="34" charset="0"/>
              <a:buChar char="•"/>
            </a:pPr>
            <a:r>
              <a:rPr lang="en-US" altLang="zh-CN" sz="2400" dirty="0" smtClean="0"/>
              <a:t>1969-1971</a:t>
            </a:r>
            <a:r>
              <a:rPr lang="zh-CN" altLang="en-US" sz="2400" dirty="0" smtClean="0"/>
              <a:t>年</a:t>
            </a:r>
            <a:r>
              <a:rPr lang="en-US" altLang="zh-CN" sz="2400" dirty="0" smtClean="0"/>
              <a:t>MIT</a:t>
            </a:r>
          </a:p>
          <a:p>
            <a:pPr>
              <a:buFont typeface="Arial" pitchFamily="34" charset="0"/>
              <a:buChar char="•"/>
            </a:pPr>
            <a:endParaRPr lang="en-US" altLang="zh-CN" sz="2400" dirty="0" smtClean="0"/>
          </a:p>
          <a:p>
            <a:pPr>
              <a:buFont typeface="Arial" pitchFamily="34" charset="0"/>
              <a:buChar char="•"/>
            </a:pPr>
            <a:r>
              <a:rPr lang="en-US" altLang="zh-CN" sz="2400" dirty="0" smtClean="0"/>
              <a:t>1971</a:t>
            </a:r>
            <a:r>
              <a:rPr lang="zh-CN" altLang="en-US" sz="2400" dirty="0" smtClean="0"/>
              <a:t>年斯坦福大学</a:t>
            </a:r>
            <a:endParaRPr lang="en-US" altLang="zh-CN" sz="2400" dirty="0" smtClean="0"/>
          </a:p>
          <a:p>
            <a:pPr>
              <a:buFont typeface="Arial" pitchFamily="34" charset="0"/>
              <a:buChar char="•"/>
            </a:pPr>
            <a:endParaRPr lang="en-US" altLang="zh-CN" sz="2400" dirty="0" smtClean="0"/>
          </a:p>
          <a:p>
            <a:pPr>
              <a:buFont typeface="Arial" pitchFamily="34" charset="0"/>
              <a:buChar char="•"/>
            </a:pPr>
            <a:r>
              <a:rPr lang="zh-CN" altLang="en-US" sz="2400" dirty="0" smtClean="0"/>
              <a:t>公钥密码学的创始人之一</a:t>
            </a:r>
            <a:endParaRPr lang="en-US" altLang="zh-CN" sz="2400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6" descr="C:\Documents and Settings\Benxiaohai\My Documents\My Pictures\Microsoft 剪辑管理器\j044144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9100" y="4940300"/>
            <a:ext cx="609600" cy="60960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公钥密码体制示意图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4196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发送</a:t>
            </a:r>
            <a:r>
              <a:rPr lang="zh-CN" altLang="en-US" dirty="0" smtClean="0"/>
              <a:t>方</a:t>
            </a:r>
            <a:r>
              <a:rPr lang="en-US" altLang="zh-CN" dirty="0" smtClean="0"/>
              <a:t>A</a:t>
            </a:r>
            <a:r>
              <a:rPr lang="zh-CN" altLang="en-US" dirty="0" smtClean="0"/>
              <a:t>查找接收方</a:t>
            </a:r>
            <a:r>
              <a:rPr lang="en-US" altLang="zh-CN" dirty="0" smtClean="0"/>
              <a:t>B</a:t>
            </a:r>
            <a:r>
              <a:rPr lang="zh-CN" altLang="en-US" dirty="0" smtClean="0"/>
              <a:t>的公钥</a:t>
            </a:r>
            <a:endParaRPr lang="en-US" altLang="zh-CN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A</a:t>
            </a:r>
            <a:r>
              <a:rPr lang="zh-CN" altLang="en-US" dirty="0" smtClean="0"/>
              <a:t>采用</a:t>
            </a:r>
            <a:r>
              <a:rPr lang="zh-CN" altLang="en-US" b="1" dirty="0">
                <a:solidFill>
                  <a:srgbClr val="FF0000"/>
                </a:solidFill>
              </a:rPr>
              <a:t>公钥加密算法</a:t>
            </a:r>
            <a:r>
              <a:rPr lang="zh-CN" altLang="en-US" dirty="0" smtClean="0"/>
              <a:t>以</a:t>
            </a:r>
            <a:r>
              <a:rPr lang="en-US" altLang="zh-CN" dirty="0" smtClean="0"/>
              <a:t>B</a:t>
            </a:r>
            <a:r>
              <a:rPr lang="zh-CN" altLang="en-US" dirty="0" smtClean="0"/>
              <a:t>的公钥加密明文消息</a:t>
            </a:r>
            <a:endParaRPr lang="en-US" altLang="zh-CN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A</a:t>
            </a:r>
            <a:r>
              <a:rPr lang="zh-CN" altLang="en-US" dirty="0" smtClean="0"/>
              <a:t>通过</a:t>
            </a:r>
            <a:r>
              <a:rPr lang="zh-CN" altLang="en-US" b="1" dirty="0" smtClean="0">
                <a:solidFill>
                  <a:srgbClr val="FF0000"/>
                </a:solidFill>
              </a:rPr>
              <a:t>不安全信道</a:t>
            </a:r>
            <a:r>
              <a:rPr lang="zh-CN" altLang="en-US" dirty="0" smtClean="0"/>
              <a:t>将密文发送给</a:t>
            </a:r>
            <a:r>
              <a:rPr lang="en-US" altLang="zh-CN" dirty="0" smtClean="0"/>
              <a:t>B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B</a:t>
            </a:r>
            <a:r>
              <a:rPr lang="zh-CN" altLang="en-US" dirty="0" smtClean="0"/>
              <a:t>收到密文后用自己的私钥解密获取明文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84F0A-3914-4DBC-BE38-22F039F26D14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19</a:t>
            </a:fld>
            <a:endParaRPr lang="en-US" altLang="zh-CN" dirty="0"/>
          </a:p>
        </p:txBody>
      </p:sp>
      <p:pic>
        <p:nvPicPr>
          <p:cNvPr id="7" name="Picture 3" descr="C:\Documents and Settings\Benxiaohai\My Documents\My Pictures\Microsoft 剪辑管理器\j0239653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46976" y="4751811"/>
            <a:ext cx="1172018" cy="1243574"/>
          </a:xfrm>
          <a:prstGeom prst="rect">
            <a:avLst/>
          </a:prstGeom>
          <a:noFill/>
        </p:spPr>
      </p:pic>
      <p:pic>
        <p:nvPicPr>
          <p:cNvPr id="8" name="Picture 4" descr="C:\Documents and Settings\Benxiaohai\My Documents\My Pictures\Microsoft 剪辑管理器\j0239647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" y="4800600"/>
            <a:ext cx="820737" cy="119478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457200" y="6019800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发送方</a:t>
            </a:r>
            <a:r>
              <a:rPr lang="en-US" altLang="zh-CN" b="1" dirty="0">
                <a:solidFill>
                  <a:srgbClr val="FF0000"/>
                </a:solidFill>
              </a:rPr>
              <a:t>A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99276" y="6019800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接收方</a:t>
            </a:r>
            <a:r>
              <a:rPr lang="en-US" altLang="zh-CN" b="1" dirty="0">
                <a:solidFill>
                  <a:srgbClr val="FF0000"/>
                </a:solidFill>
              </a:rPr>
              <a:t>B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2514600" y="5067300"/>
            <a:ext cx="990600" cy="762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C6062F"/>
                </a:solidFill>
                <a:effectLst/>
                <a:latin typeface="Arial" charset="0"/>
                <a:ea typeface="宋体" pitchFamily="2" charset="-122"/>
              </a:rPr>
              <a:t>加密算法</a:t>
            </a:r>
          </a:p>
        </p:txBody>
      </p:sp>
      <p:sp>
        <p:nvSpPr>
          <p:cNvPr id="14" name="矩形 13"/>
          <p:cNvSpPr/>
          <p:nvPr/>
        </p:nvSpPr>
        <p:spPr bwMode="auto">
          <a:xfrm>
            <a:off x="5562600" y="5067300"/>
            <a:ext cx="990600" cy="762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C6062F"/>
                </a:solidFill>
                <a:effectLst/>
                <a:latin typeface="Arial" charset="0"/>
                <a:ea typeface="宋体" pitchFamily="2" charset="-122"/>
              </a:rPr>
              <a:t>解密算法</a:t>
            </a:r>
          </a:p>
        </p:txBody>
      </p:sp>
      <p:sp>
        <p:nvSpPr>
          <p:cNvPr id="15" name="右箭头 14"/>
          <p:cNvSpPr/>
          <p:nvPr/>
        </p:nvSpPr>
        <p:spPr bwMode="auto">
          <a:xfrm>
            <a:off x="3505200" y="5334000"/>
            <a:ext cx="2057400" cy="228600"/>
          </a:xfrm>
          <a:prstGeom prst="rightArrow">
            <a:avLst/>
          </a:prstGeom>
          <a:solidFill>
            <a:srgbClr val="FFFF00"/>
          </a:solidFill>
          <a:ln w="38100" cap="flat" cmpd="sng" algn="ctr">
            <a:solidFill>
              <a:srgbClr val="CC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86200" y="5483423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C6062F"/>
                </a:solidFill>
              </a:rPr>
              <a:t>不安全信道</a:t>
            </a:r>
            <a:endParaRPr lang="zh-CN" altLang="en-US" b="1" dirty="0">
              <a:solidFill>
                <a:srgbClr val="C6062F"/>
              </a:solidFill>
            </a:endParaRPr>
          </a:p>
        </p:txBody>
      </p:sp>
      <p:sp>
        <p:nvSpPr>
          <p:cNvPr id="17" name="右箭头 16"/>
          <p:cNvSpPr/>
          <p:nvPr/>
        </p:nvSpPr>
        <p:spPr bwMode="auto">
          <a:xfrm rot="5400000">
            <a:off x="5829300" y="4648200"/>
            <a:ext cx="457200" cy="304800"/>
          </a:xfrm>
          <a:prstGeom prst="rightArrow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14600" y="4191000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FF00FF"/>
                </a:solidFill>
              </a:rPr>
              <a:t>B</a:t>
            </a:r>
            <a:r>
              <a:rPr lang="zh-CN" altLang="en-US" sz="2000" b="1" dirty="0" smtClean="0">
                <a:solidFill>
                  <a:srgbClr val="FF00FF"/>
                </a:solidFill>
              </a:rPr>
              <a:t>的公钥</a:t>
            </a:r>
            <a:endParaRPr lang="zh-CN" altLang="en-US" sz="2000" b="1" dirty="0">
              <a:solidFill>
                <a:srgbClr val="FF00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62600" y="4210110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FF00FF"/>
                </a:solidFill>
              </a:rPr>
              <a:t>B</a:t>
            </a:r>
            <a:r>
              <a:rPr lang="zh-CN" altLang="en-US" sz="2000" b="1" dirty="0" smtClean="0">
                <a:solidFill>
                  <a:srgbClr val="FF00FF"/>
                </a:solidFill>
              </a:rPr>
              <a:t>的私钥</a:t>
            </a:r>
            <a:endParaRPr lang="zh-CN" altLang="en-US" sz="2000" b="1" dirty="0">
              <a:solidFill>
                <a:srgbClr val="FF00FF"/>
              </a:solidFill>
            </a:endParaRPr>
          </a:p>
        </p:txBody>
      </p:sp>
      <p:sp>
        <p:nvSpPr>
          <p:cNvPr id="20" name="右箭头 19"/>
          <p:cNvSpPr/>
          <p:nvPr/>
        </p:nvSpPr>
        <p:spPr bwMode="auto">
          <a:xfrm rot="5400000">
            <a:off x="2819400" y="4648200"/>
            <a:ext cx="457200" cy="304800"/>
          </a:xfrm>
          <a:prstGeom prst="rightArrow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91000" y="4648200"/>
            <a:ext cx="800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FF"/>
                </a:solidFill>
              </a:rPr>
              <a:t>密文</a:t>
            </a:r>
            <a:endParaRPr lang="zh-CN" altLang="en-US" sz="2000" b="1" dirty="0">
              <a:solidFill>
                <a:srgbClr val="FF00FF"/>
              </a:solidFill>
            </a:endParaRPr>
          </a:p>
        </p:txBody>
      </p:sp>
      <p:sp>
        <p:nvSpPr>
          <p:cNvPr id="23" name="流程图: 文档 22"/>
          <p:cNvSpPr/>
          <p:nvPr/>
        </p:nvSpPr>
        <p:spPr bwMode="auto">
          <a:xfrm>
            <a:off x="1676400" y="5143500"/>
            <a:ext cx="515937" cy="685800"/>
          </a:xfrm>
          <a:prstGeom prst="flowChartDocumen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normalizeH="0" baseline="0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明文</a:t>
            </a:r>
          </a:p>
        </p:txBody>
      </p:sp>
      <p:sp>
        <p:nvSpPr>
          <p:cNvPr id="24" name="右箭头 23"/>
          <p:cNvSpPr/>
          <p:nvPr/>
        </p:nvSpPr>
        <p:spPr bwMode="auto">
          <a:xfrm>
            <a:off x="2192336" y="5436092"/>
            <a:ext cx="322263" cy="113808"/>
          </a:xfrm>
          <a:prstGeom prst="rightArrow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25" name="流程图: 文档 24"/>
          <p:cNvSpPr/>
          <p:nvPr/>
        </p:nvSpPr>
        <p:spPr bwMode="auto">
          <a:xfrm>
            <a:off x="6899276" y="5093192"/>
            <a:ext cx="515937" cy="685800"/>
          </a:xfrm>
          <a:prstGeom prst="flowChartDocumen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normalizeH="0" baseline="0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明文</a:t>
            </a:r>
          </a:p>
        </p:txBody>
      </p:sp>
      <p:sp>
        <p:nvSpPr>
          <p:cNvPr id="26" name="右箭头 25"/>
          <p:cNvSpPr/>
          <p:nvPr/>
        </p:nvSpPr>
        <p:spPr bwMode="auto">
          <a:xfrm>
            <a:off x="6577013" y="5397992"/>
            <a:ext cx="322263" cy="113808"/>
          </a:xfrm>
          <a:prstGeom prst="rightArrow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986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问题的提出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ED129-20A7-4F82-AC48-3D7132AB9279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2</a:t>
            </a:fld>
            <a:endParaRPr lang="en-US" altLang="zh-CN" dirty="0"/>
          </a:p>
        </p:txBody>
      </p:sp>
      <p:pic>
        <p:nvPicPr>
          <p:cNvPr id="95235" name="Picture 3" descr="C:\Documents and Settings\Benxiaohai\My Documents\My Pictures\Microsoft 剪辑管理器\j0239653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4600" y="3657600"/>
            <a:ext cx="1716088" cy="1820862"/>
          </a:xfrm>
          <a:prstGeom prst="rect">
            <a:avLst/>
          </a:prstGeom>
          <a:noFill/>
        </p:spPr>
      </p:pic>
      <p:pic>
        <p:nvPicPr>
          <p:cNvPr id="95236" name="Picture 4" descr="C:\Documents and Settings\Benxiaohai\My Documents\My Pictures\Microsoft 剪辑管理器\j0239647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3810000"/>
            <a:ext cx="1201737" cy="1749425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62000" y="5486400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FF0000"/>
                </a:solidFill>
                <a:latin typeface="GungsuhChe" pitchFamily="49" charset="-127"/>
                <a:ea typeface="GungsuhChe" pitchFamily="49" charset="-127"/>
              </a:rPr>
              <a:t>Alice</a:t>
            </a:r>
            <a:endParaRPr lang="zh-CN" altLang="en-US" sz="2000" dirty="0">
              <a:solidFill>
                <a:srgbClr val="FF0000"/>
              </a:solidFill>
              <a:latin typeface="GungsuhChe" pitchFamily="49" charset="-127"/>
              <a:ea typeface="GungsuhChe" pitchFamily="49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00800" y="5391090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FF0000"/>
                </a:solidFill>
                <a:latin typeface="GungsuhChe" pitchFamily="49" charset="-127"/>
                <a:ea typeface="GungsuhChe" pitchFamily="49" charset="-127"/>
              </a:rPr>
              <a:t>Bob</a:t>
            </a:r>
            <a:endParaRPr lang="zh-CN" altLang="en-US" sz="2000" dirty="0">
              <a:solidFill>
                <a:srgbClr val="FF0000"/>
              </a:solidFill>
              <a:latin typeface="GungsuhChe" pitchFamily="49" charset="-127"/>
              <a:ea typeface="GungsuhChe" pitchFamily="49" charset="-127"/>
            </a:endParaRPr>
          </a:p>
        </p:txBody>
      </p:sp>
      <p:cxnSp>
        <p:nvCxnSpPr>
          <p:cNvPr id="13" name="直接箭头连接符 12"/>
          <p:cNvCxnSpPr/>
          <p:nvPr/>
        </p:nvCxnSpPr>
        <p:spPr bwMode="auto">
          <a:xfrm>
            <a:off x="2133600" y="4724400"/>
            <a:ext cx="3962400" cy="1588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95238" name="Picture 6" descr="C:\Documents and Settings\Benxiaohai\My Documents\My Pictures\Microsoft 剪辑管理器\j0441448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4600" y="4038600"/>
            <a:ext cx="990600" cy="990600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2286000" y="3733800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加密的消息</a:t>
            </a:r>
            <a:endParaRPr lang="zh-CN" altLang="en-US" dirty="0"/>
          </a:p>
        </p:txBody>
      </p:sp>
      <p:pic>
        <p:nvPicPr>
          <p:cNvPr id="14" name="Picture 4" descr="013"/>
          <p:cNvPicPr>
            <a:picLocks noGrp="1" noChangeAspect="1" noChangeArrowheads="1"/>
          </p:cNvPicPr>
          <p:nvPr>
            <p:ph sz="half" idx="1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3657600" y="1676400"/>
            <a:ext cx="984250" cy="984250"/>
          </a:xfrm>
          <a:noFill/>
          <a:ln/>
        </p:spPr>
      </p:pic>
      <p:sp>
        <p:nvSpPr>
          <p:cNvPr id="15" name="Text Box 130"/>
          <p:cNvSpPr txBox="1">
            <a:spLocks noChangeArrowheads="1"/>
          </p:cNvSpPr>
          <p:nvPr/>
        </p:nvSpPr>
        <p:spPr bwMode="auto">
          <a:xfrm>
            <a:off x="4800600" y="1600200"/>
            <a:ext cx="201612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 err="1">
                <a:latin typeface="Times New Roman" pitchFamily="18" charset="0"/>
              </a:rPr>
              <a:t>Hecker</a:t>
            </a:r>
            <a:r>
              <a:rPr lang="en-US" altLang="zh-CN" dirty="0">
                <a:latin typeface="Times New Roman" pitchFamily="18" charset="0"/>
              </a:rPr>
              <a:t> (</a:t>
            </a:r>
            <a:r>
              <a:rPr lang="en-US" altLang="zh-CN" dirty="0" smtClean="0">
                <a:latin typeface="Times New Roman" pitchFamily="18" charset="0"/>
              </a:rPr>
              <a:t>Attacker</a:t>
            </a:r>
            <a:r>
              <a:rPr lang="zh-CN" altLang="en-US" dirty="0" smtClean="0">
                <a:latin typeface="Times New Roman" pitchFamily="18" charset="0"/>
              </a:rPr>
              <a:t>，</a:t>
            </a:r>
            <a:r>
              <a:rPr lang="en-US" altLang="zh-CN" dirty="0" smtClean="0">
                <a:solidFill>
                  <a:srgbClr val="FF0000"/>
                </a:solidFill>
                <a:latin typeface="Times New Roman" pitchFamily="18" charset="0"/>
              </a:rPr>
              <a:t>Eve</a:t>
            </a:r>
            <a:r>
              <a:rPr lang="en-US" altLang="zh-CN" dirty="0" smtClean="0">
                <a:latin typeface="Times New Roman" pitchFamily="18" charset="0"/>
              </a:rPr>
              <a:t>)</a:t>
            </a:r>
            <a:endParaRPr lang="en-US" altLang="zh-CN" dirty="0">
              <a:latin typeface="Times New Roman" pitchFamily="18" charset="0"/>
            </a:endParaRPr>
          </a:p>
        </p:txBody>
      </p:sp>
      <p:sp>
        <p:nvSpPr>
          <p:cNvPr id="18" name="椭圆形标注 17"/>
          <p:cNvSpPr/>
          <p:nvPr/>
        </p:nvSpPr>
        <p:spPr bwMode="auto">
          <a:xfrm>
            <a:off x="5105400" y="2362200"/>
            <a:ext cx="3048000" cy="914400"/>
          </a:xfrm>
          <a:prstGeom prst="wedgeEllipseCallout">
            <a:avLst>
              <a:gd name="adj1" fmla="val -68105"/>
              <a:gd name="adj2" fmla="val -70898"/>
            </a:avLst>
          </a:prstGeom>
          <a:noFill/>
          <a:ln w="9525" cap="flat" cmpd="sng" algn="ctr">
            <a:solidFill>
              <a:srgbClr val="C6062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宋体" pitchFamily="2" charset="-122"/>
              </a:rPr>
              <a:t>我是黑客，看你怎么把密钥传递给</a:t>
            </a:r>
            <a:r>
              <a:rPr kumimoji="0" lang="en-US" altLang="zh-CN" sz="1400" b="1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宋体" pitchFamily="2" charset="-122"/>
              </a:rPr>
              <a:t>Bob</a:t>
            </a: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宋体" pitchFamily="2" charset="-122"/>
              </a:rPr>
              <a:t>。哈哈！</a:t>
            </a:r>
          </a:p>
        </p:txBody>
      </p:sp>
      <p:sp>
        <p:nvSpPr>
          <p:cNvPr id="19" name="下箭头 18"/>
          <p:cNvSpPr/>
          <p:nvPr/>
        </p:nvSpPr>
        <p:spPr bwMode="auto">
          <a:xfrm>
            <a:off x="3962400" y="2667000"/>
            <a:ext cx="304800" cy="1981200"/>
          </a:xfrm>
          <a:prstGeom prst="downArrow">
            <a:avLst/>
          </a:prstGeom>
          <a:solidFill>
            <a:srgbClr val="FFFF00"/>
          </a:solidFill>
          <a:ln w="28575" cap="flat" cmpd="sng" algn="ctr">
            <a:solidFill>
              <a:srgbClr val="C6062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20" name="云形标注 19"/>
          <p:cNvSpPr/>
          <p:nvPr/>
        </p:nvSpPr>
        <p:spPr bwMode="auto">
          <a:xfrm>
            <a:off x="3962400" y="5105399"/>
            <a:ext cx="2438400" cy="987425"/>
          </a:xfrm>
          <a:prstGeom prst="cloudCallout">
            <a:avLst>
              <a:gd name="adj1" fmla="val 61718"/>
              <a:gd name="adj2" fmla="val -149542"/>
            </a:avLst>
          </a:prstGeom>
          <a:noFill/>
          <a:ln w="9525" cap="flat" cmpd="sng" algn="ctr">
            <a:solidFill>
              <a:srgbClr val="C6062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800" b="1" dirty="0">
                <a:latin typeface="华文中宋" pitchFamily="2" charset="-122"/>
                <a:ea typeface="华文中宋" pitchFamily="2" charset="-122"/>
              </a:rPr>
              <a:t>快把</a:t>
            </a:r>
            <a:r>
              <a:rPr lang="zh-CN" altLang="en-US" sz="1800" b="1" dirty="0" smtClean="0">
                <a:latin typeface="华文中宋" pitchFamily="2" charset="-122"/>
                <a:ea typeface="华文中宋" pitchFamily="2" charset="-122"/>
              </a:rPr>
              <a:t>密钥传给我啊！急着哪！</a:t>
            </a:r>
            <a:endParaRPr kumimoji="0" lang="zh-CN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21" name="云形标注 20"/>
          <p:cNvSpPr/>
          <p:nvPr/>
        </p:nvSpPr>
        <p:spPr bwMode="auto">
          <a:xfrm>
            <a:off x="1447800" y="2667000"/>
            <a:ext cx="2133600" cy="1066800"/>
          </a:xfrm>
          <a:prstGeom prst="cloudCallout">
            <a:avLst>
              <a:gd name="adj1" fmla="val -29155"/>
              <a:gd name="adj2" fmla="val 85801"/>
            </a:avLst>
          </a:prstGeom>
          <a:noFill/>
          <a:ln w="9525" cap="flat" cmpd="sng" algn="ctr">
            <a:solidFill>
              <a:srgbClr val="C6062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华文中宋" pitchFamily="2" charset="-122"/>
                <a:ea typeface="华文中宋" pitchFamily="2" charset="-122"/>
              </a:rPr>
              <a:t>加密密钥如何传递给</a:t>
            </a:r>
            <a:r>
              <a:rPr kumimoji="0" lang="en-US" altLang="zh-C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华文中宋" pitchFamily="2" charset="-122"/>
                <a:ea typeface="华文中宋" pitchFamily="2" charset="-122"/>
              </a:rPr>
              <a:t>Bob</a:t>
            </a: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华文中宋" pitchFamily="2" charset="-122"/>
                <a:ea typeface="华文中宋" pitchFamily="2" charset="-122"/>
              </a:rPr>
              <a:t>哪？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>
                    <a:latin typeface="Tahoma" pitchFamily="34" charset="0"/>
                  </a:rPr>
                  <a:t>构造可行</a:t>
                </a:r>
                <a:r>
                  <a:rPr kumimoji="1" lang="zh-CN" altLang="en-US" dirty="0">
                    <a:latin typeface="Tahoma" pitchFamily="34" charset="0"/>
                  </a:rPr>
                  <a:t>的不对称</a:t>
                </a:r>
                <a:r>
                  <a:rPr kumimoji="1" lang="zh-CN" altLang="en-US" dirty="0" smtClean="0">
                    <a:latin typeface="Tahoma" pitchFamily="34" charset="0"/>
                  </a:rPr>
                  <a:t>密码系统，关键是找到合适的数学函数</a:t>
                </a:r>
                <a:r>
                  <a:rPr kumimoji="1" lang="en-US" altLang="zh-CN" dirty="0" smtClean="0">
                    <a:latin typeface="Tahoma" pitchFamily="34" charset="0"/>
                  </a:rPr>
                  <a:t>—</a:t>
                </a:r>
                <a:r>
                  <a:rPr kumimoji="1" lang="zh-CN" altLang="en-US" b="1" dirty="0" smtClean="0">
                    <a:solidFill>
                      <a:srgbClr val="FF0000"/>
                    </a:solidFill>
                    <a:latin typeface="Tahoma" pitchFamily="34" charset="0"/>
                  </a:rPr>
                  <a:t>单向陷门函数</a:t>
                </a:r>
                <a:endParaRPr kumimoji="1" lang="en-US" altLang="zh-CN" b="1" dirty="0" smtClean="0">
                  <a:solidFill>
                    <a:srgbClr val="FF0000"/>
                  </a:solidFill>
                  <a:latin typeface="Tahoma" pitchFamily="34" charset="0"/>
                </a:endParaRPr>
              </a:p>
              <a:p>
                <a:pPr lvl="1"/>
                <a:r>
                  <a:rPr kumimoji="1" lang="en-US" altLang="zh-CN" b="1" dirty="0" err="1" smtClean="0">
                    <a:solidFill>
                      <a:srgbClr val="FF0000"/>
                    </a:solidFill>
                    <a:latin typeface="Tahoma" pitchFamily="34" charset="0"/>
                  </a:rPr>
                  <a:t>Diffie</a:t>
                </a:r>
                <a:r>
                  <a:rPr kumimoji="1" lang="en-US" altLang="zh-CN" b="1" dirty="0" smtClean="0">
                    <a:solidFill>
                      <a:srgbClr val="FF0000"/>
                    </a:solidFill>
                    <a:latin typeface="Tahoma" pitchFamily="34" charset="0"/>
                  </a:rPr>
                  <a:t>-Hellman</a:t>
                </a:r>
                <a:r>
                  <a:rPr kumimoji="1" lang="zh-CN" altLang="en-US" b="1" dirty="0" smtClean="0">
                    <a:solidFill>
                      <a:srgbClr val="FF0000"/>
                    </a:solidFill>
                    <a:latin typeface="Tahoma" pitchFamily="34" charset="0"/>
                  </a:rPr>
                  <a:t>论文中并没有找到具体的单向陷门函数</a:t>
                </a:r>
                <a:endParaRPr lang="en-US" altLang="zh-CN" b="1" dirty="0" smtClean="0">
                  <a:solidFill>
                    <a:srgbClr val="FF0000"/>
                  </a:solidFill>
                  <a:latin typeface="Tahoma" pitchFamily="34" charset="0"/>
                </a:endParaRPr>
              </a:p>
              <a:p>
                <a:r>
                  <a:rPr lang="zh-CN" altLang="en-US" b="1" dirty="0" smtClean="0">
                    <a:solidFill>
                      <a:srgbClr val="FF0000"/>
                    </a:solidFill>
                    <a:latin typeface="Tahoma" pitchFamily="34" charset="0"/>
                  </a:rPr>
                  <a:t>单向陷门函数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𝒇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b="1" dirty="0" smtClean="0">
                    <a:solidFill>
                      <a:srgbClr val="FF0000"/>
                    </a:solidFill>
                    <a:latin typeface="Tahoma" pitchFamily="34" charset="0"/>
                  </a:rPr>
                  <a:t>：</a:t>
                </a:r>
                <a:endParaRPr lang="en-US" altLang="zh-CN" dirty="0" smtClean="0">
                  <a:latin typeface="Tahoma" pitchFamily="34" charset="0"/>
                </a:endParaRPr>
              </a:p>
              <a:p>
                <a:pPr marL="914400" lvl="1" indent="-514350">
                  <a:buFont typeface="+mj-lt"/>
                  <a:buAutoNum type="arabicPeriod"/>
                </a:pPr>
                <a:r>
                  <a:rPr lang="zh-CN" altLang="en-US" dirty="0" smtClean="0">
                    <a:latin typeface="Tahoma" pitchFamily="34" charset="0"/>
                  </a:rPr>
                  <a:t>给出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𝑓</m:t>
                    </m:r>
                  </m:oMath>
                </a14:m>
                <a:r>
                  <a:rPr lang="zh-CN" altLang="en-US" dirty="0" smtClean="0">
                    <a:latin typeface="Tahoma" pitchFamily="34" charset="0"/>
                  </a:rPr>
                  <a:t>定义域中的任意元素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𝑥</m:t>
                    </m:r>
                    <m:r>
                      <a:rPr lang="en-US" altLang="zh-CN" i="1" dirty="0" smtClean="0">
                        <a:latin typeface="Cambria Math"/>
                      </a:rPr>
                      <m:t>,</m:t>
                    </m:r>
                  </m:oMath>
                </a14:m>
                <a:r>
                  <a:rPr lang="zh-CN" altLang="en-US" dirty="0">
                    <a:latin typeface="Tahoma" pitchFamily="34" charset="0"/>
                  </a:rPr>
                  <a:t>计算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𝑓</m:t>
                    </m:r>
                    <m:r>
                      <a:rPr lang="en-US" altLang="zh-CN" i="1" dirty="0" smtClean="0">
                        <a:latin typeface="Cambria Math"/>
                      </a:rPr>
                      <m:t>(</m:t>
                    </m:r>
                    <m:r>
                      <a:rPr lang="en-US" altLang="zh-CN" i="1" dirty="0" smtClean="0">
                        <a:latin typeface="Cambria Math"/>
                      </a:rPr>
                      <m:t>𝑥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>
                    <a:latin typeface="Tahoma" pitchFamily="34" charset="0"/>
                  </a:rPr>
                  <a:t>是容易的</a:t>
                </a:r>
              </a:p>
              <a:p>
                <a:pPr marL="914400" lvl="1" indent="-514350">
                  <a:buFont typeface="+mj-lt"/>
                  <a:buAutoNum type="arabicPeriod"/>
                </a:pPr>
                <a:r>
                  <a:rPr lang="zh-CN" altLang="en-US" dirty="0" smtClean="0">
                    <a:latin typeface="Tahoma" pitchFamily="34" charset="0"/>
                  </a:rPr>
                  <a:t>给出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𝑦</m:t>
                    </m:r>
                    <m:r>
                      <a:rPr lang="en-US" altLang="zh-CN" i="1" dirty="0" smtClean="0">
                        <a:latin typeface="Cambria Math"/>
                      </a:rPr>
                      <m:t>=</m:t>
                    </m:r>
                    <m:r>
                      <a:rPr lang="en-US" altLang="zh-CN" i="1" dirty="0" smtClean="0">
                        <a:latin typeface="Cambria Math"/>
                      </a:rPr>
                      <m:t>𝑓</m:t>
                    </m:r>
                    <m:r>
                      <a:rPr lang="en-US" altLang="zh-CN" i="1" dirty="0" smtClean="0">
                        <a:latin typeface="Cambria Math"/>
                      </a:rPr>
                      <m:t>(</m:t>
                    </m:r>
                    <m:r>
                      <a:rPr lang="en-US" altLang="zh-CN" i="1" dirty="0" smtClean="0">
                        <a:latin typeface="Cambria Math"/>
                      </a:rPr>
                      <m:t>𝑥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>
                    <a:latin typeface="Tahoma" pitchFamily="34" charset="0"/>
                  </a:rPr>
                  <a:t>中的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𝑦</m:t>
                    </m:r>
                  </m:oMath>
                </a14:m>
                <a:r>
                  <a:rPr lang="zh-CN" altLang="en-US" dirty="0" smtClean="0">
                    <a:latin typeface="Tahoma" pitchFamily="34" charset="0"/>
                  </a:rPr>
                  <a:t>，计算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zh-CN" altLang="en-US" dirty="0" smtClean="0">
                    <a:latin typeface="Tahoma" pitchFamily="34" charset="0"/>
                  </a:rPr>
                  <a:t>：</a:t>
                </a:r>
                <a:endParaRPr lang="en-US" altLang="zh-CN" dirty="0" smtClean="0">
                  <a:latin typeface="Tahoma" pitchFamily="34" charset="0"/>
                </a:endParaRPr>
              </a:p>
              <a:p>
                <a:pPr marL="1314450" lvl="2" indent="-514350"/>
                <a:r>
                  <a:rPr lang="zh-CN" altLang="en-US" dirty="0" smtClean="0">
                    <a:latin typeface="Tahoma" pitchFamily="34" charset="0"/>
                  </a:rPr>
                  <a:t>若知道设计函数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𝑓</m:t>
                    </m:r>
                  </m:oMath>
                </a14:m>
                <a:r>
                  <a:rPr lang="zh-CN" altLang="en-US" dirty="0" smtClean="0">
                    <a:latin typeface="Tahoma" pitchFamily="34" charset="0"/>
                  </a:rPr>
                  <a:t>时结合进去的某种信息（称为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Tahoma" pitchFamily="34" charset="0"/>
                  </a:rPr>
                  <a:t>陷门</a:t>
                </a:r>
                <a:r>
                  <a:rPr lang="zh-CN" altLang="en-US" dirty="0" smtClean="0">
                    <a:latin typeface="Tahoma" pitchFamily="34" charset="0"/>
                  </a:rPr>
                  <a:t>），则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zh-CN" altLang="en-US" dirty="0" smtClean="0">
                    <a:latin typeface="Tahoma" pitchFamily="34" charset="0"/>
                  </a:rPr>
                  <a:t>容易计算；</a:t>
                </a:r>
                <a:endParaRPr lang="en-US" altLang="zh-CN" dirty="0" smtClean="0">
                  <a:latin typeface="Tahoma" pitchFamily="34" charset="0"/>
                </a:endParaRPr>
              </a:p>
              <a:p>
                <a:pPr marL="1314450" lvl="2" indent="-514350"/>
                <a:r>
                  <a:rPr lang="zh-CN" altLang="en-US" dirty="0" smtClean="0">
                    <a:latin typeface="Tahoma" pitchFamily="34" charset="0"/>
                  </a:rPr>
                  <a:t>若不知道该</a:t>
                </a:r>
                <a:r>
                  <a:rPr lang="zh-CN" altLang="en-US" b="1" dirty="0">
                    <a:solidFill>
                      <a:srgbClr val="FF0000"/>
                    </a:solidFill>
                    <a:latin typeface="Tahoma" pitchFamily="34" charset="0"/>
                  </a:rPr>
                  <a:t>陷门</a:t>
                </a:r>
                <a:r>
                  <a:rPr lang="zh-CN" altLang="en-US" dirty="0" smtClean="0">
                    <a:latin typeface="Tahoma" pitchFamily="34" charset="0"/>
                  </a:rPr>
                  <a:t>信息，则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zh-CN" altLang="en-US" dirty="0" smtClean="0">
                    <a:latin typeface="Tahoma" pitchFamily="34" charset="0"/>
                  </a:rPr>
                  <a:t>难以计算</a:t>
                </a:r>
                <a:endParaRPr lang="zh-CN" altLang="en-US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 cstate="print"/>
                <a:stretch>
                  <a:fillRect l="-1259" t="-1355" r="-4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796A2-434B-48E5-855C-8C23ED201FFE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20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一个公钥密码应满足：</a:t>
                </a:r>
                <a:endParaRPr lang="en-US" altLang="zh-CN" dirty="0" smtClean="0"/>
              </a:p>
              <a:p>
                <a:endParaRPr lang="zh-CN" altLang="en-US" sz="1100" dirty="0" smtClean="0"/>
              </a:p>
              <a:p>
                <a:pPr marL="914400" lvl="1" indent="-514350" algn="ctr">
                  <a:buFont typeface="+mj-lt"/>
                  <a:buAutoNum type="arabicPeriod"/>
                </a:pPr>
                <a:r>
                  <a:rPr lang="zh-CN" altLang="en-US" b="1" dirty="0" smtClean="0">
                    <a:solidFill>
                      <a:srgbClr val="FF0000"/>
                    </a:solidFill>
                  </a:rPr>
                  <a:t>解密算法</a:t>
                </a:r>
                <a:r>
                  <a:rPr lang="en-US" altLang="zh-CN" b="1" i="1" dirty="0" smtClean="0">
                    <a:solidFill>
                      <a:srgbClr val="FF0000"/>
                    </a:solidFill>
                  </a:rPr>
                  <a:t>D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与加密算法</a:t>
                </a:r>
                <a:r>
                  <a:rPr lang="en-US" altLang="zh-CN" b="1" i="1" dirty="0" smtClean="0">
                    <a:solidFill>
                      <a:srgbClr val="FF0000"/>
                    </a:solidFill>
                  </a:rPr>
                  <a:t>E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互逆</a:t>
                </a:r>
                <a:r>
                  <a:rPr lang="zh-CN" altLang="en-US" dirty="0" smtClean="0"/>
                  <a:t>，即对于所有明文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𝑀</m:t>
                    </m:r>
                  </m:oMath>
                </a14:m>
                <a:r>
                  <a:rPr lang="zh-CN" altLang="en-US" dirty="0" smtClean="0"/>
                  <a:t>都有，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FF00FF"/>
                        </a:solidFill>
                        <a:latin typeface="Cambria Math"/>
                      </a:rPr>
                      <m:t>𝑫</m:t>
                    </m:r>
                    <m:r>
                      <a:rPr lang="en-US" altLang="zh-CN" b="1" i="1" dirty="0" smtClean="0">
                        <a:solidFill>
                          <a:srgbClr val="FF00FF"/>
                        </a:solidFill>
                        <a:latin typeface="Cambria Math"/>
                      </a:rPr>
                      <m:t>(</m:t>
                    </m:r>
                    <m:r>
                      <a:rPr lang="en-US" altLang="zh-CN" b="1" i="1" dirty="0" smtClean="0">
                        <a:solidFill>
                          <a:srgbClr val="FF00FF"/>
                        </a:solidFill>
                        <a:latin typeface="Cambria Math"/>
                      </a:rPr>
                      <m:t>𝑬</m:t>
                    </m:r>
                    <m:r>
                      <a:rPr lang="en-US" altLang="zh-CN" b="1" i="1" dirty="0" smtClean="0">
                        <a:solidFill>
                          <a:srgbClr val="FF00FF"/>
                        </a:solidFill>
                        <a:latin typeface="Cambria Math"/>
                      </a:rPr>
                      <m:t>(</m:t>
                    </m:r>
                    <m:r>
                      <a:rPr lang="en-US" altLang="zh-CN" b="1" i="1" dirty="0" err="1" smtClean="0">
                        <a:solidFill>
                          <a:srgbClr val="FF00FF"/>
                        </a:solidFill>
                        <a:latin typeface="Cambria Math"/>
                      </a:rPr>
                      <m:t>𝑴</m:t>
                    </m:r>
                    <m:r>
                      <a:rPr lang="en-US" altLang="zh-CN" b="1" i="1" dirty="0" err="1" smtClean="0">
                        <a:solidFill>
                          <a:srgbClr val="FF00FF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b="1" i="1" dirty="0" smtClean="0">
                            <a:solidFill>
                              <a:srgbClr val="FF00FF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rgbClr val="FF00FF"/>
                            </a:solidFill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rgbClr val="FF00FF"/>
                            </a:solidFill>
                            <a:latin typeface="Cambria Math"/>
                          </a:rPr>
                          <m:t>𝒆</m:t>
                        </m:r>
                      </m:sub>
                    </m:sSub>
                    <m:r>
                      <a:rPr lang="en-US" altLang="zh-CN" b="1" i="1" dirty="0" smtClean="0">
                        <a:solidFill>
                          <a:srgbClr val="FF00FF"/>
                        </a:solidFill>
                        <a:latin typeface="Cambria Math"/>
                      </a:rPr>
                      <m:t>),</m:t>
                    </m:r>
                    <m:r>
                      <a:rPr lang="en-US" altLang="zh-CN" b="1" i="1" dirty="0" err="1" smtClean="0">
                        <a:solidFill>
                          <a:srgbClr val="FF00FF"/>
                        </a:solidFill>
                        <a:latin typeface="Cambria Math"/>
                      </a:rPr>
                      <m:t>𝑲</m:t>
                    </m:r>
                    <m:r>
                      <a:rPr lang="en-US" altLang="zh-CN" b="1" i="1" baseline="-25000" dirty="0" err="1" smtClean="0">
                        <a:solidFill>
                          <a:srgbClr val="FF00FF"/>
                        </a:solidFill>
                        <a:latin typeface="Cambria Math"/>
                      </a:rPr>
                      <m:t>𝒅</m:t>
                    </m:r>
                    <m:r>
                      <a:rPr lang="en-US" altLang="zh-CN" b="1" i="1" dirty="0" smtClean="0">
                        <a:solidFill>
                          <a:srgbClr val="FF00FF"/>
                        </a:solidFill>
                        <a:latin typeface="Cambria Math"/>
                      </a:rPr>
                      <m:t>)</m:t>
                    </m:r>
                    <m:r>
                      <a:rPr lang="zh-CN" altLang="en-US" b="1" i="1" dirty="0" smtClean="0">
                        <a:solidFill>
                          <a:srgbClr val="FF00FF"/>
                        </a:solidFill>
                        <a:latin typeface="Cambria Math"/>
                      </a:rPr>
                      <m:t>＝</m:t>
                    </m:r>
                    <m:r>
                      <a:rPr lang="en-US" altLang="zh-CN" b="1" i="1" dirty="0" smtClean="0">
                        <a:solidFill>
                          <a:srgbClr val="FF00FF"/>
                        </a:solidFill>
                        <a:latin typeface="Cambria Math"/>
                      </a:rPr>
                      <m:t>𝑴</m:t>
                    </m:r>
                  </m:oMath>
                </a14:m>
                <a:endParaRPr lang="en-US" altLang="zh-CN" b="1" dirty="0" smtClean="0">
                  <a:solidFill>
                    <a:srgbClr val="FF00FF"/>
                  </a:solidFill>
                </a:endParaRPr>
              </a:p>
              <a:p>
                <a:pPr marL="914400" lvl="1" indent="-514350">
                  <a:buFont typeface="+mj-lt"/>
                  <a:buAutoNum type="arabicPeriod"/>
                </a:pPr>
                <a:endParaRPr lang="zh-CN" altLang="en-US" dirty="0" smtClean="0"/>
              </a:p>
              <a:p>
                <a:pPr marL="914400" lvl="1" indent="-514350">
                  <a:buFont typeface="+mj-lt"/>
                  <a:buAutoNum type="arabicPeriod"/>
                </a:pPr>
                <a:r>
                  <a:rPr lang="zh-CN" altLang="en-US" dirty="0" smtClean="0"/>
                  <a:t>由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𝐾</m:t>
                    </m:r>
                    <m:r>
                      <a:rPr lang="en-US" altLang="zh-CN" i="1" baseline="-25000" dirty="0" err="1" smtClean="0">
                        <a:latin typeface="Cambria Math"/>
                      </a:rPr>
                      <m:t>𝑒</m:t>
                    </m:r>
                    <m:r>
                      <a:rPr lang="zh-CN" altLang="en-US" i="1" dirty="0" smtClean="0">
                        <a:latin typeface="Cambria Math"/>
                      </a:rPr>
                      <m:t>求出</m:t>
                    </m:r>
                    <m:r>
                      <a:rPr lang="en-US" altLang="zh-CN" i="1" dirty="0" err="1" smtClean="0">
                        <a:latin typeface="Cambria Math"/>
                      </a:rPr>
                      <m:t>𝐾</m:t>
                    </m:r>
                    <m:r>
                      <a:rPr lang="en-US" altLang="zh-CN" i="1" baseline="-25000" dirty="0" err="1" smtClean="0">
                        <a:latin typeface="Cambria Math"/>
                      </a:rPr>
                      <m:t>𝑑</m:t>
                    </m:r>
                  </m:oMath>
                </a14:m>
                <a:r>
                  <a:rPr lang="zh-CN" altLang="en-US" dirty="0" smtClean="0"/>
                  <a:t>在计算上不可行</a:t>
                </a:r>
                <a:endParaRPr lang="en-US" altLang="zh-CN" dirty="0" smtClean="0"/>
              </a:p>
              <a:p>
                <a:pPr marL="914400" lvl="1" indent="-514350">
                  <a:buFont typeface="+mj-lt"/>
                  <a:buAutoNum type="arabicPeriod"/>
                </a:pPr>
                <a:endParaRPr lang="zh-CN" altLang="en-US" dirty="0" smtClean="0"/>
              </a:p>
              <a:p>
                <a:pPr marL="914400" lvl="1" indent="-514350">
                  <a:buFont typeface="+mj-lt"/>
                  <a:buAutoNum type="arabicPeriod"/>
                </a:pPr>
                <a:r>
                  <a:rPr lang="zh-CN" altLang="en-US" dirty="0" smtClean="0"/>
                  <a:t>算法</a:t>
                </a:r>
                <a:r>
                  <a:rPr lang="en-US" altLang="zh-CN" i="1" dirty="0" smtClean="0"/>
                  <a:t>E</a:t>
                </a:r>
                <a:r>
                  <a:rPr lang="zh-CN" altLang="en-US" dirty="0" smtClean="0"/>
                  <a:t>和</a:t>
                </a:r>
                <a:r>
                  <a:rPr lang="en-US" altLang="zh-CN" i="1" dirty="0" smtClean="0"/>
                  <a:t>D</a:t>
                </a:r>
                <a:r>
                  <a:rPr lang="zh-CN" altLang="en-US" dirty="0" smtClean="0"/>
                  <a:t>都是高效的</a:t>
                </a:r>
              </a:p>
              <a:p>
                <a:pPr>
                  <a:buNone/>
                </a:pPr>
                <a:r>
                  <a:rPr lang="zh-CN" altLang="en-US" dirty="0" smtClean="0"/>
                  <a:t>  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 cstate="print"/>
                <a:stretch>
                  <a:fillRect l="-1259" t="-1762" r="-4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6B4D7-8688-4F82-8EF2-1C1D036F720B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21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重要公钥密码体制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b="1" dirty="0" smtClean="0">
                <a:solidFill>
                  <a:srgbClr val="FF0000"/>
                </a:solidFill>
                <a:latin typeface="华文宋体" pitchFamily="2" charset="-122"/>
                <a:ea typeface="华文宋体" pitchFamily="2" charset="-122"/>
              </a:rPr>
              <a:t>设计公钥密码体制                 寻找单向陷门函数</a:t>
            </a:r>
            <a:endParaRPr lang="en-US" altLang="zh-CN" b="1" dirty="0" smtClean="0">
              <a:solidFill>
                <a:srgbClr val="FF0000"/>
              </a:solidFill>
              <a:latin typeface="华文宋体" pitchFamily="2" charset="-122"/>
              <a:ea typeface="华文宋体" pitchFamily="2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b="1" dirty="0" smtClean="0">
                <a:solidFill>
                  <a:srgbClr val="FF0000"/>
                </a:solidFill>
                <a:latin typeface="华文宋体" pitchFamily="2" charset="-122"/>
                <a:ea typeface="华文宋体" pitchFamily="2" charset="-122"/>
              </a:rPr>
              <a:t>                      </a:t>
            </a:r>
            <a:r>
              <a:rPr lang="zh-CN" altLang="en-US" b="1" dirty="0" smtClean="0">
                <a:solidFill>
                  <a:srgbClr val="FF0000"/>
                </a:solidFill>
                <a:latin typeface="华文宋体" pitchFamily="2" charset="-122"/>
                <a:ea typeface="华文宋体" pitchFamily="2" charset="-122"/>
              </a:rPr>
              <a:t>数学困难问题</a:t>
            </a:r>
            <a:endParaRPr lang="en-US" altLang="zh-CN" b="1" dirty="0" smtClean="0">
              <a:solidFill>
                <a:srgbClr val="FF0000"/>
              </a:solidFill>
              <a:latin typeface="华文宋体" pitchFamily="2" charset="-122"/>
              <a:ea typeface="华文宋体" pitchFamily="2" charset="-122"/>
            </a:endParaRPr>
          </a:p>
          <a:p>
            <a:pPr marL="914400" lvl="1" indent="-457200">
              <a:lnSpc>
                <a:spcPct val="9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rgbClr val="FF00FF"/>
                </a:solidFill>
              </a:rPr>
              <a:t>大整数因子分解问题</a:t>
            </a:r>
            <a:r>
              <a:rPr lang="en-US" altLang="zh-CN" dirty="0" smtClean="0">
                <a:solidFill>
                  <a:srgbClr val="FF00FF"/>
                </a:solidFill>
              </a:rPr>
              <a:t>(</a:t>
            </a:r>
            <a:r>
              <a:rPr lang="zh-CN" altLang="en-US" dirty="0" smtClean="0">
                <a:solidFill>
                  <a:srgbClr val="FF00FF"/>
                </a:solidFill>
              </a:rPr>
              <a:t>如公钥密码体制</a:t>
            </a:r>
            <a:r>
              <a:rPr lang="en-US" altLang="zh-CN" dirty="0" smtClean="0">
                <a:solidFill>
                  <a:srgbClr val="FF00FF"/>
                </a:solidFill>
              </a:rPr>
              <a:t>RSA)</a:t>
            </a:r>
          </a:p>
          <a:p>
            <a:pPr marL="1314450" lvl="2" indent="-457200">
              <a:lnSpc>
                <a:spcPct val="90000"/>
              </a:lnSpc>
            </a:pPr>
            <a:r>
              <a:rPr lang="zh-CN" altLang="en-US" dirty="0">
                <a:latin typeface="华文中宋" pitchFamily="2" charset="-122"/>
                <a:ea typeface="华文中宋" pitchFamily="2" charset="-122"/>
              </a:rPr>
              <a:t>给定两个</a:t>
            </a:r>
            <a:r>
              <a:rPr lang="zh-CN" altLang="en-US" dirty="0" smtClean="0">
                <a:latin typeface="华文中宋" pitchFamily="2" charset="-122"/>
                <a:ea typeface="华文中宋" pitchFamily="2" charset="-122"/>
              </a:rPr>
              <a:t>素数</a:t>
            </a:r>
            <a:r>
              <a:rPr lang="en-US" altLang="zh-CN" dirty="0" err="1" smtClean="0">
                <a:latin typeface="华文中宋" pitchFamily="2" charset="-122"/>
                <a:ea typeface="华文中宋" pitchFamily="2" charset="-122"/>
              </a:rPr>
              <a:t>p,q</a:t>
            </a:r>
            <a:r>
              <a:rPr lang="en-US" altLang="zh-CN" dirty="0" smtClean="0">
                <a:latin typeface="华文中宋" pitchFamily="2" charset="-122"/>
                <a:ea typeface="华文中宋" pitchFamily="2" charset="-122"/>
              </a:rPr>
              <a:t>,</a:t>
            </a:r>
            <a:r>
              <a:rPr lang="zh-CN" altLang="en-US" dirty="0" smtClean="0">
                <a:latin typeface="华文中宋" pitchFamily="2" charset="-122"/>
                <a:ea typeface="华文中宋" pitchFamily="2" charset="-122"/>
              </a:rPr>
              <a:t>计算乘积</a:t>
            </a:r>
            <a:r>
              <a:rPr lang="en-US" altLang="zh-CN" dirty="0" smtClean="0">
                <a:latin typeface="华文中宋" pitchFamily="2" charset="-122"/>
                <a:ea typeface="华文中宋" pitchFamily="2" charset="-122"/>
              </a:rPr>
              <a:t>n=</a:t>
            </a:r>
            <a:r>
              <a:rPr lang="en-US" altLang="zh-CN" dirty="0" err="1" smtClean="0">
                <a:latin typeface="华文中宋" pitchFamily="2" charset="-122"/>
                <a:ea typeface="华文中宋" pitchFamily="2" charset="-122"/>
              </a:rPr>
              <a:t>pq</a:t>
            </a:r>
            <a:r>
              <a:rPr lang="zh-CN" altLang="en-US" dirty="0">
                <a:latin typeface="华文中宋" pitchFamily="2" charset="-122"/>
                <a:ea typeface="华文中宋" pitchFamily="2" charset="-122"/>
              </a:rPr>
              <a:t>很容易，但给定整数</a:t>
            </a:r>
            <a:r>
              <a:rPr lang="en-US" altLang="zh-CN" dirty="0">
                <a:latin typeface="华文中宋" pitchFamily="2" charset="-122"/>
                <a:ea typeface="华文中宋" pitchFamily="2" charset="-122"/>
              </a:rPr>
              <a:t>n</a:t>
            </a:r>
            <a:r>
              <a:rPr lang="zh-CN" altLang="en-US" dirty="0">
                <a:latin typeface="华文中宋" pitchFamily="2" charset="-122"/>
                <a:ea typeface="华文中宋" pitchFamily="2" charset="-122"/>
              </a:rPr>
              <a:t>，求</a:t>
            </a:r>
            <a:r>
              <a:rPr lang="en-US" altLang="zh-CN" dirty="0">
                <a:latin typeface="华文中宋" pitchFamily="2" charset="-122"/>
                <a:ea typeface="华文中宋" pitchFamily="2" charset="-122"/>
              </a:rPr>
              <a:t>n</a:t>
            </a:r>
            <a:r>
              <a:rPr lang="zh-CN" altLang="en-US" dirty="0">
                <a:latin typeface="华文中宋" pitchFamily="2" charset="-122"/>
                <a:ea typeface="华文中宋" pitchFamily="2" charset="-122"/>
              </a:rPr>
              <a:t>的素因子</a:t>
            </a:r>
            <a:r>
              <a:rPr lang="en-US" altLang="zh-CN" dirty="0" err="1">
                <a:latin typeface="华文中宋" pitchFamily="2" charset="-122"/>
                <a:ea typeface="华文中宋" pitchFamily="2" charset="-122"/>
              </a:rPr>
              <a:t>p,q</a:t>
            </a:r>
            <a:r>
              <a:rPr lang="zh-CN" altLang="en-US" dirty="0">
                <a:latin typeface="华文中宋" pitchFamily="2" charset="-122"/>
                <a:ea typeface="华文中宋" pitchFamily="2" charset="-122"/>
              </a:rPr>
              <a:t>使得</a:t>
            </a:r>
            <a:r>
              <a:rPr lang="en-US" altLang="zh-CN" dirty="0">
                <a:latin typeface="华文中宋" pitchFamily="2" charset="-122"/>
                <a:ea typeface="华文中宋" pitchFamily="2" charset="-122"/>
              </a:rPr>
              <a:t>n=</a:t>
            </a:r>
            <a:r>
              <a:rPr lang="en-US" altLang="zh-CN" dirty="0" err="1">
                <a:latin typeface="华文中宋" pitchFamily="2" charset="-122"/>
                <a:ea typeface="华文中宋" pitchFamily="2" charset="-122"/>
              </a:rPr>
              <a:t>pq</a:t>
            </a:r>
            <a:r>
              <a:rPr lang="zh-CN" altLang="en-US" dirty="0">
                <a:latin typeface="华文中宋" pitchFamily="2" charset="-122"/>
                <a:ea typeface="华文中宋" pitchFamily="2" charset="-122"/>
              </a:rPr>
              <a:t>是困难</a:t>
            </a:r>
            <a:r>
              <a:rPr lang="zh-CN" altLang="en-US" dirty="0" smtClean="0">
                <a:latin typeface="华文中宋" pitchFamily="2" charset="-122"/>
                <a:ea typeface="华文中宋" pitchFamily="2" charset="-122"/>
              </a:rPr>
              <a:t>的</a:t>
            </a:r>
            <a:endParaRPr lang="zh-CN" altLang="en-US" dirty="0" smtClean="0">
              <a:solidFill>
                <a:srgbClr val="FF00FF"/>
              </a:solidFill>
            </a:endParaRPr>
          </a:p>
          <a:p>
            <a:pPr marL="914400" lvl="1" indent="-457200">
              <a:lnSpc>
                <a:spcPct val="9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rgbClr val="FF00FF"/>
                </a:solidFill>
              </a:rPr>
              <a:t>有限域上的离散对数问题</a:t>
            </a:r>
            <a:r>
              <a:rPr lang="en-US" altLang="zh-CN" dirty="0" smtClean="0">
                <a:solidFill>
                  <a:srgbClr val="FF00FF"/>
                </a:solidFill>
              </a:rPr>
              <a:t>(</a:t>
            </a:r>
            <a:r>
              <a:rPr lang="zh-CN" altLang="en-US" dirty="0" smtClean="0">
                <a:solidFill>
                  <a:srgbClr val="FF00FF"/>
                </a:solidFill>
              </a:rPr>
              <a:t>如公钥密码体制</a:t>
            </a:r>
            <a:r>
              <a:rPr lang="en-US" altLang="zh-CN" dirty="0" err="1" smtClean="0">
                <a:solidFill>
                  <a:srgbClr val="FF00FF"/>
                </a:solidFill>
              </a:rPr>
              <a:t>ElGamal</a:t>
            </a:r>
            <a:r>
              <a:rPr lang="en-US" altLang="zh-CN" dirty="0" smtClean="0">
                <a:solidFill>
                  <a:srgbClr val="FF00FF"/>
                </a:solidFill>
              </a:rPr>
              <a:t>)</a:t>
            </a:r>
          </a:p>
          <a:p>
            <a:pPr marL="1314450" lvl="2" indent="-457200">
              <a:lnSpc>
                <a:spcPct val="90000"/>
              </a:lnSpc>
            </a:pPr>
            <a:r>
              <a:rPr lang="zh-CN" altLang="en-US" dirty="0">
                <a:latin typeface="华文中宋" pitchFamily="2" charset="-122"/>
                <a:ea typeface="华文中宋" pitchFamily="2" charset="-122"/>
              </a:rPr>
              <a:t>已知有限循环群</a:t>
            </a:r>
            <a:r>
              <a:rPr lang="en-US" altLang="zh-CN" dirty="0">
                <a:latin typeface="华文中宋" pitchFamily="2" charset="-122"/>
                <a:ea typeface="华文中宋" pitchFamily="2" charset="-122"/>
              </a:rPr>
              <a:t>G=&lt;g&gt;={</a:t>
            </a:r>
            <a:r>
              <a:rPr lang="en-US" altLang="zh-CN" dirty="0" err="1">
                <a:latin typeface="华文中宋" pitchFamily="2" charset="-122"/>
                <a:ea typeface="华文中宋" pitchFamily="2" charset="-122"/>
              </a:rPr>
              <a:t>g</a:t>
            </a:r>
            <a:r>
              <a:rPr lang="en-US" altLang="zh-CN" baseline="30000" dirty="0" err="1">
                <a:latin typeface="华文中宋" pitchFamily="2" charset="-122"/>
                <a:ea typeface="华文中宋" pitchFamily="2" charset="-122"/>
              </a:rPr>
              <a:t>k</a:t>
            </a:r>
            <a:r>
              <a:rPr lang="en-US" altLang="zh-CN" dirty="0" err="1">
                <a:latin typeface="华文中宋" pitchFamily="2" charset="-122"/>
                <a:ea typeface="华文中宋" pitchFamily="2" charset="-122"/>
              </a:rPr>
              <a:t>|k</a:t>
            </a:r>
            <a:r>
              <a:rPr lang="en-US" altLang="zh-CN" dirty="0">
                <a:latin typeface="华文中宋" pitchFamily="2" charset="-122"/>
                <a:ea typeface="华文中宋" pitchFamily="2" charset="-122"/>
              </a:rPr>
              <a:t>=0,1,2,…}</a:t>
            </a:r>
            <a:r>
              <a:rPr lang="zh-CN" altLang="en-US" dirty="0">
                <a:latin typeface="华文中宋" pitchFamily="2" charset="-122"/>
                <a:ea typeface="华文中宋" pitchFamily="2" charset="-122"/>
              </a:rPr>
              <a:t>及其生成元</a:t>
            </a:r>
            <a:r>
              <a:rPr lang="en-US" altLang="zh-CN" dirty="0">
                <a:latin typeface="华文中宋" pitchFamily="2" charset="-122"/>
                <a:ea typeface="华文中宋" pitchFamily="2" charset="-122"/>
              </a:rPr>
              <a:t>g</a:t>
            </a:r>
            <a:r>
              <a:rPr lang="zh-CN" altLang="en-US" dirty="0">
                <a:latin typeface="华文中宋" pitchFamily="2" charset="-122"/>
                <a:ea typeface="华文中宋" pitchFamily="2" charset="-122"/>
              </a:rPr>
              <a:t>和阶</a:t>
            </a:r>
            <a:r>
              <a:rPr lang="en-US" altLang="zh-CN" dirty="0">
                <a:latin typeface="华文中宋" pitchFamily="2" charset="-122"/>
                <a:ea typeface="华文中宋" pitchFamily="2" charset="-122"/>
              </a:rPr>
              <a:t>|G|=n.</a:t>
            </a:r>
            <a:r>
              <a:rPr lang="zh-CN" altLang="en-US" dirty="0">
                <a:latin typeface="华文中宋" pitchFamily="2" charset="-122"/>
                <a:ea typeface="华文中宋" pitchFamily="2" charset="-122"/>
              </a:rPr>
              <a:t>给定整数</a:t>
            </a:r>
            <a:r>
              <a:rPr lang="en-US" altLang="zh-CN" dirty="0">
                <a:latin typeface="华文中宋" pitchFamily="2" charset="-122"/>
                <a:ea typeface="华文中宋" pitchFamily="2" charset="-122"/>
              </a:rPr>
              <a:t>a</a:t>
            </a:r>
            <a:r>
              <a:rPr lang="zh-CN" altLang="en-US" dirty="0">
                <a:latin typeface="华文中宋" pitchFamily="2" charset="-122"/>
                <a:ea typeface="华文中宋" pitchFamily="2" charset="-122"/>
              </a:rPr>
              <a:t>，求</a:t>
            </a:r>
            <a:r>
              <a:rPr lang="en-US" altLang="zh-CN" dirty="0">
                <a:latin typeface="华文中宋" pitchFamily="2" charset="-122"/>
                <a:ea typeface="华文中宋" pitchFamily="2" charset="-122"/>
              </a:rPr>
              <a:t>h=</a:t>
            </a:r>
            <a:r>
              <a:rPr lang="en-US" altLang="zh-CN" dirty="0" err="1">
                <a:latin typeface="华文中宋" pitchFamily="2" charset="-122"/>
                <a:ea typeface="华文中宋" pitchFamily="2" charset="-122"/>
              </a:rPr>
              <a:t>g</a:t>
            </a:r>
            <a:r>
              <a:rPr lang="en-US" altLang="zh-CN" baseline="30000" dirty="0" err="1">
                <a:latin typeface="华文中宋" pitchFamily="2" charset="-122"/>
                <a:ea typeface="华文中宋" pitchFamily="2" charset="-122"/>
              </a:rPr>
              <a:t>a</a:t>
            </a:r>
            <a:r>
              <a:rPr lang="zh-CN" altLang="en-US" dirty="0">
                <a:latin typeface="华文中宋" pitchFamily="2" charset="-122"/>
                <a:ea typeface="华文中宋" pitchFamily="2" charset="-122"/>
              </a:rPr>
              <a:t>很容易；但是给定元素</a:t>
            </a:r>
            <a:r>
              <a:rPr lang="en-US" altLang="zh-CN" dirty="0">
                <a:latin typeface="华文中宋" pitchFamily="2" charset="-122"/>
                <a:ea typeface="华文中宋" pitchFamily="2" charset="-122"/>
              </a:rPr>
              <a:t>h</a:t>
            </a:r>
            <a:r>
              <a:rPr lang="zh-CN" altLang="en-US" dirty="0">
                <a:latin typeface="华文中宋" pitchFamily="2" charset="-122"/>
                <a:ea typeface="华文中宋" pitchFamily="2" charset="-122"/>
              </a:rPr>
              <a:t>，计算整数</a:t>
            </a:r>
            <a:r>
              <a:rPr lang="en-US" altLang="zh-CN" dirty="0">
                <a:latin typeface="华文中宋" pitchFamily="2" charset="-122"/>
                <a:ea typeface="华文中宋" pitchFamily="2" charset="-122"/>
              </a:rPr>
              <a:t>x</a:t>
            </a:r>
            <a:r>
              <a:rPr lang="zh-CN" altLang="en-US" dirty="0">
                <a:latin typeface="华文中宋" pitchFamily="2" charset="-122"/>
                <a:ea typeface="华文中宋" pitchFamily="2" charset="-122"/>
              </a:rPr>
              <a:t>，使得</a:t>
            </a:r>
            <a:r>
              <a:rPr lang="en-US" altLang="zh-CN" dirty="0">
                <a:latin typeface="华文中宋" pitchFamily="2" charset="-122"/>
                <a:ea typeface="华文中宋" pitchFamily="2" charset="-122"/>
              </a:rPr>
              <a:t>h=</a:t>
            </a:r>
            <a:r>
              <a:rPr lang="en-US" altLang="zh-CN" dirty="0" err="1">
                <a:latin typeface="华文中宋" pitchFamily="2" charset="-122"/>
                <a:ea typeface="华文中宋" pitchFamily="2" charset="-122"/>
              </a:rPr>
              <a:t>g</a:t>
            </a:r>
            <a:r>
              <a:rPr lang="en-US" altLang="zh-CN" baseline="30000" dirty="0" err="1">
                <a:latin typeface="华文中宋" pitchFamily="2" charset="-122"/>
                <a:ea typeface="华文中宋" pitchFamily="2" charset="-122"/>
              </a:rPr>
              <a:t>x</a:t>
            </a:r>
            <a:r>
              <a:rPr lang="zh-CN" altLang="en-US" dirty="0">
                <a:latin typeface="华文中宋" pitchFamily="2" charset="-122"/>
                <a:ea typeface="华文中宋" pitchFamily="2" charset="-122"/>
              </a:rPr>
              <a:t>非常</a:t>
            </a:r>
            <a:r>
              <a:rPr lang="zh-CN" altLang="en-US" dirty="0" smtClean="0">
                <a:latin typeface="华文中宋" pitchFamily="2" charset="-122"/>
                <a:ea typeface="华文中宋" pitchFamily="2" charset="-122"/>
              </a:rPr>
              <a:t>困难</a:t>
            </a:r>
            <a:endParaRPr lang="en-US" altLang="zh-CN" dirty="0" smtClean="0">
              <a:solidFill>
                <a:srgbClr val="FF00FF"/>
              </a:solidFill>
            </a:endParaRPr>
          </a:p>
          <a:p>
            <a:pPr marL="914400" lvl="1" indent="-457200">
              <a:lnSpc>
                <a:spcPct val="9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rgbClr val="FF00FF"/>
                </a:solidFill>
              </a:rPr>
              <a:t>椭圆曲线上的离散对数问题</a:t>
            </a:r>
            <a:r>
              <a:rPr lang="en-US" altLang="zh-CN" dirty="0" smtClean="0">
                <a:solidFill>
                  <a:srgbClr val="FF00FF"/>
                </a:solidFill>
              </a:rPr>
              <a:t>(</a:t>
            </a:r>
            <a:r>
              <a:rPr lang="zh-CN" altLang="en-US" dirty="0" smtClean="0">
                <a:solidFill>
                  <a:srgbClr val="FF00FF"/>
                </a:solidFill>
              </a:rPr>
              <a:t>如公钥密码体制</a:t>
            </a:r>
            <a:r>
              <a:rPr lang="en-US" altLang="zh-CN" dirty="0" smtClean="0">
                <a:solidFill>
                  <a:srgbClr val="FF00FF"/>
                </a:solidFill>
              </a:rPr>
              <a:t>ECC)</a:t>
            </a:r>
          </a:p>
          <a:p>
            <a:pPr marL="914400" lvl="1" indent="-457200">
              <a:lnSpc>
                <a:spcPct val="90000"/>
              </a:lnSpc>
              <a:buFont typeface="+mj-lt"/>
              <a:buAutoNum type="arabicPeriod"/>
            </a:pPr>
            <a:r>
              <a:rPr lang="zh-CN" altLang="en-US" dirty="0" smtClean="0"/>
              <a:t>背包问题（背包算法</a:t>
            </a:r>
            <a:r>
              <a:rPr lang="en-US" altLang="zh-CN" dirty="0" smtClean="0"/>
              <a:t>,</a:t>
            </a:r>
            <a:r>
              <a:rPr lang="en-US" altLang="zh-CN" dirty="0" err="1" smtClean="0"/>
              <a:t>Merkle</a:t>
            </a:r>
            <a:r>
              <a:rPr lang="en-US" altLang="zh-CN" dirty="0" smtClean="0"/>
              <a:t>-Hellman</a:t>
            </a:r>
            <a:r>
              <a:rPr lang="zh-CN" altLang="en-US" dirty="0" smtClean="0"/>
              <a:t>提出，但被</a:t>
            </a:r>
            <a:r>
              <a:rPr lang="en-US" altLang="zh-CN" dirty="0" smtClean="0"/>
              <a:t>Shamir</a:t>
            </a:r>
            <a:r>
              <a:rPr lang="zh-CN" altLang="en-US" dirty="0" smtClean="0"/>
              <a:t>破解）</a:t>
            </a:r>
            <a:endParaRPr lang="en-US" altLang="zh-CN" dirty="0" smtClean="0">
              <a:solidFill>
                <a:srgbClr val="FF00FF"/>
              </a:solidFill>
            </a:endParaRPr>
          </a:p>
          <a:p>
            <a:pPr marL="914400" lvl="1" indent="-457200">
              <a:lnSpc>
                <a:spcPct val="9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rgbClr val="FF00FF"/>
                </a:solidFill>
              </a:rPr>
              <a:t>基于身份的密码体制（</a:t>
            </a:r>
            <a:r>
              <a:rPr lang="en-US" altLang="zh-CN" dirty="0" smtClean="0">
                <a:solidFill>
                  <a:srgbClr val="FF00FF"/>
                </a:solidFill>
              </a:rPr>
              <a:t>IBE</a:t>
            </a:r>
            <a:r>
              <a:rPr lang="zh-CN" altLang="en-US" dirty="0" smtClean="0">
                <a:solidFill>
                  <a:srgbClr val="FF00FF"/>
                </a:solidFill>
              </a:rPr>
              <a:t>，</a:t>
            </a:r>
            <a:r>
              <a:rPr lang="en-US" altLang="zh-CN" dirty="0" err="1" smtClean="0">
                <a:solidFill>
                  <a:srgbClr val="FF00FF"/>
                </a:solidFill>
              </a:rPr>
              <a:t>shamir</a:t>
            </a:r>
            <a:r>
              <a:rPr lang="zh-CN" altLang="en-US" dirty="0" smtClean="0">
                <a:solidFill>
                  <a:srgbClr val="FF00FF"/>
                </a:solidFill>
              </a:rPr>
              <a:t>提出）</a:t>
            </a:r>
            <a:endParaRPr lang="zh-CN" altLang="en-US" dirty="0">
              <a:solidFill>
                <a:srgbClr val="FF00FF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003F-D41F-4C48-A402-BE187F583396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22</a:t>
            </a:fld>
            <a:endParaRPr lang="en-US" altLang="zh-CN" dirty="0"/>
          </a:p>
        </p:txBody>
      </p:sp>
      <p:sp>
        <p:nvSpPr>
          <p:cNvPr id="7" name="右箭头 6"/>
          <p:cNvSpPr/>
          <p:nvPr/>
        </p:nvSpPr>
        <p:spPr>
          <a:xfrm>
            <a:off x="3810000" y="1600200"/>
            <a:ext cx="1371600" cy="152400"/>
          </a:xfrm>
          <a:prstGeom prst="rightArrow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1143000" y="2133600"/>
            <a:ext cx="1371600" cy="76200"/>
          </a:xfrm>
          <a:prstGeom prst="rightArrow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FF"/>
                </a:solidFill>
              </a:rPr>
              <a:t>公钥密码体制</a:t>
            </a:r>
            <a:r>
              <a:rPr lang="en-US" altLang="zh-CN" dirty="0" smtClean="0">
                <a:solidFill>
                  <a:srgbClr val="FF00FF"/>
                </a:solidFill>
              </a:rPr>
              <a:t>RSA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RSA</a:t>
            </a:r>
            <a:r>
              <a:rPr lang="zh-CN" altLang="en-US" b="1" dirty="0" smtClean="0">
                <a:solidFill>
                  <a:srgbClr val="FF0000"/>
                </a:solidFill>
              </a:rPr>
              <a:t>公钥算法</a:t>
            </a:r>
            <a:r>
              <a:rPr lang="zh-CN" altLang="en-US" dirty="0" smtClean="0"/>
              <a:t>由 </a:t>
            </a:r>
            <a:r>
              <a:rPr lang="en-US" altLang="zh-CN" dirty="0" smtClean="0"/>
              <a:t>MIT </a:t>
            </a:r>
            <a:r>
              <a:rPr lang="zh-CN" altLang="en-US" dirty="0" smtClean="0"/>
              <a:t>的</a:t>
            </a:r>
            <a:r>
              <a:rPr lang="en-US" altLang="zh-CN" b="1" dirty="0" err="1" smtClean="0">
                <a:solidFill>
                  <a:srgbClr val="FF00FF"/>
                </a:solidFill>
              </a:rPr>
              <a:t>Rivest</a:t>
            </a:r>
            <a:r>
              <a:rPr lang="en-US" altLang="zh-CN" dirty="0" smtClean="0"/>
              <a:t>, </a:t>
            </a:r>
            <a:r>
              <a:rPr lang="en-US" altLang="zh-CN" b="1" dirty="0" smtClean="0">
                <a:solidFill>
                  <a:srgbClr val="FF00FF"/>
                </a:solidFill>
              </a:rPr>
              <a:t>Shamir</a:t>
            </a:r>
            <a:r>
              <a:rPr lang="zh-CN" altLang="en-US" dirty="0" smtClean="0"/>
              <a:t>和</a:t>
            </a:r>
            <a:r>
              <a:rPr lang="en-US" altLang="zh-CN" b="1" dirty="0" err="1" smtClean="0">
                <a:solidFill>
                  <a:srgbClr val="FF00FF"/>
                </a:solidFill>
              </a:rPr>
              <a:t>Adleman</a:t>
            </a:r>
            <a:r>
              <a:rPr lang="zh-CN" altLang="en-US" dirty="0" smtClean="0"/>
              <a:t>在</a:t>
            </a:r>
            <a:r>
              <a:rPr lang="en-US" altLang="zh-CN" dirty="0" smtClean="0"/>
              <a:t>1978</a:t>
            </a:r>
            <a:r>
              <a:rPr lang="zh-CN" altLang="en-US" dirty="0" smtClean="0"/>
              <a:t>年提出来的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是被最广泛接受并实现的通用公钥密码算法，已成为公钥密码的国际标准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该算法的数学基础是初等数论中的</a:t>
            </a:r>
            <a:r>
              <a:rPr lang="zh-CN" altLang="en-US" dirty="0" smtClean="0">
                <a:solidFill>
                  <a:srgbClr val="FF0000"/>
                </a:solidFill>
              </a:rPr>
              <a:t>欧拉定理</a:t>
            </a:r>
            <a:r>
              <a:rPr lang="zh-CN" altLang="en-US" dirty="0" smtClean="0"/>
              <a:t>，其</a:t>
            </a:r>
            <a:r>
              <a:rPr lang="zh-CN" altLang="en-US" b="1" dirty="0" smtClean="0">
                <a:solidFill>
                  <a:srgbClr val="FF0000"/>
                </a:solidFill>
              </a:rPr>
              <a:t>安全性基于大整数因子分解的困难性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6D073-AF78-4123-BA93-6115AAFF0496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23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94E52-E40B-47EB-9F9E-8F4CC1C307B3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24</a:t>
            </a:fld>
            <a:endParaRPr lang="en-US" altLang="zh-CN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765175"/>
            <a:ext cx="8534400" cy="566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6300788" y="228600"/>
            <a:ext cx="244792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zh-CN" sz="2400" dirty="0">
                <a:solidFill>
                  <a:srgbClr val="FF0000"/>
                </a:solidFill>
                <a:latin typeface="Verdana" pitchFamily="34" charset="0"/>
              </a:rPr>
              <a:t>Len </a:t>
            </a:r>
            <a:r>
              <a:rPr kumimoji="1" lang="en-US" altLang="zh-CN" sz="2400" dirty="0" err="1">
                <a:solidFill>
                  <a:srgbClr val="FF0000"/>
                </a:solidFill>
                <a:latin typeface="Verdana" pitchFamily="34" charset="0"/>
              </a:rPr>
              <a:t>Adleman</a:t>
            </a:r>
            <a:endParaRPr kumimoji="1" lang="en-US" altLang="zh-CN" sz="2400" dirty="0">
              <a:solidFill>
                <a:srgbClr val="FF0000"/>
              </a:solidFill>
              <a:latin typeface="Verdana" pitchFamily="34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475664" y="216693"/>
            <a:ext cx="1873250" cy="519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zh-CN" sz="2400" dirty="0">
                <a:solidFill>
                  <a:srgbClr val="FF0000"/>
                </a:solidFill>
                <a:latin typeface="Verdana" pitchFamily="34" charset="0"/>
              </a:rPr>
              <a:t>Ron </a:t>
            </a:r>
            <a:r>
              <a:rPr kumimoji="1" lang="en-US" altLang="zh-CN" sz="28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R</a:t>
            </a:r>
            <a:r>
              <a:rPr kumimoji="1" lang="en-US" altLang="zh-CN" sz="2400" dirty="0" err="1">
                <a:solidFill>
                  <a:srgbClr val="FF0000"/>
                </a:solidFill>
                <a:latin typeface="Verdana" pitchFamily="34" charset="0"/>
              </a:rPr>
              <a:t>ivest</a:t>
            </a:r>
            <a:endParaRPr kumimoji="1" lang="en-US" altLang="zh-CN" sz="2400" dirty="0">
              <a:solidFill>
                <a:srgbClr val="FF0000"/>
              </a:solidFill>
              <a:latin typeface="Verdana" pitchFamily="34" charset="0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3618580" y="199876"/>
            <a:ext cx="201612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zh-CN" sz="2400" dirty="0" err="1">
                <a:solidFill>
                  <a:srgbClr val="FF0000"/>
                </a:solidFill>
                <a:latin typeface="Verdana" pitchFamily="34" charset="0"/>
              </a:rPr>
              <a:t>Adi</a:t>
            </a:r>
            <a:r>
              <a:rPr kumimoji="1" lang="en-US" altLang="zh-CN" sz="24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S</a:t>
            </a:r>
            <a:r>
              <a:rPr kumimoji="1" lang="en-US" altLang="zh-CN" sz="2400" dirty="0">
                <a:solidFill>
                  <a:srgbClr val="FF0000"/>
                </a:solidFill>
                <a:latin typeface="Verdana" pitchFamily="34" charset="0"/>
              </a:rPr>
              <a:t>hamir</a:t>
            </a:r>
          </a:p>
        </p:txBody>
      </p:sp>
      <p:pic>
        <p:nvPicPr>
          <p:cNvPr id="11" name="Picture 2" descr="RSA-200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765174"/>
            <a:ext cx="8948487" cy="566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B3396-13A7-4F5E-8AF5-E6E74304AC70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25</a:t>
            </a:fld>
            <a:endParaRPr lang="en-US" altLang="zh-CN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914" y="419100"/>
            <a:ext cx="8507392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81000"/>
            <a:ext cx="8357886" cy="5928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990033"/>
                </a:solidFill>
                <a:sym typeface="Symbol" pitchFamily="18" charset="2"/>
              </a:rPr>
              <a:t>RSA</a:t>
            </a:r>
            <a:r>
              <a:rPr lang="zh-CN" altLang="en-US" dirty="0" smtClean="0">
                <a:solidFill>
                  <a:srgbClr val="990033"/>
                </a:solidFill>
                <a:sym typeface="Symbol" pitchFamily="18" charset="2"/>
              </a:rPr>
              <a:t>算法描述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920875"/>
                <a:ext cx="8229600" cy="4479925"/>
              </a:xfrm>
            </p:spPr>
            <p:txBody>
              <a:bodyPr/>
              <a:lstStyle/>
              <a:p>
                <a:pPr lvl="1" indent="-742950">
                  <a:lnSpc>
                    <a:spcPct val="115000"/>
                  </a:lnSpc>
                  <a:spcBef>
                    <a:spcPct val="10000"/>
                  </a:spcBef>
                  <a:buNone/>
                </a:pPr>
                <a:r>
                  <a:rPr kumimoji="1" lang="en-US" altLang="zh-CN" b="1" dirty="0" smtClean="0">
                    <a:solidFill>
                      <a:srgbClr val="FF0000"/>
                    </a:solidFill>
                    <a:sym typeface="Symbol" pitchFamily="18" charset="2"/>
                  </a:rPr>
                  <a:t>1. </a:t>
                </a:r>
                <a:r>
                  <a:rPr kumimoji="1" lang="zh-CN" altLang="en-US" b="1" dirty="0" smtClean="0">
                    <a:solidFill>
                      <a:srgbClr val="FF0000"/>
                    </a:solidFill>
                    <a:latin typeface="Times New Roman" pitchFamily="18" charset="0"/>
                    <a:sym typeface="Symbol" pitchFamily="18" charset="2"/>
                  </a:rPr>
                  <a:t>密钥的生成</a:t>
                </a:r>
              </a:p>
              <a:p>
                <a:pPr lvl="1">
                  <a:lnSpc>
                    <a:spcPct val="115000"/>
                  </a:lnSpc>
                  <a:spcBef>
                    <a:spcPct val="10000"/>
                  </a:spcBef>
                  <a:buNone/>
                </a:pPr>
                <a:r>
                  <a:rPr kumimoji="1" lang="zh-CN" altLang="en-US" dirty="0" smtClean="0">
                    <a:solidFill>
                      <a:srgbClr val="000000"/>
                    </a:solidFill>
                    <a:latin typeface="Times New Roman" pitchFamily="18" charset="0"/>
                    <a:sym typeface="Symbol" pitchFamily="18" charset="2"/>
                  </a:rPr>
                  <a:t>    </a:t>
                </a:r>
                <a:r>
                  <a:rPr kumimoji="1" lang="en-US" altLang="zh-CN" dirty="0" smtClean="0">
                    <a:solidFill>
                      <a:srgbClr val="000000"/>
                    </a:solidFill>
                    <a:latin typeface="Times New Roman" pitchFamily="18" charset="0"/>
                    <a:sym typeface="Symbol" pitchFamily="18" charset="2"/>
                  </a:rPr>
                  <a:t>1. </a:t>
                </a:r>
                <a:r>
                  <a:rPr kumimoji="1" lang="zh-CN" altLang="en-US" dirty="0" smtClean="0">
                    <a:solidFill>
                      <a:srgbClr val="000000"/>
                    </a:solidFill>
                    <a:latin typeface="Times New Roman" pitchFamily="18" charset="0"/>
                    <a:sym typeface="Symbol" pitchFamily="18" charset="2"/>
                  </a:rPr>
                  <a:t>选择两个大素数</a:t>
                </a:r>
                <a14:m>
                  <m:oMath xmlns:m="http://schemas.openxmlformats.org/officeDocument/2006/math">
                    <m:r>
                      <a:rPr kumimoji="1" lang="zh-CN" altLang="en-US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 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𝑝</m:t>
                    </m:r>
                  </m:oMath>
                </a14:m>
                <a:r>
                  <a:rPr kumimoji="1" lang="zh-CN" altLang="en-US" dirty="0" smtClean="0">
                    <a:solidFill>
                      <a:srgbClr val="000000"/>
                    </a:solidFill>
                    <a:latin typeface="Times New Roman" pitchFamily="18" charset="0"/>
                    <a:sym typeface="Symbol" pitchFamily="18" charset="2"/>
                  </a:rPr>
                  <a:t>和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𝑞</m:t>
                    </m:r>
                  </m:oMath>
                </a14:m>
                <a:r>
                  <a:rPr kumimoji="1" lang="en-US" altLang="zh-CN" dirty="0" smtClean="0">
                    <a:solidFill>
                      <a:srgbClr val="000000"/>
                    </a:solidFill>
                    <a:latin typeface="Times New Roman" pitchFamily="18" charset="0"/>
                    <a:sym typeface="Symbol" pitchFamily="18" charset="2"/>
                  </a:rPr>
                  <a:t>,</a:t>
                </a:r>
                <a:r>
                  <a:rPr kumimoji="1" lang="zh-CN" altLang="en-US" dirty="0" smtClean="0">
                    <a:solidFill>
                      <a:srgbClr val="000000"/>
                    </a:solidFill>
                    <a:latin typeface="Times New Roman" pitchFamily="18" charset="0"/>
                    <a:sym typeface="Symbol" pitchFamily="18" charset="2"/>
                  </a:rPr>
                  <a:t>（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𝑝</m:t>
                    </m:r>
                    <m:r>
                      <a:rPr kumimoji="1" lang="zh-CN" altLang="en-US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≠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𝑞</m:t>
                    </m:r>
                  </m:oMath>
                </a14:m>
                <a:r>
                  <a:rPr kumimoji="1" lang="zh-CN" altLang="en-US" dirty="0" smtClean="0">
                    <a:solidFill>
                      <a:srgbClr val="000000"/>
                    </a:solidFill>
                    <a:latin typeface="Times New Roman" pitchFamily="18" charset="0"/>
                    <a:sym typeface="Symbol" pitchFamily="18" charset="2"/>
                  </a:rPr>
                  <a:t>，</a:t>
                </a:r>
                <a:r>
                  <a:rPr kumimoji="1" lang="zh-CN" altLang="en-US" dirty="0" smtClean="0">
                    <a:solidFill>
                      <a:srgbClr val="FF00FF"/>
                    </a:solidFill>
                    <a:latin typeface="Times New Roman" pitchFamily="18" charset="0"/>
                    <a:sym typeface="Symbol" pitchFamily="18" charset="2"/>
                  </a:rPr>
                  <a:t>需要保密，步骤</a:t>
                </a:r>
                <a:r>
                  <a:rPr kumimoji="1" lang="en-US" altLang="zh-CN" dirty="0" smtClean="0">
                    <a:solidFill>
                      <a:srgbClr val="FF00FF"/>
                    </a:solidFill>
                    <a:latin typeface="Times New Roman" pitchFamily="18" charset="0"/>
                    <a:sym typeface="Symbol" pitchFamily="18" charset="2"/>
                  </a:rPr>
                  <a:t>4</a:t>
                </a:r>
                <a:r>
                  <a:rPr kumimoji="1" lang="zh-CN" altLang="en-US" dirty="0" smtClean="0">
                    <a:solidFill>
                      <a:srgbClr val="FF00FF"/>
                    </a:solidFill>
                    <a:latin typeface="Times New Roman" pitchFamily="18" charset="0"/>
                    <a:sym typeface="Symbol" pitchFamily="18" charset="2"/>
                  </a:rPr>
                  <a:t>以后建议销毁</a:t>
                </a:r>
                <a:r>
                  <a:rPr kumimoji="1" lang="zh-CN" altLang="en-US" dirty="0" smtClean="0">
                    <a:solidFill>
                      <a:srgbClr val="000000"/>
                    </a:solidFill>
                    <a:latin typeface="Times New Roman" pitchFamily="18" charset="0"/>
                    <a:sym typeface="Symbol" pitchFamily="18" charset="2"/>
                  </a:rPr>
                  <a:t>）</a:t>
                </a:r>
                <a:endParaRPr kumimoji="1" lang="zh-CN" altLang="en-US" dirty="0" smtClean="0">
                  <a:latin typeface="Times New Roman" pitchFamily="18" charset="0"/>
                  <a:sym typeface="Symbol" pitchFamily="18" charset="2"/>
                </a:endParaRPr>
              </a:p>
              <a:p>
                <a:pPr lvl="1">
                  <a:lnSpc>
                    <a:spcPct val="115000"/>
                  </a:lnSpc>
                  <a:spcBef>
                    <a:spcPct val="10000"/>
                  </a:spcBef>
                  <a:buNone/>
                </a:pPr>
                <a:r>
                  <a:rPr kumimoji="1" lang="zh-CN" altLang="en-US" dirty="0" smtClean="0">
                    <a:solidFill>
                      <a:srgbClr val="000000"/>
                    </a:solidFill>
                    <a:latin typeface="Times New Roman" pitchFamily="18" charset="0"/>
                    <a:sym typeface="Symbol" pitchFamily="18" charset="2"/>
                  </a:rPr>
                  <a:t>    </a:t>
                </a:r>
                <a:r>
                  <a:rPr kumimoji="1" lang="en-US" altLang="zh-CN" dirty="0" smtClean="0">
                    <a:solidFill>
                      <a:srgbClr val="000000"/>
                    </a:solidFill>
                    <a:latin typeface="Times New Roman" pitchFamily="18" charset="0"/>
                    <a:sym typeface="Symbol" pitchFamily="18" charset="2"/>
                  </a:rPr>
                  <a:t>2. </a:t>
                </a:r>
                <a:r>
                  <a:rPr kumimoji="1" lang="zh-CN" altLang="en-US" dirty="0" smtClean="0">
                    <a:solidFill>
                      <a:srgbClr val="000000"/>
                    </a:solidFill>
                    <a:latin typeface="Times New Roman" pitchFamily="18" charset="0"/>
                    <a:sym typeface="Symbol" pitchFamily="18" charset="2"/>
                  </a:rPr>
                  <a:t>计算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𝑛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=</m:t>
                    </m:r>
                    <m:r>
                      <a:rPr kumimoji="1" lang="en-US" altLang="zh-CN" i="1" dirty="0" err="1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𝑝</m:t>
                    </m:r>
                    <m:r>
                      <a:rPr kumimoji="1" lang="en-US" altLang="zh-CN" i="1" dirty="0" err="1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×</m:t>
                    </m:r>
                    <m:r>
                      <a:rPr kumimoji="1" lang="en-US" altLang="zh-CN" i="1" dirty="0" err="1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𝑞</m:t>
                    </m:r>
                    <m:r>
                      <a:rPr kumimoji="1" lang="zh-CN" altLang="en-US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，</m:t>
                    </m:r>
                    <m:r>
                      <a:rPr kumimoji="1" lang="zh-CN" altLang="en-US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 (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𝑛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)=(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𝑝</m:t>
                    </m:r>
                    <m:r>
                      <a:rPr kumimoji="1" lang="zh-CN" altLang="en-US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－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1)×(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𝑞</m:t>
                    </m:r>
                    <m:r>
                      <a:rPr kumimoji="1" lang="zh-CN" altLang="en-US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－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1)</m:t>
                    </m:r>
                  </m:oMath>
                </a14:m>
                <a:endParaRPr kumimoji="1" lang="en-US" altLang="zh-CN" dirty="0" smtClean="0">
                  <a:latin typeface="Times New Roman" pitchFamily="18" charset="0"/>
                  <a:sym typeface="Symbol" pitchFamily="18" charset="2"/>
                </a:endParaRPr>
              </a:p>
              <a:p>
                <a:pPr lvl="1">
                  <a:lnSpc>
                    <a:spcPct val="115000"/>
                  </a:lnSpc>
                  <a:spcBef>
                    <a:spcPct val="10000"/>
                  </a:spcBef>
                  <a:buNone/>
                </a:pPr>
                <a:r>
                  <a:rPr kumimoji="1" lang="en-US" altLang="zh-CN" dirty="0" smtClean="0">
                    <a:solidFill>
                      <a:srgbClr val="000000"/>
                    </a:solidFill>
                    <a:latin typeface="Times New Roman" pitchFamily="18" charset="0"/>
                    <a:sym typeface="Symbol" pitchFamily="18" charset="2"/>
                  </a:rPr>
                  <a:t>    3. </a:t>
                </a:r>
                <a:r>
                  <a:rPr kumimoji="1" lang="zh-CN" altLang="en-US" dirty="0" smtClean="0">
                    <a:solidFill>
                      <a:srgbClr val="000000"/>
                    </a:solidFill>
                    <a:latin typeface="Times New Roman" pitchFamily="18" charset="0"/>
                    <a:sym typeface="Symbol" pitchFamily="18" charset="2"/>
                  </a:rPr>
                  <a:t>选择整数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𝑒</m:t>
                    </m:r>
                  </m:oMath>
                </a14:m>
                <a:r>
                  <a:rPr kumimoji="1" lang="en-US" altLang="zh-CN" dirty="0" smtClean="0">
                    <a:solidFill>
                      <a:srgbClr val="000000"/>
                    </a:solidFill>
                    <a:latin typeface="Times New Roman" pitchFamily="18" charset="0"/>
                    <a:sym typeface="Symbol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使</m:t>
                    </m:r>
                    <m:r>
                      <a:rPr kumimoji="1" lang="zh-CN" altLang="en-US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 ((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𝑛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)</m:t>
                    </m:r>
                    <m:r>
                      <a:rPr kumimoji="1" lang="zh-CN" altLang="en-US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，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𝑒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) =1,   1&lt;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𝑒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&lt; (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𝑛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) </m:t>
                    </m:r>
                  </m:oMath>
                </a14:m>
                <a:endParaRPr kumimoji="1" lang="en-US" altLang="zh-CN" dirty="0" smtClean="0">
                  <a:latin typeface="Times New Roman" pitchFamily="18" charset="0"/>
                  <a:sym typeface="Symbol" pitchFamily="18" charset="2"/>
                </a:endParaRPr>
              </a:p>
              <a:p>
                <a:pPr lvl="1">
                  <a:lnSpc>
                    <a:spcPct val="115000"/>
                  </a:lnSpc>
                  <a:spcBef>
                    <a:spcPct val="10000"/>
                  </a:spcBef>
                  <a:buNone/>
                </a:pPr>
                <a:r>
                  <a:rPr kumimoji="1" lang="en-US" altLang="zh-CN" dirty="0" smtClean="0">
                    <a:solidFill>
                      <a:srgbClr val="000000"/>
                    </a:solidFill>
                    <a:latin typeface="Times New Roman" pitchFamily="18" charset="0"/>
                    <a:sym typeface="Symbol" pitchFamily="18" charset="2"/>
                  </a:rPr>
                  <a:t>    4. </a:t>
                </a:r>
                <a:r>
                  <a:rPr kumimoji="1" lang="zh-CN" altLang="en-US" dirty="0" smtClean="0">
                    <a:solidFill>
                      <a:srgbClr val="000000"/>
                    </a:solidFill>
                    <a:latin typeface="Times New Roman" pitchFamily="18" charset="0"/>
                    <a:sym typeface="Symbol" pitchFamily="18" charset="2"/>
                  </a:rPr>
                  <a:t>计算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𝑑</m:t>
                    </m:r>
                  </m:oMath>
                </a14:m>
                <a:r>
                  <a:rPr kumimoji="1" lang="zh-CN" altLang="en-US" dirty="0" smtClean="0">
                    <a:solidFill>
                      <a:srgbClr val="000000"/>
                    </a:solidFill>
                    <a:latin typeface="Times New Roman" pitchFamily="18" charset="0"/>
                    <a:sym typeface="Symbol" pitchFamily="18" charset="2"/>
                  </a:rPr>
                  <a:t>，使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𝑑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=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𝑒</m:t>
                    </m:r>
                    <m:r>
                      <a:rPr kumimoji="1" lang="zh-CN" altLang="en-US" i="1" baseline="30000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－</m:t>
                    </m:r>
                    <m:r>
                      <a:rPr kumimoji="1" lang="en-US" altLang="zh-CN" i="1" baseline="30000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1</m:t>
                    </m:r>
                    <m:r>
                      <a:rPr kumimoji="1" lang="en-US" altLang="zh-CN" b="0" i="1" baseline="30000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 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𝑚𝑜𝑑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 (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𝑛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),</m:t>
                    </m:r>
                  </m:oMath>
                </a14:m>
                <a:endParaRPr kumimoji="1" lang="en-US" altLang="zh-CN" dirty="0" smtClean="0">
                  <a:latin typeface="Times New Roman" pitchFamily="18" charset="0"/>
                  <a:sym typeface="Symbol" pitchFamily="18" charset="2"/>
                </a:endParaRPr>
              </a:p>
              <a:p>
                <a:pPr lvl="1">
                  <a:lnSpc>
                    <a:spcPct val="115000"/>
                  </a:lnSpc>
                  <a:spcBef>
                    <a:spcPct val="10000"/>
                  </a:spcBef>
                  <a:buNone/>
                </a:pPr>
                <a:r>
                  <a:rPr kumimoji="1" lang="en-US" altLang="zh-CN" dirty="0" smtClean="0">
                    <a:solidFill>
                      <a:srgbClr val="000000"/>
                    </a:solidFill>
                    <a:latin typeface="Times New Roman" pitchFamily="18" charset="0"/>
                    <a:sym typeface="Symbol" pitchFamily="18" charset="2"/>
                  </a:rPr>
                  <a:t>       </a:t>
                </a:r>
                <a:r>
                  <a:rPr kumimoji="1" lang="zh-CN" altLang="en-US" dirty="0" smtClean="0">
                    <a:solidFill>
                      <a:srgbClr val="000000"/>
                    </a:solidFill>
                    <a:latin typeface="Times New Roman" pitchFamily="18" charset="0"/>
                    <a:sym typeface="Symbol" pitchFamily="18" charset="2"/>
                  </a:rPr>
                  <a:t>得到：</a:t>
                </a:r>
                <a:r>
                  <a:rPr kumimoji="1" lang="zh-CN" altLang="en-US" dirty="0" smtClean="0">
                    <a:solidFill>
                      <a:srgbClr val="FF00FF"/>
                    </a:solidFill>
                    <a:latin typeface="Times New Roman" pitchFamily="18" charset="0"/>
                    <a:sym typeface="Symbol" pitchFamily="18" charset="2"/>
                  </a:rPr>
                  <a:t>公钥为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solidFill>
                          <a:srgbClr val="FF00FF"/>
                        </a:solidFill>
                        <a:latin typeface="Cambria Math"/>
                        <a:sym typeface="Symbol" pitchFamily="18" charset="2"/>
                      </a:rPr>
                      <m:t>{</m:t>
                    </m:r>
                    <m:r>
                      <a:rPr kumimoji="1" lang="en-US" altLang="zh-CN" i="1" dirty="0" smtClean="0">
                        <a:solidFill>
                          <a:srgbClr val="FF00FF"/>
                        </a:solidFill>
                        <a:latin typeface="Cambria Math"/>
                        <a:sym typeface="Symbol" pitchFamily="18" charset="2"/>
                      </a:rPr>
                      <m:t>𝑒</m:t>
                    </m:r>
                    <m:r>
                      <a:rPr kumimoji="1" lang="en-US" altLang="zh-CN" i="1" dirty="0" smtClean="0">
                        <a:solidFill>
                          <a:srgbClr val="FF00FF"/>
                        </a:solidFill>
                        <a:latin typeface="Cambria Math"/>
                        <a:sym typeface="Symbol" pitchFamily="18" charset="2"/>
                      </a:rPr>
                      <m:t>, </m:t>
                    </m:r>
                    <m:r>
                      <a:rPr kumimoji="1" lang="en-US" altLang="zh-CN" i="1" dirty="0" smtClean="0">
                        <a:solidFill>
                          <a:srgbClr val="FF00FF"/>
                        </a:solidFill>
                        <a:latin typeface="Cambria Math"/>
                        <a:sym typeface="Symbol" pitchFamily="18" charset="2"/>
                      </a:rPr>
                      <m:t>𝑛</m:t>
                    </m:r>
                    <m:r>
                      <a:rPr kumimoji="1" lang="en-US" altLang="zh-CN" i="1" dirty="0" smtClean="0">
                        <a:solidFill>
                          <a:srgbClr val="FF00FF"/>
                        </a:solidFill>
                        <a:latin typeface="Cambria Math"/>
                        <a:sym typeface="Symbol" pitchFamily="18" charset="2"/>
                      </a:rPr>
                      <m:t>}</m:t>
                    </m:r>
                  </m:oMath>
                </a14:m>
                <a:r>
                  <a:rPr kumimoji="1" lang="zh-CN" altLang="en-US" dirty="0" smtClean="0">
                    <a:solidFill>
                      <a:srgbClr val="FF00FF"/>
                    </a:solidFill>
                    <a:latin typeface="Times New Roman" pitchFamily="18" charset="0"/>
                    <a:sym typeface="Symbol" pitchFamily="18" charset="2"/>
                  </a:rPr>
                  <a:t>； 私钥为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solidFill>
                          <a:srgbClr val="FF00FF"/>
                        </a:solidFill>
                        <a:latin typeface="Cambria Math"/>
                        <a:sym typeface="Symbol" pitchFamily="18" charset="2"/>
                      </a:rPr>
                      <m:t>{</m:t>
                    </m:r>
                    <m:r>
                      <a:rPr kumimoji="1" lang="en-US" altLang="zh-CN" i="1" dirty="0" smtClean="0">
                        <a:solidFill>
                          <a:srgbClr val="FF00FF"/>
                        </a:solidFill>
                        <a:latin typeface="Cambria Math"/>
                        <a:sym typeface="Symbol" pitchFamily="18" charset="2"/>
                      </a:rPr>
                      <m:t>𝑑</m:t>
                    </m:r>
                    <m:r>
                      <a:rPr kumimoji="1" lang="en-US" altLang="zh-CN" i="1" dirty="0" smtClean="0">
                        <a:solidFill>
                          <a:srgbClr val="FF00FF"/>
                        </a:solidFill>
                        <a:latin typeface="Cambria Math"/>
                        <a:sym typeface="Symbol" pitchFamily="18" charset="2"/>
                      </a:rPr>
                      <m:t>}</m:t>
                    </m:r>
                  </m:oMath>
                </a14:m>
                <a:endParaRPr kumimoji="1" lang="en-US" altLang="zh-CN" dirty="0" smtClean="0">
                  <a:solidFill>
                    <a:srgbClr val="FF00FF"/>
                  </a:solidFill>
                  <a:latin typeface="Times New Roman" pitchFamily="18" charset="0"/>
                  <a:sym typeface="Symbol" pitchFamily="18" charset="2"/>
                </a:endParaRPr>
              </a:p>
              <a:p>
                <a:pPr lvl="1" indent="-742950">
                  <a:lnSpc>
                    <a:spcPct val="115000"/>
                  </a:lnSpc>
                  <a:spcBef>
                    <a:spcPct val="10000"/>
                  </a:spcBef>
                  <a:buNone/>
                </a:pPr>
                <a:r>
                  <a:rPr kumimoji="1" lang="en-US" altLang="zh-CN" b="1" dirty="0" smtClean="0">
                    <a:solidFill>
                      <a:srgbClr val="FF0000"/>
                    </a:solidFill>
                    <a:sym typeface="Symbol" pitchFamily="18" charset="2"/>
                  </a:rPr>
                  <a:t>2. </a:t>
                </a:r>
                <a:r>
                  <a:rPr kumimoji="1" lang="zh-CN" altLang="en-US" b="1" dirty="0" smtClean="0">
                    <a:solidFill>
                      <a:srgbClr val="FF0000"/>
                    </a:solidFill>
                    <a:sym typeface="Symbol" pitchFamily="18" charset="2"/>
                  </a:rPr>
                  <a:t>加密</a:t>
                </a:r>
                <a:r>
                  <a:rPr kumimoji="1" lang="en-US" altLang="zh-CN" b="1" dirty="0" smtClean="0">
                    <a:solidFill>
                      <a:srgbClr val="FF0000"/>
                    </a:solidFill>
                    <a:sym typeface="Symbol" pitchFamily="18" charset="2"/>
                  </a:rPr>
                  <a:t>(</a:t>
                </a:r>
                <a:r>
                  <a:rPr kumimoji="1" lang="zh-CN" altLang="en-US" b="1" dirty="0" smtClean="0">
                    <a:solidFill>
                      <a:srgbClr val="FF0000"/>
                    </a:solidFill>
                    <a:sym typeface="Symbol" pitchFamily="18" charset="2"/>
                  </a:rPr>
                  <a:t>用</a:t>
                </a:r>
                <a14:m>
                  <m:oMath xmlns:m="http://schemas.openxmlformats.org/officeDocument/2006/math">
                    <m:r>
                      <a:rPr kumimoji="1" lang="en-US" altLang="zh-CN" b="1" i="1" dirty="0" smtClean="0">
                        <a:solidFill>
                          <a:srgbClr val="FF0000"/>
                        </a:solidFill>
                        <a:latin typeface="Cambria Math"/>
                        <a:sym typeface="Symbol" pitchFamily="18" charset="2"/>
                      </a:rPr>
                      <m:t>𝒆</m:t>
                    </m:r>
                    <m:r>
                      <a:rPr kumimoji="1" lang="zh-CN" altLang="en-US" b="1" i="1" dirty="0" smtClean="0">
                        <a:solidFill>
                          <a:srgbClr val="FF0000"/>
                        </a:solidFill>
                        <a:latin typeface="Cambria Math"/>
                        <a:sym typeface="Symbol" pitchFamily="18" charset="2"/>
                      </a:rPr>
                      <m:t>，</m:t>
                    </m:r>
                    <m:r>
                      <a:rPr kumimoji="1" lang="en-US" altLang="zh-CN" b="1" i="1" dirty="0" smtClean="0">
                        <a:solidFill>
                          <a:srgbClr val="FF0000"/>
                        </a:solidFill>
                        <a:latin typeface="Cambria Math"/>
                        <a:sym typeface="Symbol" pitchFamily="18" charset="2"/>
                      </a:rPr>
                      <m:t>𝒏</m:t>
                    </m:r>
                  </m:oMath>
                </a14:m>
                <a:r>
                  <a:rPr kumimoji="1" lang="en-US" altLang="zh-CN" b="1" dirty="0" smtClean="0">
                    <a:solidFill>
                      <a:srgbClr val="FF0000"/>
                    </a:solidFill>
                    <a:sym typeface="Symbol" pitchFamily="18" charset="2"/>
                  </a:rPr>
                  <a:t>)</a:t>
                </a:r>
                <a:r>
                  <a:rPr kumimoji="1" lang="zh-CN" altLang="en-US" dirty="0" smtClean="0">
                    <a:solidFill>
                      <a:srgbClr val="000000"/>
                    </a:solidFill>
                    <a:latin typeface="Times New Roman" pitchFamily="18" charset="0"/>
                    <a:sym typeface="Symbol" pitchFamily="18" charset="2"/>
                  </a:rPr>
                  <a:t>： 明文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𝑀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&lt;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𝑛</m:t>
                    </m:r>
                  </m:oMath>
                </a14:m>
                <a:r>
                  <a:rPr kumimoji="1" lang="zh-CN" altLang="en-US" dirty="0" smtClean="0">
                    <a:solidFill>
                      <a:srgbClr val="000000"/>
                    </a:solidFill>
                    <a:latin typeface="Times New Roman" pitchFamily="18" charset="0"/>
                    <a:sym typeface="Symbol" pitchFamily="18" charset="2"/>
                  </a:rPr>
                  <a:t>， 密文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𝐶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=</m:t>
                    </m:r>
                    <m:sSup>
                      <m:sSupPr>
                        <m:ctrlPr>
                          <a:rPr kumimoji="1" lang="en-US" altLang="zh-CN" i="1" dirty="0" smtClean="0">
                            <a:solidFill>
                              <a:srgbClr val="000000"/>
                            </a:solidFill>
                            <a:latin typeface="Cambria Math"/>
                            <a:sym typeface="Symbol" pitchFamily="18" charset="2"/>
                          </a:rPr>
                        </m:ctrlPr>
                      </m:sSupPr>
                      <m:e>
                        <m:r>
                          <a:rPr kumimoji="1" lang="en-US" altLang="zh-CN" b="0" i="1" dirty="0" smtClean="0">
                            <a:solidFill>
                              <a:srgbClr val="000000"/>
                            </a:solidFill>
                            <a:latin typeface="Cambria Math"/>
                            <a:sym typeface="Symbol" pitchFamily="18" charset="2"/>
                          </a:rPr>
                          <m:t>𝑀</m:t>
                        </m:r>
                      </m:e>
                      <m:sup>
                        <m:r>
                          <a:rPr kumimoji="1" lang="en-US" altLang="zh-CN" b="0" i="1" dirty="0" smtClean="0">
                            <a:solidFill>
                              <a:srgbClr val="000000"/>
                            </a:solidFill>
                            <a:latin typeface="Cambria Math"/>
                            <a:sym typeface="Symbol" pitchFamily="18" charset="2"/>
                          </a:rPr>
                          <m:t>𝑒</m:t>
                        </m:r>
                      </m:sup>
                    </m:sSup>
                    <m:r>
                      <a:rPr kumimoji="1" lang="en-US" altLang="zh-CN" b="0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(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𝑚𝑜𝑑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 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𝑛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).</m:t>
                    </m:r>
                  </m:oMath>
                </a14:m>
                <a:endParaRPr kumimoji="1" lang="en-US" altLang="zh-CN" dirty="0" smtClean="0">
                  <a:latin typeface="Times New Roman" pitchFamily="18" charset="0"/>
                  <a:sym typeface="Symbol" pitchFamily="18" charset="2"/>
                </a:endParaRPr>
              </a:p>
              <a:p>
                <a:pPr marL="0" lvl="1" indent="0">
                  <a:lnSpc>
                    <a:spcPct val="115000"/>
                  </a:lnSpc>
                  <a:spcBef>
                    <a:spcPct val="10000"/>
                  </a:spcBef>
                  <a:buNone/>
                </a:pPr>
                <a:r>
                  <a:rPr kumimoji="1" lang="en-US" altLang="zh-CN" b="1" dirty="0" smtClean="0">
                    <a:solidFill>
                      <a:srgbClr val="FF0000"/>
                    </a:solidFill>
                    <a:sym typeface="Symbol" pitchFamily="18" charset="2"/>
                  </a:rPr>
                  <a:t>3. </a:t>
                </a:r>
                <a:r>
                  <a:rPr kumimoji="1" lang="zh-CN" altLang="en-US" b="1" dirty="0" smtClean="0">
                    <a:solidFill>
                      <a:srgbClr val="FF0000"/>
                    </a:solidFill>
                    <a:sym typeface="Symbol" pitchFamily="18" charset="2"/>
                  </a:rPr>
                  <a:t>解密</a:t>
                </a:r>
                <a:r>
                  <a:rPr kumimoji="1" lang="en-US" altLang="zh-CN" b="1" dirty="0" smtClean="0">
                    <a:solidFill>
                      <a:srgbClr val="FF0000"/>
                    </a:solidFill>
                    <a:sym typeface="Symbol" pitchFamily="18" charset="2"/>
                  </a:rPr>
                  <a:t>(</a:t>
                </a:r>
                <a:r>
                  <a:rPr kumimoji="1" lang="zh-CN" altLang="en-US" b="1" dirty="0" smtClean="0">
                    <a:solidFill>
                      <a:srgbClr val="FF0000"/>
                    </a:solidFill>
                    <a:sym typeface="Symbol" pitchFamily="18" charset="2"/>
                  </a:rPr>
                  <a:t>用</a:t>
                </a:r>
                <a14:m>
                  <m:oMath xmlns:m="http://schemas.openxmlformats.org/officeDocument/2006/math">
                    <m:r>
                      <a:rPr kumimoji="1" lang="en-US" altLang="zh-CN" b="1" i="1" dirty="0" smtClean="0">
                        <a:solidFill>
                          <a:srgbClr val="FF0000"/>
                        </a:solidFill>
                        <a:latin typeface="Cambria Math"/>
                        <a:sym typeface="Symbol" pitchFamily="18" charset="2"/>
                      </a:rPr>
                      <m:t>𝒅</m:t>
                    </m:r>
                    <m:r>
                      <a:rPr kumimoji="1" lang="zh-CN" altLang="en-US" b="1" i="1" dirty="0" smtClean="0">
                        <a:solidFill>
                          <a:srgbClr val="FF0000"/>
                        </a:solidFill>
                        <a:latin typeface="Cambria Math"/>
                        <a:sym typeface="Symbol" pitchFamily="18" charset="2"/>
                      </a:rPr>
                      <m:t>，</m:t>
                    </m:r>
                    <m:r>
                      <a:rPr kumimoji="1" lang="en-US" altLang="zh-CN" b="1" i="1" dirty="0" smtClean="0">
                        <a:solidFill>
                          <a:srgbClr val="FF0000"/>
                        </a:solidFill>
                        <a:latin typeface="Cambria Math"/>
                        <a:sym typeface="Symbol" pitchFamily="18" charset="2"/>
                      </a:rPr>
                      <m:t>𝒏</m:t>
                    </m:r>
                  </m:oMath>
                </a14:m>
                <a:r>
                  <a:rPr kumimoji="1" lang="en-US" altLang="zh-CN" b="1" dirty="0" smtClean="0">
                    <a:solidFill>
                      <a:srgbClr val="FF0000"/>
                    </a:solidFill>
                    <a:sym typeface="Symbol" pitchFamily="18" charset="2"/>
                  </a:rPr>
                  <a:t>)</a:t>
                </a:r>
                <a:r>
                  <a:rPr kumimoji="1" lang="zh-CN" altLang="en-US" dirty="0" smtClean="0">
                    <a:solidFill>
                      <a:srgbClr val="000000"/>
                    </a:solidFill>
                    <a:latin typeface="Times New Roman" pitchFamily="18" charset="0"/>
                    <a:sym typeface="Symbol" pitchFamily="18" charset="2"/>
                  </a:rPr>
                  <a:t>： 密文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𝐶</m:t>
                    </m:r>
                  </m:oMath>
                </a14:m>
                <a:r>
                  <a:rPr kumimoji="1" lang="zh-CN" altLang="en-US" dirty="0" smtClean="0">
                    <a:solidFill>
                      <a:srgbClr val="000000"/>
                    </a:solidFill>
                    <a:latin typeface="Times New Roman" pitchFamily="18" charset="0"/>
                    <a:sym typeface="Symbol" pitchFamily="18" charset="2"/>
                  </a:rPr>
                  <a:t>， 明文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𝑀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 =</m:t>
                    </m:r>
                    <m:sSup>
                      <m:sSupPr>
                        <m:ctrlPr>
                          <a:rPr kumimoji="1" lang="en-US" altLang="zh-CN" i="1" dirty="0" smtClean="0">
                            <a:solidFill>
                              <a:srgbClr val="000000"/>
                            </a:solidFill>
                            <a:latin typeface="Cambria Math"/>
                            <a:sym typeface="Symbol" pitchFamily="18" charset="2"/>
                          </a:rPr>
                        </m:ctrlPr>
                      </m:sSupPr>
                      <m:e>
                        <m:r>
                          <a:rPr kumimoji="1" lang="en-US" altLang="zh-CN" b="0" i="1" dirty="0" smtClean="0">
                            <a:solidFill>
                              <a:srgbClr val="000000"/>
                            </a:solidFill>
                            <a:latin typeface="Cambria Math"/>
                            <a:sym typeface="Symbol" pitchFamily="18" charset="2"/>
                          </a:rPr>
                          <m:t>𝐶</m:t>
                        </m:r>
                      </m:e>
                      <m:sup>
                        <m:r>
                          <a:rPr kumimoji="1" lang="en-US" altLang="zh-CN" b="0" i="1" dirty="0" smtClean="0">
                            <a:solidFill>
                              <a:srgbClr val="000000"/>
                            </a:solidFill>
                            <a:latin typeface="Cambria Math"/>
                            <a:sym typeface="Symbol" pitchFamily="18" charset="2"/>
                          </a:rPr>
                          <m:t>𝑑</m:t>
                        </m:r>
                      </m:sup>
                    </m:sSup>
                    <m:r>
                      <a:rPr kumimoji="1" lang="en-US" altLang="zh-CN" b="0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(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𝑚𝑜𝑑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 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𝑛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)</m:t>
                    </m:r>
                  </m:oMath>
                </a14:m>
                <a:endParaRPr kumimoji="1" lang="en-US" altLang="zh-CN" dirty="0" smtClean="0">
                  <a:solidFill>
                    <a:srgbClr val="000000"/>
                  </a:solidFill>
                  <a:latin typeface="Times New Roman" pitchFamily="18" charset="0"/>
                  <a:sym typeface="Symbol" pitchFamily="18" charset="2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920875"/>
                <a:ext cx="8229600" cy="4479925"/>
              </a:xfrm>
              <a:blipFill>
                <a:blip r:embed="rId2" cstate="print"/>
                <a:stretch>
                  <a:fillRect l="-1111" t="-10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899B2-3A2E-44C9-A678-714B585AFFE5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26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正确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性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33350" y="1752600"/>
                <a:ext cx="8877300" cy="4968875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US" altLang="zh-CN" sz="2400" b="1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1.</a:t>
                </a:r>
                <a:r>
                  <a:rPr lang="zh-CN" altLang="en-US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若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1" i="1" dirty="0">
                            <a:latin typeface="Cambria Math"/>
                            <a:ea typeface="黑体" panose="02010609060101010101" pitchFamily="49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n-US" altLang="zh-CN" sz="2400" b="1" i="1" dirty="0">
                                <a:latin typeface="Cambria Math"/>
                                <a:ea typeface="黑体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sz="2400" b="1" i="1" dirty="0" err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𝒎</m:t>
                            </m:r>
                            <m:r>
                              <a:rPr lang="en-US" altLang="zh-CN" sz="2400" b="1" i="1" dirty="0" err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,</m:t>
                            </m:r>
                            <m:r>
                              <a:rPr lang="en-US" altLang="zh-CN" sz="2400" b="1" i="1" dirty="0" err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𝒏</m:t>
                            </m:r>
                          </m:e>
                        </m:d>
                      </m:e>
                    </m:func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𝟏</m:t>
                    </m:r>
                  </m:oMath>
                </a14:m>
                <a:r>
                  <a:rPr lang="en-US" altLang="zh-CN" sz="2400" b="1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  <a:r>
                  <a:rPr kumimoji="1" lang="zh-CN" altLang="en-US" sz="2000" b="1" dirty="0">
                    <a:solidFill>
                      <a:srgbClr val="FF0000"/>
                    </a:solidFill>
                    <a:latin typeface="Times New Roman" pitchFamily="18" charset="0"/>
                  </a:rPr>
                  <a:t> </a:t>
                </a:r>
                <a:endParaRPr kumimoji="1" lang="en-US" altLang="zh-CN" sz="2000" b="1" dirty="0" smtClean="0">
                  <a:solidFill>
                    <a:srgbClr val="FF0000"/>
                  </a:solidFill>
                  <a:latin typeface="Times New Roman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dirty="0">
                          <a:solidFill>
                            <a:srgbClr val="000000"/>
                          </a:solidFill>
                          <a:latin typeface="Cambria Math"/>
                        </a:rPr>
                        <m:t>𝐶</m:t>
                      </m:r>
                      <m:r>
                        <a:rPr kumimoji="1" lang="en-US" altLang="zh-CN" sz="2400" i="1" baseline="30000" dirty="0">
                          <a:solidFill>
                            <a:srgbClr val="000000"/>
                          </a:solidFill>
                          <a:latin typeface="Cambria Math"/>
                        </a:rPr>
                        <m:t>𝑑</m:t>
                      </m:r>
                      <m:r>
                        <a:rPr kumimoji="1" lang="en-US" altLang="zh-CN" sz="2400" i="1" dirty="0">
                          <a:solidFill>
                            <a:srgbClr val="000000"/>
                          </a:solidFill>
                          <a:latin typeface="Cambria Math"/>
                        </a:rPr>
                        <m:t> </m:t>
                      </m:r>
                      <m:r>
                        <a:rPr kumimoji="1" lang="en-US" altLang="zh-CN" sz="2400" i="1" dirty="0">
                          <a:solidFill>
                            <a:srgbClr val="000000"/>
                          </a:solidFill>
                          <a:latin typeface="Cambria Math"/>
                        </a:rPr>
                        <m:t>𝑚𝑜𝑑</m:t>
                      </m:r>
                      <m:r>
                        <a:rPr kumimoji="1" lang="en-US" altLang="zh-CN" sz="2400" i="1" dirty="0">
                          <a:solidFill>
                            <a:srgbClr val="000000"/>
                          </a:solidFill>
                          <a:latin typeface="Cambria Math"/>
                        </a:rPr>
                        <m:t> </m:t>
                      </m:r>
                      <m:r>
                        <a:rPr kumimoji="1" lang="en-US" altLang="zh-CN" sz="2400" i="1" dirty="0">
                          <a:solidFill>
                            <a:srgbClr val="000000"/>
                          </a:solidFill>
                          <a:latin typeface="Cambria Math"/>
                        </a:rPr>
                        <m:t>𝑛</m:t>
                      </m:r>
                      <m:r>
                        <a:rPr kumimoji="1" lang="en-US" altLang="zh-CN" sz="2400" i="1" dirty="0">
                          <a:solidFill>
                            <a:srgbClr val="000000"/>
                          </a:solidFill>
                          <a:latin typeface="Cambria Math"/>
                        </a:rPr>
                        <m:t>=(</m:t>
                      </m:r>
                      <m:sSup>
                        <m:sSupPr>
                          <m:ctrlPr>
                            <a:rPr lang="en-US" altLang="zh-CN" sz="2400" b="1" i="1" dirty="0" smtClean="0">
                              <a:latin typeface="Cambria Math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𝒎</m:t>
                          </m:r>
                        </m:e>
                        <m:sup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𝒆</m:t>
                          </m:r>
                        </m:sup>
                      </m:sSup>
                      <m:r>
                        <a:rPr kumimoji="1" lang="en-US" altLang="zh-CN" sz="2400" i="1" dirty="0">
                          <a:solidFill>
                            <a:srgbClr val="000000"/>
                          </a:solidFill>
                          <a:latin typeface="Cambria Math"/>
                        </a:rPr>
                        <m:t>)</m:t>
                      </m:r>
                      <m:r>
                        <a:rPr kumimoji="1" lang="en-US" altLang="zh-CN" sz="2400" i="1" baseline="30000" dirty="0">
                          <a:solidFill>
                            <a:srgbClr val="000000"/>
                          </a:solidFill>
                          <a:latin typeface="Cambria Math"/>
                        </a:rPr>
                        <m:t>𝑑</m:t>
                      </m:r>
                      <m:r>
                        <a:rPr kumimoji="1" lang="en-US" altLang="zh-CN" sz="2400" i="1" dirty="0">
                          <a:solidFill>
                            <a:srgbClr val="000000"/>
                          </a:solidFill>
                          <a:latin typeface="Cambria Math"/>
                        </a:rPr>
                        <m:t> </m:t>
                      </m:r>
                      <m:r>
                        <a:rPr kumimoji="1" lang="en-US" altLang="zh-CN" sz="2400" i="1" dirty="0">
                          <a:solidFill>
                            <a:srgbClr val="000000"/>
                          </a:solidFill>
                          <a:latin typeface="Cambria Math"/>
                        </a:rPr>
                        <m:t>𝑚𝑜𝑑</m:t>
                      </m:r>
                      <m:r>
                        <a:rPr kumimoji="1" lang="en-US" altLang="zh-CN" sz="2400" i="1" dirty="0">
                          <a:solidFill>
                            <a:srgbClr val="000000"/>
                          </a:solidFill>
                          <a:latin typeface="Cambria Math"/>
                        </a:rPr>
                        <m:t> </m:t>
                      </m:r>
                      <m:r>
                        <a:rPr kumimoji="1" lang="en-US" altLang="zh-CN" sz="2400" i="1" dirty="0">
                          <a:solidFill>
                            <a:srgbClr val="000000"/>
                          </a:solidFill>
                          <a:latin typeface="Cambria Math"/>
                        </a:rPr>
                        <m:t>𝑛</m:t>
                      </m:r>
                      <m:r>
                        <a:rPr kumimoji="1" lang="en-US" altLang="zh-CN" sz="2400" i="1" dirty="0">
                          <a:solidFill>
                            <a:srgbClr val="000000"/>
                          </a:solidFill>
                          <a:latin typeface="Cambria Math"/>
                        </a:rPr>
                        <m:t> =</m:t>
                      </m:r>
                      <m:sSup>
                        <m:sSupPr>
                          <m:ctrlPr>
                            <a:rPr lang="en-US" altLang="zh-CN" sz="2400" b="1" i="1" dirty="0">
                              <a:latin typeface="Cambria Math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𝒎</m:t>
                          </m:r>
                        </m:e>
                        <m:sup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𝒆</m:t>
                          </m:r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𝒅</m:t>
                          </m:r>
                        </m:sup>
                      </m:sSup>
                      <m:r>
                        <a:rPr kumimoji="1" lang="en-US" altLang="zh-CN" sz="2400" i="1" dirty="0">
                          <a:solidFill>
                            <a:srgbClr val="000000"/>
                          </a:solidFill>
                          <a:latin typeface="Cambria Math"/>
                        </a:rPr>
                        <m:t> </m:t>
                      </m:r>
                      <m:r>
                        <a:rPr kumimoji="1" lang="en-US" altLang="zh-CN" sz="2400" i="1" dirty="0">
                          <a:solidFill>
                            <a:srgbClr val="000000"/>
                          </a:solidFill>
                          <a:latin typeface="Cambria Math"/>
                        </a:rPr>
                        <m:t>𝑚𝑜𝑑</m:t>
                      </m:r>
                      <m:r>
                        <a:rPr kumimoji="1" lang="en-US" altLang="zh-CN" sz="2400" i="1" dirty="0">
                          <a:solidFill>
                            <a:srgbClr val="000000"/>
                          </a:solidFill>
                          <a:latin typeface="Cambria Math"/>
                        </a:rPr>
                        <m:t> </m:t>
                      </m:r>
                      <m:r>
                        <a:rPr kumimoji="1" lang="en-US" altLang="zh-CN" sz="2400" i="1" dirty="0">
                          <a:solidFill>
                            <a:srgbClr val="000000"/>
                          </a:solidFill>
                          <a:latin typeface="Cambria Math"/>
                        </a:rPr>
                        <m:t>𝑛</m:t>
                      </m:r>
                      <m:r>
                        <a:rPr kumimoji="1" lang="en-US" altLang="zh-CN" sz="2400" i="1" dirty="0">
                          <a:solidFill>
                            <a:srgbClr val="000000"/>
                          </a:solidFill>
                          <a:latin typeface="Cambria Math"/>
                        </a:rPr>
                        <m:t>≡</m:t>
                      </m:r>
                      <m:r>
                        <a:rPr kumimoji="1" lang="en-US" altLang="zh-CN" sz="24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kumimoji="1" lang="en-US" altLang="zh-CN" sz="2400" i="1" dirty="0">
                          <a:solidFill>
                            <a:srgbClr val="000000"/>
                          </a:solidFill>
                          <a:latin typeface="Cambria Math"/>
                        </a:rPr>
                        <m:t> </m:t>
                      </m:r>
                      <m:r>
                        <a:rPr kumimoji="1" lang="en-US" altLang="zh-CN" sz="2400" i="1" dirty="0">
                          <a:solidFill>
                            <a:srgbClr val="000000"/>
                          </a:solidFill>
                          <a:latin typeface="Cambria Math"/>
                        </a:rPr>
                        <m:t>𝑚𝑜𝑑</m:t>
                      </m:r>
                      <m:r>
                        <a:rPr kumimoji="1" lang="en-US" altLang="zh-CN" sz="2400" i="1" dirty="0">
                          <a:solidFill>
                            <a:srgbClr val="000000"/>
                          </a:solidFill>
                          <a:latin typeface="Cambria Math"/>
                        </a:rPr>
                        <m:t> </m:t>
                      </m:r>
                      <m:r>
                        <a:rPr kumimoji="1" lang="en-US" altLang="zh-CN" sz="2400" i="1" dirty="0">
                          <a:solidFill>
                            <a:srgbClr val="000000"/>
                          </a:solidFill>
                          <a:latin typeface="Cambria Math"/>
                        </a:rPr>
                        <m:t>𝑛</m:t>
                      </m:r>
                      <m:r>
                        <a:rPr kumimoji="1" lang="en-US" altLang="zh-CN" sz="2000" i="1" dirty="0">
                          <a:solidFill>
                            <a:srgbClr val="000000"/>
                          </a:solidFill>
                          <a:latin typeface="Cambria Math"/>
                        </a:rPr>
                        <m:t>     </m:t>
                      </m:r>
                    </m:oMath>
                  </m:oMathPara>
                </a14:m>
                <a:endParaRPr lang="en-US" altLang="zh-CN" sz="2400" b="1" dirty="0" smtClean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buNone/>
                </a:pPr>
                <a:r>
                  <a:rPr lang="en-US" altLang="zh-CN" sz="2400" b="1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2.</a:t>
                </a:r>
                <a:r>
                  <a:rPr lang="zh-CN" altLang="en-US" sz="2400" b="1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gcd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⁡(</m:t>
                    </m:r>
                    <m:r>
                      <a:rPr lang="en-US" altLang="zh-CN" sz="2400" b="1" i="1" dirty="0" err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𝒎</m:t>
                    </m:r>
                    <m:r>
                      <a:rPr lang="en-US" altLang="zh-CN" sz="2400" b="1" i="1" dirty="0" err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sz="2400" b="1" i="1" dirty="0" err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𝒏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)&gt;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𝟏</m:t>
                    </m:r>
                  </m:oMath>
                </a14:m>
                <a:r>
                  <a:rPr lang="en-US" altLang="zh-CN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  <a:r>
                  <a:rPr lang="zh-CN" altLang="en-US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由于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𝒏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𝒑𝒒</m:t>
                    </m:r>
                  </m:oMath>
                </a14:m>
                <a:r>
                  <a:rPr lang="en-US" altLang="zh-CN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  <a:r>
                  <a:rPr lang="zh-CN" altLang="en-US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所以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gcd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⁡(</m:t>
                    </m:r>
                    <m:r>
                      <a:rPr lang="en-US" altLang="zh-CN" sz="2400" b="1" i="1" dirty="0" err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𝒎</m:t>
                    </m:r>
                    <m:r>
                      <a:rPr lang="en-US" altLang="zh-CN" sz="2400" b="1" i="1" dirty="0" err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sz="2400" b="1" i="1" dirty="0" err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𝒏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</m:t>
                    </m:r>
                  </m:oMath>
                </a14:m>
                <a:r>
                  <a:rPr lang="zh-CN" altLang="en-US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必含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𝒑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𝒒</m:t>
                    </m:r>
                  </m:oMath>
                </a14:m>
                <a:r>
                  <a:rPr lang="zh-CN" altLang="en-US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之一，设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gcd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⁡(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𝒎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𝒏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)=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𝒑</m:t>
                    </m:r>
                  </m:oMath>
                </a14:m>
                <a:r>
                  <a:rPr lang="zh-CN" altLang="en-US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𝒎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𝒄𝒑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 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𝟏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≤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𝒄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≤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𝒒</m:t>
                    </m:r>
                  </m:oMath>
                </a14:m>
                <a:r>
                  <a:rPr lang="en-US" altLang="zh-CN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  <a:r>
                  <a:rPr lang="zh-CN" altLang="en-US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由欧拉定理得</a:t>
                </a:r>
                <a:r>
                  <a:rPr lang="zh-CN" altLang="en-US" sz="2400" b="1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：</a:t>
                </a:r>
                <a:endParaRPr lang="en-US" altLang="zh-CN" sz="2400" b="1" dirty="0" smtClean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dirty="0" smtClean="0">
                              <a:latin typeface="Cambria Math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𝒎</m:t>
                          </m:r>
                        </m:e>
                        <m:sup>
                          <m:r>
                            <a:rPr lang="zh-CN" altLang="en-US" sz="2400" b="1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𝝋</m:t>
                          </m:r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(</m:t>
                          </m:r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𝒒</m:t>
                          </m:r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)</m:t>
                          </m:r>
                        </m:sup>
                      </m:sSup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𝟏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(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𝒎𝒐𝒅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𝒒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).</m:t>
                      </m:r>
                    </m:oMath>
                  </m:oMathPara>
                </a14:m>
                <a:endPara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dirty="0">
                              <a:latin typeface="Cambria Math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𝒎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b="1" i="1" dirty="0">
                                  <a:latin typeface="Cambria Math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𝒒</m:t>
                              </m:r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𝟏</m:t>
                              </m:r>
                            </m:e>
                          </m:d>
                          <m:d>
                            <m:dPr>
                              <m:ctrlPr>
                                <a:rPr lang="en-US" altLang="zh-CN" sz="2400" b="1" i="1" dirty="0" smtClean="0">
                                  <a:latin typeface="Cambria Math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dirty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𝒑</m:t>
                              </m:r>
                              <m:r>
                                <a:rPr lang="en-US" altLang="zh-CN" sz="2400" b="1" i="1" dirty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r>
                                <a:rPr lang="en-US" altLang="zh-CN" sz="2400" b="1" i="1" dirty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𝟏</m:t>
                              </m:r>
                            </m:e>
                          </m:d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𝒌</m:t>
                          </m:r>
                        </m:sup>
                      </m:sSup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𝟏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(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𝒎𝒐𝒅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𝒒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)</m:t>
                      </m:r>
                    </m:oMath>
                  </m:oMathPara>
                </a14:m>
                <a:endPara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buNone/>
                </a:pPr>
                <a:r>
                  <a:rPr lang="en-US" altLang="zh-CN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   </a:t>
                </a:r>
                <a:r>
                  <a:rPr lang="zh-CN" altLang="en-US" sz="2400" b="1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sz="2400" b="1" i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</m:t>
                    </m:r>
                    <m:sSup>
                      <m:sSupPr>
                        <m:ctrlPr>
                          <a:rPr lang="en-US" altLang="zh-CN" sz="2400" b="1" i="1" dirty="0">
                            <a:latin typeface="Cambria Math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𝒎</m:t>
                        </m:r>
                      </m:e>
                      <m:sup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𝒌</m:t>
                        </m:r>
                        <m:r>
                          <a:rPr lang="zh-CN" altLang="en-US" sz="2400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𝝋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400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n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)</m:t>
                        </m:r>
                      </m:sup>
                    </m:sSup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𝟏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𝒎𝒐𝒅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𝒒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 </m:t>
                    </m:r>
                  </m:oMath>
                </a14:m>
                <a:r>
                  <a:rPr lang="zh-CN" altLang="en-US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或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𝟏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sSup>
                      <m:sSupPr>
                        <m:ctrlPr>
                          <a:rPr lang="en-US" altLang="zh-CN" sz="2400" b="1" i="1" dirty="0">
                            <a:latin typeface="Cambria Math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𝒎</m:t>
                        </m:r>
                      </m:e>
                      <m:sup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𝒌</m:t>
                        </m:r>
                        <m:r>
                          <a:rPr lang="zh-CN" altLang="en-US" sz="2400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𝝋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400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n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)</m:t>
                        </m:r>
                      </m:sup>
                    </m:sSup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𝒉𝒒</m:t>
                    </m:r>
                  </m:oMath>
                </a14:m>
                <a:endPara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buNone/>
                </a:pPr>
                <a:r>
                  <a:rPr lang="zh-CN" altLang="en-US" sz="2400" b="1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    由</a:t>
                </a:r>
                <a:r>
                  <a:rPr lang="zh-CN" altLang="en-US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假定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𝒎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𝒄𝒑</m:t>
                    </m:r>
                  </m:oMath>
                </a14:m>
                <a:r>
                  <a:rPr lang="zh-CN" altLang="en-US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得：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zh-CN" altLang="en-US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     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𝒎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sSup>
                      <m:sSupPr>
                        <m:ctrlPr>
                          <a:rPr lang="en-US" altLang="zh-CN" sz="2400" b="1" i="1" dirty="0">
                            <a:latin typeface="Cambria Math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𝒎</m:t>
                        </m:r>
                      </m:e>
                      <m:sup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𝒌</m:t>
                        </m:r>
                        <m:r>
                          <a:rPr lang="zh-CN" altLang="en-US" sz="2400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𝝋</m:t>
                        </m:r>
                        <m:d>
                          <m:dPr>
                            <m:ctrlPr>
                              <a:rPr lang="en-US" altLang="zh-CN" sz="2400" b="1" i="1" dirty="0">
                                <a:latin typeface="Cambria Math"/>
                                <a:ea typeface="黑体" panose="02010609060101010101" pitchFamily="49" charset="-12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 b="1" i="1" dirty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n</m:t>
                            </m:r>
                          </m:e>
                        </m:d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+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𝟏</m:t>
                        </m:r>
                      </m:sup>
                    </m:sSup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𝒄𝒉𝒑𝒒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sSup>
                      <m:sSupPr>
                        <m:ctrlPr>
                          <a:rPr lang="en-US" altLang="zh-CN" sz="2400" b="1" i="1" dirty="0">
                            <a:latin typeface="Cambria Math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𝒎</m:t>
                        </m:r>
                      </m:e>
                      <m:sup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𝒌</m:t>
                        </m:r>
                        <m:r>
                          <a:rPr lang="zh-CN" altLang="en-US" sz="2400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𝝋</m:t>
                        </m:r>
                        <m:d>
                          <m:dPr>
                            <m:ctrlPr>
                              <a:rPr lang="en-US" altLang="zh-CN" sz="2400" b="1" i="1" dirty="0">
                                <a:latin typeface="Cambria Math"/>
                                <a:ea typeface="黑体" panose="02010609060101010101" pitchFamily="49" charset="-12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 b="1" i="1" dirty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n</m:t>
                            </m:r>
                          </m:e>
                        </m:d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+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𝟏</m:t>
                        </m:r>
                      </m:sup>
                    </m:sSup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𝒂𝒏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(</m:t>
                    </m:r>
                    <m:r>
                      <a:rPr lang="zh-CN" altLang="en-US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其中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𝒂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𝒄𝒉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),</m:t>
                    </m:r>
                  </m:oMath>
                </a14:m>
                <a:r>
                  <a:rPr lang="zh-CN" altLang="en-US" sz="2400" b="1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 </a:t>
                </a:r>
                <a:endParaRPr lang="en-US" altLang="zh-CN" sz="2400" b="1" dirty="0" smtClean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algn="ctr">
                  <a:buNone/>
                </a:pPr>
                <a:r>
                  <a:rPr lang="zh-CN" altLang="en-US" sz="2400" b="1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>
                            <a:latin typeface="Cambria Math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𝒎</m:t>
                        </m:r>
                      </m:e>
                      <m:sup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𝒌</m:t>
                        </m:r>
                        <m:r>
                          <a:rPr lang="zh-CN" altLang="en-US" sz="2400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𝝋</m:t>
                        </m:r>
                        <m:d>
                          <m:dPr>
                            <m:ctrlPr>
                              <a:rPr lang="en-US" altLang="zh-CN" sz="2400" b="1" i="1" dirty="0">
                                <a:latin typeface="Cambria Math"/>
                                <a:ea typeface="黑体" panose="02010609060101010101" pitchFamily="49" charset="-12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 b="1" i="1" dirty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n</m:t>
                            </m:r>
                          </m:e>
                        </m:d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+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𝟏</m:t>
                        </m:r>
                      </m:sup>
                    </m:sSup>
                    <m:r>
                      <a:rPr lang="en-US" altLang="zh-CN" sz="2400" b="1" i="1" dirty="0">
                        <a:solidFill>
                          <a:srgbClr val="FE625E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sz="2400" b="1" i="1" dirty="0">
                        <a:solidFill>
                          <a:srgbClr val="FE625E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𝒎</m:t>
                    </m:r>
                    <m:r>
                      <a:rPr lang="en-US" altLang="zh-CN" sz="2400" b="1" i="1" dirty="0">
                        <a:solidFill>
                          <a:srgbClr val="FE625E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(</m:t>
                    </m:r>
                    <m:r>
                      <a:rPr lang="en-US" altLang="zh-CN" sz="2400" b="1" i="1" dirty="0">
                        <a:solidFill>
                          <a:srgbClr val="FE625E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𝒎𝒐𝒅</m:t>
                    </m:r>
                    <m:r>
                      <a:rPr lang="en-US" altLang="zh-CN" sz="2400" b="1" i="1" dirty="0">
                        <a:solidFill>
                          <a:srgbClr val="FE625E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</m:t>
                    </m:r>
                    <m:r>
                      <a:rPr lang="en-US" altLang="zh-CN" sz="2400" b="1" i="1" dirty="0">
                        <a:solidFill>
                          <a:srgbClr val="FE625E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𝒏</m:t>
                    </m:r>
                    <m:r>
                      <a:rPr lang="en-US" altLang="zh-CN" sz="2400" b="1" i="1" dirty="0">
                        <a:solidFill>
                          <a:srgbClr val="FE625E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    </m:t>
                    </m:r>
                  </m:oMath>
                </a14:m>
                <a:endParaRPr lang="el-GR" altLang="zh-CN" sz="24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3350" y="1752600"/>
                <a:ext cx="8877300" cy="4968875"/>
              </a:xfrm>
              <a:blipFill>
                <a:blip r:embed="rId2" cstate="print"/>
                <a:stretch>
                  <a:fillRect l="-1099" t="-1350" r="-3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8C765-A91D-4DE2-80C1-FF52A4469DC8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27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046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Tahoma" pitchFamily="34" charset="0"/>
              </a:rPr>
              <a:t>例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47800"/>
                <a:ext cx="8229600" cy="4876800"/>
              </a:xfrm>
            </p:spPr>
            <p:txBody>
              <a:bodyPr/>
              <a:lstStyle/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1" lang="zh-CN" altLang="en-US" sz="2000" dirty="0" smtClean="0">
                    <a:latin typeface="Tahoma" pitchFamily="34" charset="0"/>
                  </a:rPr>
                  <a:t>设</a:t>
                </a:r>
                <a14:m>
                  <m:oMath xmlns:m="http://schemas.openxmlformats.org/officeDocument/2006/math">
                    <m:r>
                      <a:rPr kumimoji="1" lang="en-US" altLang="zh-CN" sz="2000" i="1" dirty="0" smtClean="0">
                        <a:latin typeface="Cambria Math"/>
                      </a:rPr>
                      <m:t>𝑝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=3, 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𝑞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=5</m:t>
                    </m:r>
                  </m:oMath>
                </a14:m>
                <a:r>
                  <a:rPr kumimoji="1" lang="en-US" altLang="zh-CN" sz="2000" dirty="0" smtClean="0">
                    <a:latin typeface="Tahoma" pitchFamily="34" charset="0"/>
                  </a:rPr>
                  <a:t>, </a:t>
                </a:r>
                <a:r>
                  <a:rPr kumimoji="1" lang="zh-CN" altLang="en-US" sz="2000" dirty="0" smtClean="0">
                    <a:latin typeface="Tahoma" pitchFamily="34" charset="0"/>
                  </a:rPr>
                  <a:t>则</a:t>
                </a:r>
              </a:p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1" lang="en-US" altLang="zh-CN" sz="2000" dirty="0" smtClean="0">
                    <a:latin typeface="Tahoma" pitchFamily="34" charset="0"/>
                  </a:rPr>
                  <a:t>         </a:t>
                </a:r>
                <a14:m>
                  <m:oMath xmlns:m="http://schemas.openxmlformats.org/officeDocument/2006/math">
                    <m:r>
                      <a:rPr kumimoji="1" lang="en-US" altLang="zh-CN" sz="2000" i="1" dirty="0" smtClean="0">
                        <a:latin typeface="Cambria Math"/>
                      </a:rPr>
                      <m:t>𝑛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=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𝑝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∗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𝑞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=3∗5=15,  </m:t>
                    </m:r>
                    <m:r>
                      <a:rPr kumimoji="1" lang="zh-CN" altLang="en-US" sz="2000" i="1" dirty="0" smtClean="0">
                        <a:latin typeface="Cambria Math"/>
                      </a:rPr>
                      <m:t>𝜑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(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𝑛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)=(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𝑝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−1)(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𝑞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−1) =2∗4=8</m:t>
                    </m:r>
                  </m:oMath>
                </a14:m>
                <a:endParaRPr kumimoji="1" lang="en-AU" altLang="zh-CN" sz="2000" dirty="0" smtClean="0">
                  <a:latin typeface="Tahoma" pitchFamily="34" charset="0"/>
                </a:endParaRPr>
              </a:p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1" lang="en-US" altLang="zh-CN" sz="2000" dirty="0" smtClean="0">
                    <a:latin typeface="Tahoma" pitchFamily="34" charset="0"/>
                  </a:rPr>
                  <a:t>　　</a:t>
                </a:r>
                <a:r>
                  <a:rPr kumimoji="1" lang="zh-CN" altLang="en-US" sz="2000" dirty="0" smtClean="0">
                    <a:latin typeface="Tahoma" pitchFamily="34" charset="0"/>
                  </a:rPr>
                  <a:t>取</a:t>
                </a:r>
                <a14:m>
                  <m:oMath xmlns:m="http://schemas.openxmlformats.org/officeDocument/2006/math">
                    <m:r>
                      <a:rPr kumimoji="1" lang="en-US" altLang="zh-CN" sz="2000" i="1" dirty="0" smtClean="0">
                        <a:latin typeface="Cambria Math"/>
                      </a:rPr>
                      <m:t>𝑒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=3</m:t>
                    </m:r>
                  </m:oMath>
                </a14:m>
                <a:r>
                  <a:rPr kumimoji="1" lang="en-US" altLang="zh-CN" sz="2000" dirty="0" smtClean="0">
                    <a:latin typeface="Tahoma" pitchFamily="34" charset="0"/>
                  </a:rPr>
                  <a:t>, </a:t>
                </a:r>
                <a:r>
                  <a:rPr kumimoji="1" lang="zh-CN" altLang="en-US" sz="2000" dirty="0" smtClean="0">
                    <a:latin typeface="Tahoma" pitchFamily="34" charset="0"/>
                  </a:rPr>
                  <a:t>则</a:t>
                </a:r>
                <a14:m>
                  <m:oMath xmlns:m="http://schemas.openxmlformats.org/officeDocument/2006/math">
                    <m:r>
                      <a:rPr kumimoji="1" lang="en-US" altLang="zh-CN" sz="2000" i="1" dirty="0" smtClean="0">
                        <a:latin typeface="Cambria Math"/>
                      </a:rPr>
                      <m:t>𝑑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=3</m:t>
                    </m:r>
                  </m:oMath>
                </a14:m>
                <a:r>
                  <a:rPr kumimoji="1" lang="en-US" altLang="zh-CN" sz="2000" dirty="0" smtClean="0">
                    <a:latin typeface="Tahoma" pitchFamily="34" charset="0"/>
                  </a:rPr>
                  <a:t>, </a:t>
                </a:r>
                <a:r>
                  <a:rPr kumimoji="1" lang="zh-CN" altLang="en-US" sz="2000" dirty="0" smtClean="0">
                    <a:latin typeface="Tahoma" pitchFamily="34" charset="0"/>
                  </a:rPr>
                  <a:t>因为</a:t>
                </a:r>
                <a14:m>
                  <m:oMath xmlns:m="http://schemas.openxmlformats.org/officeDocument/2006/math">
                    <m:r>
                      <a:rPr kumimoji="1" lang="en-US" altLang="zh-CN" sz="2000" i="1" dirty="0" smtClean="0">
                        <a:latin typeface="Cambria Math"/>
                      </a:rPr>
                      <m:t>𝑒𝑑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 ≡ 1 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𝑚𝑜𝑑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 </m:t>
                    </m:r>
                    <m:r>
                      <a:rPr kumimoji="1" lang="zh-CN" altLang="en-US" sz="2000" i="1" dirty="0" smtClean="0">
                        <a:latin typeface="Cambria Math"/>
                      </a:rPr>
                      <m:t>𝜑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(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𝑛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) ≡ 1 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𝑚𝑜𝑑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 8</m:t>
                    </m:r>
                  </m:oMath>
                </a14:m>
                <a:endParaRPr kumimoji="1" lang="en-US" altLang="zh-CN" sz="2000" dirty="0" smtClean="0">
                  <a:latin typeface="Tahoma" pitchFamily="34" charset="0"/>
                </a:endParaRPr>
              </a:p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1" lang="zh-CN" altLang="en-US" sz="2000" b="1" dirty="0" smtClean="0">
                    <a:solidFill>
                      <a:srgbClr val="FF0000"/>
                    </a:solidFill>
                    <a:latin typeface="Tahoma" pitchFamily="34" charset="0"/>
                  </a:rPr>
                  <a:t>加密：</a:t>
                </a:r>
              </a:p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1" lang="zh-CN" altLang="en-US" sz="2000" dirty="0" smtClean="0">
                    <a:latin typeface="Tahoma" pitchFamily="34" charset="0"/>
                  </a:rPr>
                  <a:t>假设明文</a:t>
                </a:r>
                <a14:m>
                  <m:oMath xmlns:m="http://schemas.openxmlformats.org/officeDocument/2006/math">
                    <m:r>
                      <a:rPr kumimoji="1" lang="en-US" altLang="zh-CN" sz="2000" i="1" dirty="0" smtClean="0">
                        <a:latin typeface="Cambria Math"/>
                      </a:rPr>
                      <m:t>𝑚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=7</m:t>
                    </m:r>
                  </m:oMath>
                </a14:m>
                <a:r>
                  <a:rPr kumimoji="1" lang="en-US" altLang="zh-CN" sz="2000" dirty="0" smtClean="0">
                    <a:latin typeface="Tahoma" pitchFamily="34" charset="0"/>
                  </a:rPr>
                  <a:t>, </a:t>
                </a:r>
                <a:r>
                  <a:rPr kumimoji="1" lang="zh-CN" altLang="en-US" sz="2000" dirty="0" smtClean="0">
                    <a:latin typeface="Tahoma" pitchFamily="34" charset="0"/>
                  </a:rPr>
                  <a:t>则密文</a:t>
                </a:r>
                <a14:m>
                  <m:oMath xmlns:m="http://schemas.openxmlformats.org/officeDocument/2006/math">
                    <m:r>
                      <a:rPr kumimoji="1" lang="en-US" altLang="zh-CN" sz="2000" i="1" dirty="0" smtClean="0">
                        <a:latin typeface="Cambria Math"/>
                      </a:rPr>
                      <m:t>𝑐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kumimoji="1" lang="en-US" altLang="zh-CN" sz="200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kumimoji="1" lang="en-US" altLang="zh-CN" sz="2000" b="0" i="1" dirty="0" smtClean="0">
                            <a:latin typeface="Cambria Math"/>
                          </a:rPr>
                          <m:t>𝑚</m:t>
                        </m:r>
                      </m:e>
                      <m:sup>
                        <m:r>
                          <a:rPr kumimoji="1" lang="en-US" altLang="zh-CN" sz="2000" b="0" i="1" dirty="0" smtClean="0">
                            <a:latin typeface="Cambria Math"/>
                          </a:rPr>
                          <m:t>𝑒</m:t>
                        </m:r>
                      </m:sup>
                    </m:sSup>
                    <m:r>
                      <a:rPr kumimoji="1" lang="en-US" altLang="zh-CN" sz="2000" i="1" dirty="0" smtClean="0">
                        <a:latin typeface="Cambria Math"/>
                      </a:rPr>
                      <m:t>=7</m:t>
                    </m:r>
                    <m:r>
                      <a:rPr kumimoji="1" lang="en-US" altLang="zh-CN" sz="2000" i="1" baseline="30000" dirty="0" smtClean="0">
                        <a:latin typeface="Cambria Math"/>
                      </a:rPr>
                      <m:t>3 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≡ 13(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𝑚𝑜𝑑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 15)</m:t>
                    </m:r>
                  </m:oMath>
                </a14:m>
                <a:endParaRPr kumimoji="1" lang="en-US" altLang="zh-CN" sz="2000" dirty="0" smtClean="0">
                  <a:latin typeface="Tahoma" pitchFamily="34" charset="0"/>
                </a:endParaRPr>
              </a:p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1" lang="zh-CN" altLang="en-US" sz="2000" b="1" dirty="0" smtClean="0">
                    <a:solidFill>
                      <a:srgbClr val="FF0000"/>
                    </a:solidFill>
                    <a:latin typeface="Tahoma" pitchFamily="34" charset="0"/>
                  </a:rPr>
                  <a:t>解密：</a:t>
                </a:r>
                <a:endParaRPr kumimoji="1" lang="zh-CN" altLang="en-US" sz="2000" dirty="0" smtClean="0">
                  <a:latin typeface="Tahoma" pitchFamily="34" charset="0"/>
                </a:endParaRPr>
              </a:p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1" lang="zh-CN" altLang="en-US" sz="2000" dirty="0" smtClean="0">
                    <a:latin typeface="Tahoma" pitchFamily="34" charset="0"/>
                  </a:rPr>
                  <a:t>　　      </a:t>
                </a:r>
                <a14:m>
                  <m:oMath xmlns:m="http://schemas.openxmlformats.org/officeDocument/2006/math">
                    <m:r>
                      <a:rPr kumimoji="1" lang="en-US" altLang="zh-CN" sz="2000" i="1" dirty="0" smtClean="0">
                        <a:latin typeface="Cambria Math"/>
                      </a:rPr>
                      <m:t>𝑚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kumimoji="1" lang="en-US" altLang="zh-CN" sz="200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kumimoji="1" lang="en-US" altLang="zh-CN" sz="2000" b="0" i="1" dirty="0" smtClean="0">
                            <a:latin typeface="Cambria Math"/>
                          </a:rPr>
                          <m:t>𝑐</m:t>
                        </m:r>
                      </m:e>
                      <m:sup>
                        <m:r>
                          <a:rPr kumimoji="1" lang="en-US" altLang="zh-CN" sz="2000" b="0" i="1" dirty="0" smtClean="0">
                            <a:latin typeface="Cambria Math"/>
                          </a:rPr>
                          <m:t>𝑑</m:t>
                        </m:r>
                      </m:sup>
                    </m:sSup>
                    <m:r>
                      <a:rPr kumimoji="1" lang="en-US" altLang="zh-CN" sz="2000" i="1" dirty="0" smtClean="0">
                        <a:latin typeface="Cambria Math"/>
                      </a:rPr>
                      <m:t>=13</m:t>
                    </m:r>
                    <m:r>
                      <a:rPr kumimoji="1" lang="en-US" altLang="zh-CN" sz="2000" i="1" baseline="30000" dirty="0" smtClean="0">
                        <a:latin typeface="Cambria Math"/>
                      </a:rPr>
                      <m:t>3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 ≡ 7(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𝑚𝑜𝑑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 15)</m:t>
                    </m:r>
                  </m:oMath>
                </a14:m>
                <a:endParaRPr kumimoji="1" lang="en-US" altLang="zh-CN" sz="2000" dirty="0" smtClean="0">
                  <a:latin typeface="Tahoma" pitchFamily="34" charset="0"/>
                </a:endParaRPr>
              </a:p>
              <a:p>
                <a:pPr>
                  <a:spcBef>
                    <a:spcPct val="50000"/>
                  </a:spcBef>
                  <a:buNone/>
                </a:pPr>
                <a:r>
                  <a:rPr kumimoji="1" lang="zh-CN" altLang="en-US" sz="2000" b="1" dirty="0">
                    <a:solidFill>
                      <a:srgbClr val="FF0000"/>
                    </a:solidFill>
                    <a:latin typeface="Tahoma" pitchFamily="34" charset="0"/>
                  </a:rPr>
                  <a:t>加密</a:t>
                </a:r>
                <a:r>
                  <a:rPr kumimoji="1" lang="zh-CN" altLang="en-US" sz="2000" b="1" dirty="0" smtClean="0">
                    <a:solidFill>
                      <a:srgbClr val="FF0000"/>
                    </a:solidFill>
                    <a:latin typeface="Tahoma" pitchFamily="34" charset="0"/>
                  </a:rPr>
                  <a:t>：</a:t>
                </a:r>
                <a:endParaRPr kumimoji="1" lang="en-US" altLang="zh-CN" sz="2000" dirty="0" smtClean="0">
                  <a:latin typeface="Tahoma" pitchFamily="34" charset="0"/>
                </a:endParaRPr>
              </a:p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1" lang="zh-CN" altLang="en-US" sz="2000" dirty="0" smtClean="0">
                    <a:latin typeface="Tahoma" pitchFamily="34" charset="0"/>
                  </a:rPr>
                  <a:t>假设明文</a:t>
                </a:r>
                <a14:m>
                  <m:oMath xmlns:m="http://schemas.openxmlformats.org/officeDocument/2006/math">
                    <m:r>
                      <a:rPr kumimoji="1" lang="en-US" altLang="zh-CN" sz="2000" i="1" dirty="0" smtClean="0">
                        <a:latin typeface="Cambria Math"/>
                      </a:rPr>
                      <m:t>𝑚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=9, (9,15</m:t>
                    </m:r>
                  </m:oMath>
                </a14:m>
                <a:r>
                  <a:rPr kumimoji="1" lang="zh-CN" altLang="en-US" sz="2000" dirty="0" smtClean="0">
                    <a:latin typeface="Tahoma" pitchFamily="34" charset="0"/>
                  </a:rPr>
                  <a:t>不互素), 则密文</a:t>
                </a:r>
              </a:p>
              <a:p>
                <a:pPr algn="ctr" eaLnBrk="1" hangingPunct="1">
                  <a:spcBef>
                    <a:spcPct val="5000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 dirty="0" smtClean="0">
                          <a:latin typeface="Cambria Math"/>
                        </a:rPr>
                        <m:t>𝑐</m:t>
                      </m:r>
                      <m:r>
                        <a:rPr kumimoji="1" lang="en-US" altLang="zh-CN" sz="2000" i="1" dirty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000" i="1" dirty="0">
                              <a:latin typeface="Cambria Math"/>
                            </a:rPr>
                          </m:ctrlPr>
                        </m:sSupPr>
                        <m:e>
                          <m:r>
                            <a:rPr kumimoji="1" lang="en-US" altLang="zh-CN" sz="2000" i="1" dirty="0">
                              <a:latin typeface="Cambria Math"/>
                            </a:rPr>
                            <m:t>𝑚</m:t>
                          </m:r>
                        </m:e>
                        <m:sup>
                          <m:r>
                            <a:rPr kumimoji="1" lang="en-US" altLang="zh-CN" sz="2000" i="1" dirty="0">
                              <a:latin typeface="Cambria Math"/>
                            </a:rPr>
                            <m:t>𝑒</m:t>
                          </m:r>
                        </m:sup>
                      </m:sSup>
                      <m:r>
                        <a:rPr kumimoji="1" lang="en-US" altLang="zh-CN" sz="2000" b="0" i="1" dirty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000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kumimoji="1" lang="en-US" altLang="zh-CN" sz="2000" b="0" i="1" dirty="0" smtClean="0">
                              <a:latin typeface="Cambria Math"/>
                            </a:rPr>
                            <m:t>9</m:t>
                          </m:r>
                        </m:e>
                        <m:sup>
                          <m:r>
                            <a:rPr kumimoji="1" lang="en-US" altLang="zh-CN" sz="2000" b="0" i="1" dirty="0" smtClean="0">
                              <a:latin typeface="Cambria Math"/>
                            </a:rPr>
                            <m:t>3</m:t>
                          </m:r>
                        </m:sup>
                      </m:sSup>
                      <m:r>
                        <a:rPr kumimoji="1" lang="en-US" altLang="zh-CN" sz="2000" i="1" dirty="0" smtClean="0">
                          <a:latin typeface="Cambria Math"/>
                        </a:rPr>
                        <m:t> ≡ 9(</m:t>
                      </m:r>
                      <m:r>
                        <a:rPr kumimoji="1" lang="en-US" altLang="zh-CN" sz="2000" i="1" dirty="0" smtClean="0">
                          <a:latin typeface="Cambria Math"/>
                        </a:rPr>
                        <m:t>𝑚𝑜𝑑</m:t>
                      </m:r>
                      <m:r>
                        <a:rPr kumimoji="1" lang="en-US" altLang="zh-CN" sz="2000" i="1" dirty="0" smtClean="0">
                          <a:latin typeface="Cambria Math"/>
                        </a:rPr>
                        <m:t> 15)</m:t>
                      </m:r>
                    </m:oMath>
                  </m:oMathPara>
                </a14:m>
                <a:endParaRPr kumimoji="1" lang="en-US" altLang="zh-CN" sz="2000" dirty="0" smtClean="0">
                  <a:latin typeface="Tahoma" pitchFamily="34" charset="0"/>
                </a:endParaRPr>
              </a:p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1" lang="zh-CN" altLang="en-US" sz="2000" b="1" dirty="0" smtClean="0">
                    <a:solidFill>
                      <a:srgbClr val="FF0000"/>
                    </a:solidFill>
                    <a:latin typeface="Tahoma" pitchFamily="34" charset="0"/>
                  </a:rPr>
                  <a:t>解密：</a:t>
                </a:r>
                <a:r>
                  <a:rPr kumimoji="1" lang="en-US" altLang="zh-CN" sz="2000" dirty="0" smtClean="0">
                    <a:latin typeface="Tahoma" pitchFamily="34" charset="0"/>
                  </a:rPr>
                  <a:t>   </a:t>
                </a:r>
                <a14:m>
                  <m:oMath xmlns:m="http://schemas.openxmlformats.org/officeDocument/2006/math">
                    <m:r>
                      <a:rPr kumimoji="1" lang="en-US" altLang="zh-CN" sz="2000" i="1" dirty="0" smtClean="0">
                        <a:latin typeface="Cambria Math"/>
                      </a:rPr>
                      <m:t>𝑚</m:t>
                    </m:r>
                    <m:r>
                      <a:rPr kumimoji="1" lang="en-US" altLang="zh-CN" sz="2000" i="1" dirty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kumimoji="1" lang="en-US" altLang="zh-CN" sz="2000" i="1" dirty="0">
                            <a:latin typeface="Cambria Math"/>
                          </a:rPr>
                        </m:ctrlPr>
                      </m:sSupPr>
                      <m:e>
                        <m:r>
                          <a:rPr kumimoji="1" lang="en-US" altLang="zh-CN" sz="2000" i="1" dirty="0">
                            <a:latin typeface="Cambria Math"/>
                          </a:rPr>
                          <m:t>𝑐</m:t>
                        </m:r>
                      </m:e>
                      <m:sup>
                        <m:r>
                          <a:rPr kumimoji="1" lang="en-US" altLang="zh-CN" sz="2000" i="1" dirty="0">
                            <a:latin typeface="Cambria Math"/>
                          </a:rPr>
                          <m:t>𝑑</m:t>
                        </m:r>
                      </m:sup>
                    </m:sSup>
                    <m:r>
                      <a:rPr kumimoji="1" lang="en-US" altLang="zh-CN" sz="2000" i="1" dirty="0" smtClean="0">
                        <a:latin typeface="Cambria Math"/>
                      </a:rPr>
                      <m:t>= 9</m:t>
                    </m:r>
                    <m:r>
                      <a:rPr kumimoji="1" lang="en-US" altLang="zh-CN" sz="2000" i="1" baseline="30000" dirty="0" smtClean="0">
                        <a:latin typeface="Cambria Math"/>
                      </a:rPr>
                      <m:t>3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 ≡ 9(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𝑚𝑜𝑑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 15)</m:t>
                    </m:r>
                  </m:oMath>
                </a14:m>
                <a:endParaRPr kumimoji="1" lang="zh-CN" altLang="en-US" sz="2000" dirty="0" smtClean="0">
                  <a:latin typeface="Tahoma" pitchFamily="34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47800"/>
                <a:ext cx="8229600" cy="4876800"/>
              </a:xfrm>
              <a:blipFill rotWithShape="1">
                <a:blip r:embed="rId3" cstate="print"/>
                <a:stretch>
                  <a:fillRect l="-741" t="-875" b="-1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ADF6B-D5C6-403B-BD0C-0D8E63DD90EA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28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Tahoma" pitchFamily="34" charset="0"/>
              </a:rPr>
              <a:t>例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47800"/>
                <a:ext cx="8229600" cy="4876800"/>
              </a:xfrm>
            </p:spPr>
            <p:txBody>
              <a:bodyPr/>
              <a:lstStyle/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1" lang="zh-CN" altLang="en-US" sz="2000" dirty="0" smtClean="0">
                    <a:latin typeface="Tahoma" pitchFamily="34" charset="0"/>
                  </a:rPr>
                  <a:t>设</a:t>
                </a:r>
                <a14:m>
                  <m:oMath xmlns:m="http://schemas.openxmlformats.org/officeDocument/2006/math">
                    <m:r>
                      <a:rPr kumimoji="1" lang="en-US" altLang="zh-CN" sz="2000" i="1" dirty="0" smtClean="0">
                        <a:latin typeface="Cambria Math"/>
                      </a:rPr>
                      <m:t>𝑝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=13, 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𝑞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=17</m:t>
                    </m:r>
                  </m:oMath>
                </a14:m>
                <a:r>
                  <a:rPr kumimoji="1" lang="en-US" altLang="zh-CN" sz="2000" dirty="0" smtClean="0">
                    <a:latin typeface="Tahoma" pitchFamily="34" charset="0"/>
                  </a:rPr>
                  <a:t>, </a:t>
                </a:r>
                <a:r>
                  <a:rPr kumimoji="1" lang="zh-CN" altLang="en-US" sz="2000" dirty="0" smtClean="0">
                    <a:latin typeface="Tahoma" pitchFamily="34" charset="0"/>
                  </a:rPr>
                  <a:t>则</a:t>
                </a:r>
              </a:p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1" lang="en-US" altLang="zh-CN" sz="2000" dirty="0" smtClean="0">
                    <a:latin typeface="Tahoma" pitchFamily="34" charset="0"/>
                  </a:rPr>
                  <a:t>         </a:t>
                </a:r>
                <a14:m>
                  <m:oMath xmlns:m="http://schemas.openxmlformats.org/officeDocument/2006/math">
                    <m:r>
                      <a:rPr kumimoji="1" lang="en-US" altLang="zh-CN" sz="2000" i="1" dirty="0" smtClean="0">
                        <a:latin typeface="Cambria Math"/>
                      </a:rPr>
                      <m:t>𝑛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=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𝑝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∗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𝑞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=13∗17=221,  </m:t>
                    </m:r>
                    <m:r>
                      <a:rPr kumimoji="1" lang="zh-CN" altLang="en-US" sz="2000" i="1" dirty="0" smtClean="0">
                        <a:latin typeface="Cambria Math"/>
                      </a:rPr>
                      <m:t>𝜑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(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𝑛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)=(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𝑝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−1)(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𝑞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−1) =12∗16=192</m:t>
                    </m:r>
                  </m:oMath>
                </a14:m>
                <a:endParaRPr kumimoji="1" lang="en-AU" altLang="zh-CN" sz="2000" dirty="0" smtClean="0">
                  <a:latin typeface="Tahoma" pitchFamily="34" charset="0"/>
                </a:endParaRPr>
              </a:p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1" lang="en-US" altLang="zh-CN" sz="2000" dirty="0" smtClean="0">
                    <a:latin typeface="Tahoma" pitchFamily="34" charset="0"/>
                  </a:rPr>
                  <a:t>　　</a:t>
                </a:r>
                <a:r>
                  <a:rPr kumimoji="1" lang="zh-CN" altLang="en-US" sz="2000" dirty="0" smtClean="0">
                    <a:latin typeface="Tahoma" pitchFamily="34" charset="0"/>
                  </a:rPr>
                  <a:t>取</a:t>
                </a:r>
                <a14:m>
                  <m:oMath xmlns:m="http://schemas.openxmlformats.org/officeDocument/2006/math">
                    <m:r>
                      <a:rPr kumimoji="1" lang="en-US" altLang="zh-CN" sz="2000" i="1" dirty="0" smtClean="0">
                        <a:latin typeface="Cambria Math"/>
                      </a:rPr>
                      <m:t>𝑒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=11</m:t>
                    </m:r>
                  </m:oMath>
                </a14:m>
                <a:r>
                  <a:rPr kumimoji="1" lang="en-US" altLang="zh-CN" sz="2000" dirty="0" smtClean="0">
                    <a:latin typeface="Tahoma" pitchFamily="34" charset="0"/>
                  </a:rPr>
                  <a:t>, </a:t>
                </a:r>
                <a:r>
                  <a:rPr kumimoji="1" lang="zh-CN" altLang="en-US" sz="2000" dirty="0" smtClean="0">
                    <a:latin typeface="Tahoma" pitchFamily="34" charset="0"/>
                  </a:rPr>
                  <a:t>则</a:t>
                </a:r>
                <a14:m>
                  <m:oMath xmlns:m="http://schemas.openxmlformats.org/officeDocument/2006/math">
                    <m:r>
                      <a:rPr kumimoji="1" lang="en-US" altLang="zh-CN" sz="2000" i="1" dirty="0" smtClean="0">
                        <a:latin typeface="Cambria Math"/>
                      </a:rPr>
                      <m:t>𝑑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=35</m:t>
                    </m:r>
                  </m:oMath>
                </a14:m>
                <a:r>
                  <a:rPr kumimoji="1" lang="en-US" altLang="zh-CN" sz="2000" dirty="0" smtClean="0">
                    <a:latin typeface="Tahoma" pitchFamily="34" charset="0"/>
                  </a:rPr>
                  <a:t>, </a:t>
                </a:r>
                <a:r>
                  <a:rPr kumimoji="1" lang="zh-CN" altLang="en-US" sz="2000" dirty="0" smtClean="0">
                    <a:latin typeface="Tahoma" pitchFamily="34" charset="0"/>
                  </a:rPr>
                  <a:t>因为</a:t>
                </a:r>
                <a14:m>
                  <m:oMath xmlns:m="http://schemas.openxmlformats.org/officeDocument/2006/math">
                    <m:r>
                      <a:rPr kumimoji="1" lang="en-US" altLang="zh-CN" sz="2000" i="1" dirty="0" smtClean="0">
                        <a:latin typeface="Cambria Math"/>
                      </a:rPr>
                      <m:t>𝑒𝑑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 ≡ 1 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𝑚𝑜𝑑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 </m:t>
                    </m:r>
                    <m:r>
                      <a:rPr kumimoji="1" lang="zh-CN" altLang="en-US" sz="2000" i="1" dirty="0" smtClean="0">
                        <a:latin typeface="Cambria Math"/>
                      </a:rPr>
                      <m:t>𝜑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(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𝑛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) ≡ 1 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𝑚𝑜𝑑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 192</m:t>
                    </m:r>
                  </m:oMath>
                </a14:m>
                <a:endParaRPr kumimoji="1" lang="en-US" altLang="zh-CN" sz="2000" dirty="0" smtClean="0">
                  <a:latin typeface="Tahoma" pitchFamily="34" charset="0"/>
                </a:endParaRPr>
              </a:p>
              <a:p>
                <a:pPr>
                  <a:spcBef>
                    <a:spcPct val="50000"/>
                  </a:spcBef>
                  <a:buNone/>
                </a:pPr>
                <a:r>
                  <a:rPr lang="en-US" altLang="zh-CN" sz="2000" dirty="0" smtClean="0"/>
                  <a:t>e=11</a:t>
                </a:r>
                <a:r>
                  <a:rPr lang="zh-CN" altLang="en-US" sz="2000" dirty="0" smtClean="0"/>
                  <a:t>，</a:t>
                </a:r>
                <a:endParaRPr lang="en-US" altLang="zh-CN" sz="2000" dirty="0" smtClean="0"/>
              </a:p>
              <a:p>
                <a:pPr>
                  <a:spcBef>
                    <a:spcPct val="50000"/>
                  </a:spcBef>
                  <a:buNone/>
                </a:pPr>
                <a:r>
                  <a:rPr lang="zh-CN" altLang="en-US" sz="2000" dirty="0" smtClean="0"/>
                  <a:t>则</a:t>
                </a:r>
                <a:r>
                  <a:rPr lang="en-US" altLang="zh-CN" sz="2000" dirty="0"/>
                  <a:t>192=11</a:t>
                </a:r>
                <a:r>
                  <a:rPr lang="zh-CN" altLang="en-US" sz="2000" dirty="0"/>
                  <a:t>*</a:t>
                </a:r>
                <a:r>
                  <a:rPr lang="en-US" altLang="zh-CN" sz="2000" dirty="0"/>
                  <a:t>17+5</a:t>
                </a:r>
                <a:r>
                  <a:rPr lang="zh-CN" altLang="en-US" sz="2000" dirty="0"/>
                  <a:t>，</a:t>
                </a:r>
                <a:r>
                  <a:rPr lang="en-US" altLang="zh-CN" sz="2000" dirty="0"/>
                  <a:t>11=5</a:t>
                </a:r>
                <a:r>
                  <a:rPr lang="zh-CN" altLang="en-US" sz="2000" dirty="0"/>
                  <a:t>*</a:t>
                </a:r>
                <a:r>
                  <a:rPr lang="en-US" altLang="zh-CN" sz="2000" dirty="0"/>
                  <a:t>2+1</a:t>
                </a:r>
                <a:r>
                  <a:rPr lang="zh-CN" altLang="en-US" sz="2000" dirty="0" smtClean="0"/>
                  <a:t>，</a:t>
                </a:r>
                <a:endParaRPr lang="en-US" altLang="zh-CN" sz="2000" dirty="0" smtClean="0"/>
              </a:p>
              <a:p>
                <a:pPr>
                  <a:spcBef>
                    <a:spcPct val="50000"/>
                  </a:spcBef>
                  <a:buNone/>
                </a:pPr>
                <a:r>
                  <a:rPr lang="en-US" altLang="zh-CN" sz="2000" dirty="0" smtClean="0"/>
                  <a:t>1=11-5</a:t>
                </a:r>
                <a:r>
                  <a:rPr lang="zh-CN" altLang="en-US" sz="2000" dirty="0"/>
                  <a:t>*</a:t>
                </a:r>
                <a:r>
                  <a:rPr lang="en-US" altLang="zh-CN" sz="2000" dirty="0"/>
                  <a:t>2=11-</a:t>
                </a:r>
                <a:r>
                  <a:rPr lang="zh-CN" altLang="en-US" sz="2000" dirty="0"/>
                  <a:t>（</a:t>
                </a:r>
                <a:r>
                  <a:rPr lang="en-US" altLang="zh-CN" sz="2000" dirty="0"/>
                  <a:t>192-11</a:t>
                </a:r>
                <a:r>
                  <a:rPr lang="zh-CN" altLang="en-US" sz="2000" dirty="0"/>
                  <a:t>*</a:t>
                </a:r>
                <a:r>
                  <a:rPr lang="en-US" altLang="zh-CN" sz="2000" dirty="0"/>
                  <a:t>17</a:t>
                </a:r>
                <a:r>
                  <a:rPr lang="zh-CN" altLang="en-US" sz="2000" dirty="0"/>
                  <a:t>）*</a:t>
                </a:r>
                <a:r>
                  <a:rPr lang="en-US" altLang="zh-CN" sz="2000" dirty="0"/>
                  <a:t>2=11</a:t>
                </a:r>
                <a:r>
                  <a:rPr lang="zh-CN" altLang="en-US" sz="2000" dirty="0"/>
                  <a:t>*</a:t>
                </a:r>
                <a:r>
                  <a:rPr lang="en-US" altLang="zh-CN" sz="2000" dirty="0"/>
                  <a:t>35-192</a:t>
                </a:r>
                <a:r>
                  <a:rPr lang="zh-CN" altLang="en-US" sz="2000" dirty="0"/>
                  <a:t>*</a:t>
                </a:r>
                <a:r>
                  <a:rPr lang="en-US" altLang="zh-CN" sz="2000" dirty="0"/>
                  <a:t>2</a:t>
                </a:r>
                <a:r>
                  <a:rPr lang="zh-CN" altLang="en-US" sz="2000" dirty="0"/>
                  <a:t>，</a:t>
                </a:r>
                <a:r>
                  <a:rPr lang="en-US" altLang="zh-CN" sz="2000" dirty="0"/>
                  <a:t>d=35</a:t>
                </a:r>
                <a:endParaRPr lang="zh-CN" altLang="en-US" sz="2000" dirty="0"/>
              </a:p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endParaRPr kumimoji="1" lang="en-US" altLang="zh-CN" sz="2000" dirty="0" smtClean="0">
                  <a:latin typeface="Tahoma" pitchFamily="34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47800"/>
                <a:ext cx="8229600" cy="4876800"/>
              </a:xfrm>
              <a:blipFill rotWithShape="1">
                <a:blip r:embed="rId3"/>
                <a:stretch>
                  <a:fillRect l="-741" t="-8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ADF6B-D5C6-403B-BD0C-0D8E63DD90EA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29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5039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以前模型的缺陷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D3587-37B8-4EEF-83A9-3450A2FD8D79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3</a:t>
            </a:fld>
            <a:endParaRPr lang="en-US" altLang="zh-CN" dirty="0"/>
          </a:p>
        </p:txBody>
      </p: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1066800" y="1905000"/>
            <a:ext cx="6911975" cy="4103687"/>
            <a:chOff x="0" y="0"/>
            <a:chExt cx="5434" cy="3201"/>
          </a:xfrm>
        </p:grpSpPr>
        <p:sp>
          <p:nvSpPr>
            <p:cNvPr id="8" name="AutoShape 7"/>
            <p:cNvSpPr>
              <a:spLocks noChangeAspect="1" noChangeArrowheads="1"/>
            </p:cNvSpPr>
            <p:nvPr/>
          </p:nvSpPr>
          <p:spPr bwMode="auto">
            <a:xfrm>
              <a:off x="0" y="0"/>
              <a:ext cx="5434" cy="32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836" y="2109"/>
              <a:ext cx="3344" cy="10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prstDash val="lgDashDot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3553" y="2153"/>
              <a:ext cx="418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18000" tIns="10800" rIns="18000" bIns="10800"/>
            <a:lstStyle/>
            <a:p>
              <a:pPr algn="just"/>
              <a:r>
                <a:rPr lang="en-US" altLang="zh-CN" sz="2000" i="1">
                  <a:latin typeface="Times New Roman" pitchFamily="18" charset="0"/>
                </a:rPr>
                <a:t>K</a:t>
              </a:r>
              <a:r>
                <a:rPr lang="en-US" altLang="zh-CN" sz="2000" baseline="-25000">
                  <a:latin typeface="Times New Roman" pitchFamily="18" charset="0"/>
                </a:rPr>
                <a:t>d</a:t>
              </a:r>
              <a:endParaRPr lang="en-US" altLang="zh-CN" sz="2000"/>
            </a:p>
          </p:txBody>
        </p:sp>
        <p:sp>
          <p:nvSpPr>
            <p:cNvPr id="11" name="Text Box 10"/>
            <p:cNvSpPr txBox="1">
              <a:spLocks noChangeArrowheads="1"/>
            </p:cNvSpPr>
            <p:nvPr/>
          </p:nvSpPr>
          <p:spPr bwMode="auto">
            <a:xfrm>
              <a:off x="1672" y="2164"/>
              <a:ext cx="418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18000" tIns="10800" rIns="18000" bIns="10800"/>
            <a:lstStyle/>
            <a:p>
              <a:pPr algn="just"/>
              <a:r>
                <a:rPr lang="en-US" altLang="zh-CN" sz="2000" i="1" dirty="0" err="1">
                  <a:latin typeface="Times New Roman" pitchFamily="18" charset="0"/>
                </a:rPr>
                <a:t>K</a:t>
              </a:r>
              <a:r>
                <a:rPr lang="en-US" altLang="zh-CN" sz="2000" i="1" baseline="-25000" dirty="0" err="1">
                  <a:latin typeface="Times New Roman" pitchFamily="18" charset="0"/>
                </a:rPr>
                <a:t>e</a:t>
              </a:r>
              <a:endParaRPr lang="en-US" altLang="zh-CN" sz="2000" baseline="-25000" dirty="0"/>
            </a:p>
          </p:txBody>
        </p:sp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2145" y="2265"/>
              <a:ext cx="836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18000" tIns="10800" rIns="18000" bIns="10800"/>
            <a:lstStyle/>
            <a:p>
              <a:pPr algn="just"/>
              <a:r>
                <a:rPr lang="zh-CN" altLang="en-US" sz="2000" dirty="0">
                  <a:latin typeface="Times New Roman" pitchFamily="18" charset="0"/>
                </a:rPr>
                <a:t>安全信道</a:t>
              </a:r>
              <a:endParaRPr lang="zh-CN" altLang="en-US" sz="2000" dirty="0"/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3762" y="1329"/>
              <a:ext cx="510" cy="4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lang="en-US" altLang="zh-CN" sz="2000" i="1">
                  <a:latin typeface="Times New Roman" pitchFamily="18" charset="0"/>
                </a:rPr>
                <a:t>M</a:t>
              </a:r>
              <a:endParaRPr lang="en-US" altLang="zh-CN" sz="2000"/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2926" y="1329"/>
              <a:ext cx="249" cy="4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lang="en-US" altLang="zh-CN" sz="2000" i="1">
                  <a:latin typeface="Times New Roman" pitchFamily="18" charset="0"/>
                </a:rPr>
                <a:t>C</a:t>
              </a:r>
              <a:endParaRPr lang="en-US" altLang="zh-CN" sz="2000"/>
            </a:p>
          </p:txBody>
        </p:sp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1870" y="1329"/>
              <a:ext cx="406" cy="4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lang="en-US" altLang="zh-CN" sz="2000" i="1" dirty="0">
                  <a:latin typeface="Times New Roman" pitchFamily="18" charset="0"/>
                </a:rPr>
                <a:t>C</a:t>
              </a:r>
              <a:endParaRPr lang="en-US" altLang="zh-CN" sz="2000" dirty="0"/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968" y="1329"/>
              <a:ext cx="418" cy="4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lang="en-US" altLang="zh-CN" sz="2000" i="1" dirty="0">
                  <a:latin typeface="Times New Roman" pitchFamily="18" charset="0"/>
                </a:rPr>
                <a:t>M</a:t>
              </a:r>
              <a:endParaRPr lang="en-US" altLang="zh-CN" sz="2000" dirty="0"/>
            </a:p>
          </p:txBody>
        </p:sp>
        <p:sp>
          <p:nvSpPr>
            <p:cNvPr id="17" name="Text Box 16"/>
            <p:cNvSpPr txBox="1">
              <a:spLocks noChangeArrowheads="1"/>
            </p:cNvSpPr>
            <p:nvPr/>
          </p:nvSpPr>
          <p:spPr bwMode="auto">
            <a:xfrm>
              <a:off x="2114" y="0"/>
              <a:ext cx="911" cy="311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18000" tIns="10800" rIns="18000" bIns="10800"/>
            <a:lstStyle/>
            <a:p>
              <a:pPr algn="ctr"/>
              <a:r>
                <a:rPr lang="zh-CN" altLang="en-US" sz="2000" dirty="0">
                  <a:latin typeface="Times New Roman" pitchFamily="18" charset="0"/>
                </a:rPr>
                <a:t>攻击者</a:t>
              </a:r>
              <a:endParaRPr lang="zh-CN" altLang="en-US" sz="2000" dirty="0"/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627" y="705"/>
              <a:ext cx="267" cy="109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18000" tIns="10800" rIns="18000" bIns="10800"/>
            <a:lstStyle/>
            <a:p>
              <a:pPr algn="ctr"/>
              <a:r>
                <a:rPr lang="zh-CN" altLang="en-US" sz="2000" dirty="0">
                  <a:latin typeface="Times New Roman" pitchFamily="18" charset="0"/>
                </a:rPr>
                <a:t>明</a:t>
              </a:r>
            </a:p>
            <a:p>
              <a:pPr algn="ctr"/>
              <a:endParaRPr lang="zh-CN" altLang="en-US" sz="2000" dirty="0">
                <a:latin typeface="Times New Roman" pitchFamily="18" charset="0"/>
              </a:endParaRPr>
            </a:p>
            <a:p>
              <a:pPr algn="ctr"/>
              <a:r>
                <a:rPr lang="zh-CN" altLang="en-US" sz="2000" dirty="0">
                  <a:latin typeface="Times New Roman" pitchFamily="18" charset="0"/>
                </a:rPr>
                <a:t>文</a:t>
              </a:r>
              <a:endParaRPr lang="zh-CN" altLang="en-US" sz="2000" dirty="0"/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1463" y="626"/>
              <a:ext cx="290" cy="124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18000" tIns="10800" rIns="18000" bIns="10800"/>
            <a:lstStyle/>
            <a:p>
              <a:pPr algn="ctr"/>
              <a:r>
                <a:rPr lang="zh-CN" altLang="en-US" sz="2000">
                  <a:latin typeface="Times New Roman" pitchFamily="18" charset="0"/>
                </a:rPr>
                <a:t>加密算法</a:t>
              </a:r>
              <a:endParaRPr lang="zh-CN" altLang="en-US" sz="2000"/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2398" y="705"/>
              <a:ext cx="342" cy="1092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18000" tIns="10800" rIns="18000" bIns="10800"/>
            <a:lstStyle/>
            <a:p>
              <a:pPr algn="ctr"/>
              <a:r>
                <a:rPr lang="zh-CN" altLang="en-US" sz="2000" dirty="0" smtClean="0">
                  <a:latin typeface="Times New Roman" pitchFamily="18" charset="0"/>
                </a:rPr>
                <a:t>公共信</a:t>
              </a:r>
              <a:endParaRPr lang="zh-CN" altLang="en-US" sz="2000" dirty="0">
                <a:latin typeface="Times New Roman" pitchFamily="18" charset="0"/>
              </a:endParaRPr>
            </a:p>
            <a:p>
              <a:pPr algn="ctr"/>
              <a:r>
                <a:rPr lang="zh-CN" altLang="en-US" sz="2000" dirty="0">
                  <a:latin typeface="Times New Roman" pitchFamily="18" charset="0"/>
                </a:rPr>
                <a:t>道</a:t>
              </a:r>
              <a:endParaRPr lang="zh-CN" altLang="en-US" sz="2000" dirty="0"/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3410" y="549"/>
              <a:ext cx="247" cy="1404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18000" tIns="10800" rIns="18000" bIns="10800"/>
            <a:lstStyle/>
            <a:p>
              <a:pPr algn="ctr"/>
              <a:r>
                <a:rPr lang="zh-CN" altLang="en-US" sz="2000" dirty="0">
                  <a:latin typeface="Times New Roman" pitchFamily="18" charset="0"/>
                </a:rPr>
                <a:t>解密算法</a:t>
              </a:r>
              <a:endParaRPr lang="zh-CN" altLang="en-US" sz="2000" dirty="0"/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4350" y="705"/>
              <a:ext cx="237" cy="109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18000" tIns="10800" rIns="18000" bIns="10800"/>
            <a:lstStyle/>
            <a:p>
              <a:pPr algn="ctr"/>
              <a:r>
                <a:rPr lang="zh-CN" altLang="en-US" sz="2000" dirty="0">
                  <a:latin typeface="Times New Roman" pitchFamily="18" charset="0"/>
                </a:rPr>
                <a:t>明</a:t>
              </a:r>
            </a:p>
            <a:p>
              <a:pPr algn="ctr"/>
              <a:endParaRPr lang="zh-CN" altLang="en-US" sz="2000" dirty="0">
                <a:latin typeface="Times New Roman" pitchFamily="18" charset="0"/>
              </a:endParaRPr>
            </a:p>
            <a:p>
              <a:pPr algn="ctr"/>
              <a:r>
                <a:rPr lang="zh-CN" altLang="en-US" sz="2000" dirty="0">
                  <a:latin typeface="Times New Roman" pitchFamily="18" charset="0"/>
                </a:rPr>
                <a:t>文</a:t>
              </a:r>
              <a:endParaRPr lang="zh-CN" altLang="en-US" sz="2000" dirty="0"/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155" y="2535"/>
              <a:ext cx="859" cy="31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000" tIns="10800" rIns="18000" bIns="10800"/>
            <a:lstStyle/>
            <a:p>
              <a:pPr algn="ctr"/>
              <a:r>
                <a:rPr lang="zh-CN" altLang="en-US" sz="2000" dirty="0">
                  <a:latin typeface="Times New Roman" pitchFamily="18" charset="0"/>
                </a:rPr>
                <a:t>加密密钥</a:t>
              </a:r>
              <a:endParaRPr lang="zh-CN" altLang="en-US" sz="2000" dirty="0"/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3135" y="2528"/>
              <a:ext cx="836" cy="31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000" tIns="10800" rIns="18000" bIns="10800"/>
            <a:lstStyle/>
            <a:p>
              <a:pPr algn="ctr"/>
              <a:r>
                <a:rPr lang="zh-CN" altLang="en-US" sz="2000" dirty="0">
                  <a:latin typeface="Times New Roman" pitchFamily="18" charset="0"/>
                </a:rPr>
                <a:t>解密密钥</a:t>
              </a:r>
              <a:endParaRPr lang="zh-CN" altLang="en-US" sz="2000" dirty="0"/>
            </a:p>
          </p:txBody>
        </p:sp>
        <p:cxnSp>
          <p:nvCxnSpPr>
            <p:cNvPr id="25" name="AutoShape 24"/>
            <p:cNvCxnSpPr>
              <a:cxnSpLocks noChangeShapeType="1"/>
              <a:stCxn id="17" idx="2"/>
              <a:endCxn id="20" idx="0"/>
            </p:cNvCxnSpPr>
            <p:nvPr/>
          </p:nvCxnSpPr>
          <p:spPr bwMode="auto">
            <a:xfrm flipH="1">
              <a:off x="2569" y="311"/>
              <a:ext cx="1" cy="39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stealth" w="sm" len="med"/>
              <a:tailEnd type="stealth" w="sm" len="med"/>
            </a:ln>
          </p:spPr>
        </p:cxnSp>
        <p:cxnSp>
          <p:nvCxnSpPr>
            <p:cNvPr id="26" name="AutoShape 25"/>
            <p:cNvCxnSpPr>
              <a:cxnSpLocks noChangeShapeType="1"/>
              <a:stCxn id="18" idx="3"/>
              <a:endCxn id="19" idx="1"/>
            </p:cNvCxnSpPr>
            <p:nvPr/>
          </p:nvCxnSpPr>
          <p:spPr bwMode="auto">
            <a:xfrm flipV="1">
              <a:off x="894" y="1250"/>
              <a:ext cx="569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med"/>
            </a:ln>
          </p:spPr>
        </p:cxnSp>
        <p:cxnSp>
          <p:nvCxnSpPr>
            <p:cNvPr id="27" name="AutoShape 26"/>
            <p:cNvCxnSpPr>
              <a:cxnSpLocks noChangeShapeType="1"/>
              <a:stCxn id="19" idx="3"/>
              <a:endCxn id="20" idx="1"/>
            </p:cNvCxnSpPr>
            <p:nvPr/>
          </p:nvCxnSpPr>
          <p:spPr bwMode="auto">
            <a:xfrm>
              <a:off x="1753" y="1250"/>
              <a:ext cx="645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med"/>
            </a:ln>
          </p:spPr>
        </p:cxnSp>
        <p:cxnSp>
          <p:nvCxnSpPr>
            <p:cNvPr id="28" name="AutoShape 27"/>
            <p:cNvCxnSpPr>
              <a:cxnSpLocks noChangeShapeType="1"/>
              <a:stCxn id="20" idx="3"/>
              <a:endCxn id="21" idx="1"/>
            </p:cNvCxnSpPr>
            <p:nvPr/>
          </p:nvCxnSpPr>
          <p:spPr bwMode="auto">
            <a:xfrm>
              <a:off x="2740" y="1251"/>
              <a:ext cx="670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med"/>
            </a:ln>
          </p:spPr>
        </p:cxnSp>
        <p:cxnSp>
          <p:nvCxnSpPr>
            <p:cNvPr id="29" name="AutoShape 28"/>
            <p:cNvCxnSpPr>
              <a:cxnSpLocks noChangeShapeType="1"/>
              <a:stCxn id="21" idx="3"/>
              <a:endCxn id="22" idx="1"/>
            </p:cNvCxnSpPr>
            <p:nvPr/>
          </p:nvCxnSpPr>
          <p:spPr bwMode="auto">
            <a:xfrm flipV="1">
              <a:off x="3657" y="1250"/>
              <a:ext cx="693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med"/>
            </a:ln>
          </p:spPr>
        </p:cxnSp>
        <p:cxnSp>
          <p:nvCxnSpPr>
            <p:cNvPr id="30" name="AutoShape 29"/>
            <p:cNvCxnSpPr>
              <a:cxnSpLocks noChangeShapeType="1"/>
              <a:stCxn id="23" idx="0"/>
              <a:endCxn id="19" idx="2"/>
            </p:cNvCxnSpPr>
            <p:nvPr/>
          </p:nvCxnSpPr>
          <p:spPr bwMode="auto">
            <a:xfrm flipV="1">
              <a:off x="1585" y="1874"/>
              <a:ext cx="23" cy="66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med"/>
            </a:ln>
          </p:spPr>
        </p:cxnSp>
        <p:cxnSp>
          <p:nvCxnSpPr>
            <p:cNvPr id="31" name="AutoShape 30"/>
            <p:cNvCxnSpPr>
              <a:cxnSpLocks noChangeShapeType="1"/>
              <a:stCxn id="24" idx="0"/>
              <a:endCxn id="21" idx="2"/>
            </p:cNvCxnSpPr>
            <p:nvPr/>
          </p:nvCxnSpPr>
          <p:spPr bwMode="auto">
            <a:xfrm flipH="1" flipV="1">
              <a:off x="3534" y="1953"/>
              <a:ext cx="19" cy="57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med"/>
            </a:ln>
          </p:spPr>
        </p:cxnSp>
        <p:sp>
          <p:nvSpPr>
            <p:cNvPr id="32" name="Text Box 31"/>
            <p:cNvSpPr txBox="1">
              <a:spLocks noChangeArrowheads="1"/>
            </p:cNvSpPr>
            <p:nvPr/>
          </p:nvSpPr>
          <p:spPr bwMode="auto">
            <a:xfrm>
              <a:off x="2299" y="2733"/>
              <a:ext cx="627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18000" tIns="10800" rIns="18000" bIns="10800"/>
            <a:lstStyle/>
            <a:p>
              <a:pPr algn="just"/>
              <a:r>
                <a:rPr lang="zh-CN" altLang="en-US" sz="2000">
                  <a:latin typeface="Times New Roman" pitchFamily="18" charset="0"/>
                </a:rPr>
                <a:t>密钥</a:t>
              </a:r>
              <a:r>
                <a:rPr lang="en-US" altLang="zh-CN" sz="2000" i="1">
                  <a:latin typeface="Times New Roman" pitchFamily="18" charset="0"/>
                </a:rPr>
                <a:t>K</a:t>
              </a:r>
              <a:endParaRPr lang="en-US" altLang="zh-CN" sz="2000"/>
            </a:p>
          </p:txBody>
        </p:sp>
        <p:cxnSp>
          <p:nvCxnSpPr>
            <p:cNvPr id="33" name="AutoShape 32"/>
            <p:cNvCxnSpPr>
              <a:cxnSpLocks noChangeShapeType="1"/>
              <a:stCxn id="23" idx="3"/>
              <a:endCxn id="24" idx="1"/>
            </p:cNvCxnSpPr>
            <p:nvPr/>
          </p:nvCxnSpPr>
          <p:spPr bwMode="auto">
            <a:xfrm flipV="1">
              <a:off x="2014" y="2684"/>
              <a:ext cx="1121" cy="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stealth" w="sm" len="med"/>
              <a:tailEnd type="stealth" w="sm" len="med"/>
            </a:ln>
          </p:spPr>
        </p:cxnSp>
      </p:grpSp>
      <p:sp>
        <p:nvSpPr>
          <p:cNvPr id="34" name="椭圆 33"/>
          <p:cNvSpPr/>
          <p:nvPr/>
        </p:nvSpPr>
        <p:spPr bwMode="auto">
          <a:xfrm>
            <a:off x="2819400" y="4572000"/>
            <a:ext cx="3276600" cy="609600"/>
          </a:xfrm>
          <a:prstGeom prst="ellipse">
            <a:avLst/>
          </a:prstGeom>
          <a:noFill/>
          <a:ln w="28575" cap="flat" cmpd="sng" algn="ctr">
            <a:solidFill>
              <a:srgbClr val="C6062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90371" y="4343400"/>
            <a:ext cx="5533142" cy="1788529"/>
          </a:xfrm>
          <a:prstGeom prst="rect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一些</a:t>
            </a:r>
            <a:r>
              <a:rPr lang="zh-CN" altLang="en-US" dirty="0"/>
              <a:t>疑问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724400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kumimoji="1" lang="zh-CN" altLang="en-US" sz="2400" dirty="0" smtClean="0">
                    <a:latin typeface="宋体" pitchFamily="2" charset="-122"/>
                    <a:ea typeface="宋体" pitchFamily="2" charset="-122"/>
                  </a:rPr>
                  <a:t>如果每个人都需要一个不同的素数，难道素数不会被用光吗？</a:t>
                </a:r>
                <a:endParaRPr kumimoji="1" lang="en-US" altLang="zh-CN" sz="2400" dirty="0" smtClean="0">
                  <a:latin typeface="宋体" pitchFamily="2" charset="-122"/>
                  <a:ea typeface="宋体" pitchFamily="2" charset="-122"/>
                </a:endParaRPr>
              </a:p>
              <a:p>
                <a:pPr marL="914400" lvl="1" indent="-457200"/>
                <a:r>
                  <a:rPr kumimoji="1" lang="zh-CN" altLang="en-US" b="1" dirty="0" smtClean="0">
                    <a:solidFill>
                      <a:srgbClr val="FF00FF"/>
                    </a:solidFill>
                    <a:latin typeface="宋体" pitchFamily="2" charset="-122"/>
                    <a:ea typeface="宋体" pitchFamily="2" charset="-122"/>
                  </a:rPr>
                  <a:t>不会</a:t>
                </a:r>
                <a:r>
                  <a:rPr kumimoji="1" lang="zh-CN" altLang="en-US" dirty="0" smtClean="0">
                    <a:latin typeface="宋体" pitchFamily="2" charset="-122"/>
                    <a:ea typeface="宋体" pitchFamily="2" charset="-122"/>
                  </a:rPr>
                  <a:t>：</a:t>
                </a:r>
                <a:r>
                  <a:rPr kumimoji="1" lang="zh-CN" altLang="en-US" b="1" dirty="0" smtClean="0">
                    <a:solidFill>
                      <a:srgbClr val="FF0000"/>
                    </a:solidFill>
                    <a:latin typeface="宋体" pitchFamily="2" charset="-122"/>
                    <a:ea typeface="宋体" pitchFamily="2" charset="-122"/>
                  </a:rPr>
                  <a:t>小于</a:t>
                </a:r>
                <a14:m>
                  <m:oMath xmlns:m="http://schemas.openxmlformats.org/officeDocument/2006/math">
                    <m:r>
                      <a:rPr kumimoji="1"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𝒏</m:t>
                    </m:r>
                  </m:oMath>
                </a14:m>
                <a:r>
                  <a:rPr kumimoji="1" lang="zh-CN" altLang="en-US" b="1" dirty="0" smtClean="0">
                    <a:solidFill>
                      <a:srgbClr val="FF0000"/>
                    </a:solidFill>
                    <a:latin typeface="宋体" pitchFamily="2" charset="-122"/>
                    <a:ea typeface="宋体" pitchFamily="2" charset="-122"/>
                  </a:rPr>
                  <a:t>的素数的总数约为</a:t>
                </a:r>
                <a14:m>
                  <m:oMath xmlns:m="http://schemas.openxmlformats.org/officeDocument/2006/math">
                    <m:r>
                      <a:rPr kumimoji="1"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𝒏</m:t>
                    </m:r>
                    <m:r>
                      <a:rPr kumimoji="1"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/(</m:t>
                    </m:r>
                    <m:r>
                      <a:rPr kumimoji="1" lang="en-US" altLang="zh-CN" b="1" i="1" dirty="0" err="1" smtClean="0">
                        <a:solidFill>
                          <a:srgbClr val="FF0000"/>
                        </a:solidFill>
                        <a:latin typeface="Cambria Math"/>
                      </a:rPr>
                      <m:t>𝒍𝒏𝒏</m:t>
                    </m:r>
                    <m:r>
                      <a:rPr kumimoji="1"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kumimoji="1" lang="zh-CN" altLang="en-US" b="1" dirty="0" smtClean="0">
                    <a:solidFill>
                      <a:srgbClr val="FF0000"/>
                    </a:solidFill>
                    <a:latin typeface="宋体" pitchFamily="2" charset="-122"/>
                    <a:ea typeface="宋体" pitchFamily="2" charset="-122"/>
                  </a:rPr>
                  <a:t>（素数定理）</a:t>
                </a:r>
                <a:endParaRPr kumimoji="1" lang="zh-CN" altLang="en-US" dirty="0" smtClean="0">
                  <a:latin typeface="宋体" pitchFamily="2" charset="-122"/>
                  <a:ea typeface="宋体" pitchFamily="2" charset="-122"/>
                </a:endParaRPr>
              </a:p>
              <a:p>
                <a:pPr marL="457200" indent="-457200" eaLnBrk="1" hangingPunct="1">
                  <a:spcBef>
                    <a:spcPct val="50000"/>
                  </a:spcBef>
                  <a:buNone/>
                </a:pPr>
                <a:r>
                  <a:rPr kumimoji="1" lang="zh-CN" altLang="en-US" sz="2400" dirty="0" smtClean="0">
                    <a:latin typeface="宋体" pitchFamily="2" charset="-122"/>
                    <a:ea typeface="宋体" pitchFamily="2" charset="-122"/>
                  </a:rPr>
                  <a:t>     例：小于</a:t>
                </a:r>
                <a14:m>
                  <m:oMath xmlns:m="http://schemas.openxmlformats.org/officeDocument/2006/math">
                    <m:r>
                      <a:rPr kumimoji="1" lang="zh-CN" altLang="en-US" sz="2400" i="1" dirty="0" smtClean="0">
                        <a:latin typeface="Cambria Math"/>
                      </a:rPr>
                      <m:t>10</m:t>
                    </m:r>
                    <m:r>
                      <a:rPr kumimoji="1" lang="zh-CN" altLang="en-US" sz="2400" i="1" baseline="30000" dirty="0" smtClean="0">
                        <a:latin typeface="Cambria Math"/>
                      </a:rPr>
                      <m:t>100</m:t>
                    </m:r>
                  </m:oMath>
                </a14:m>
                <a:r>
                  <a:rPr kumimoji="1" lang="zh-CN" altLang="en-US" sz="2400" dirty="0" smtClean="0">
                    <a:latin typeface="宋体" pitchFamily="2" charset="-122"/>
                    <a:ea typeface="宋体" pitchFamily="2" charset="-122"/>
                  </a:rPr>
                  <a:t> 的素数个数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/>
                      </a:rPr>
                      <m:t>𝑥</m:t>
                    </m:r>
                    <m:r>
                      <a:rPr kumimoji="1" lang="en-US" altLang="zh-CN" sz="2400" i="1" dirty="0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kumimoji="1" lang="en-US" altLang="zh-CN" sz="240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kumimoji="1" lang="en-US" altLang="zh-CN" sz="2400" b="0" i="1" dirty="0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kumimoji="1" lang="en-US" altLang="zh-CN" sz="2400" b="0" i="1" dirty="0" smtClean="0">
                            <a:latin typeface="Cambria Math"/>
                          </a:rPr>
                          <m:t>100</m:t>
                        </m:r>
                      </m:sup>
                    </m:sSup>
                    <m:r>
                      <a:rPr kumimoji="1" lang="en-US" altLang="zh-CN" sz="2400" i="1" dirty="0" smtClean="0">
                        <a:latin typeface="Cambria Math"/>
                      </a:rPr>
                      <m:t>/</m:t>
                    </m:r>
                    <m:sSup>
                      <m:sSupPr>
                        <m:ctrlPr>
                          <a:rPr kumimoji="1" lang="en-US" altLang="zh-CN" sz="240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kumimoji="1" lang="en-US" altLang="zh-CN" sz="2400" b="0" i="1" dirty="0" smtClean="0">
                            <a:latin typeface="Cambria Math"/>
                          </a:rPr>
                          <m:t>𝑙𝑛</m:t>
                        </m:r>
                      </m:e>
                      <m:sup>
                        <m:sSup>
                          <m:sSupPr>
                            <m:ctrlPr>
                              <a:rPr kumimoji="1" lang="en-US" altLang="zh-CN" sz="2400" i="1" dirty="0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kumimoji="1" lang="en-US" altLang="zh-CN" sz="2400" b="0" i="1" dirty="0" smtClean="0">
                                <a:latin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kumimoji="1" lang="en-US" altLang="zh-CN" sz="2400" b="0" i="1" dirty="0" smtClean="0">
                                <a:latin typeface="Cambria Math"/>
                              </a:rPr>
                              <m:t>100</m:t>
                            </m:r>
                          </m:sup>
                        </m:sSup>
                      </m:sup>
                    </m:sSup>
                  </m:oMath>
                </a14:m>
                <a:endParaRPr kumimoji="1" lang="en-US" altLang="zh-CN" sz="2400" dirty="0" smtClean="0">
                  <a:latin typeface="宋体" pitchFamily="2" charset="-122"/>
                  <a:ea typeface="宋体" pitchFamily="2" charset="-122"/>
                </a:endParaRPr>
              </a:p>
              <a:p>
                <a:pPr marL="457200" indent="-457200" eaLnBrk="1" hangingPunct="1">
                  <a:spcBef>
                    <a:spcPct val="50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 dirty="0">
                              <a:latin typeface="Cambria Math"/>
                            </a:rPr>
                          </m:ctrlPr>
                        </m:sSupPr>
                        <m:e>
                          <m:r>
                            <a:rPr kumimoji="1" lang="en-US" altLang="zh-CN" sz="2400" i="1" dirty="0">
                              <a:latin typeface="Cambria Math"/>
                            </a:rPr>
                            <m:t>𝑙𝑛</m:t>
                          </m:r>
                        </m:e>
                        <m:sup>
                          <m:sSup>
                            <m:sSupPr>
                              <m:ctrlPr>
                                <a:rPr kumimoji="1" lang="en-US" altLang="zh-CN" sz="2400" i="1" dirty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i="1" dirty="0">
                                  <a:latin typeface="Cambria Math"/>
                                </a:rPr>
                                <m:t>10</m:t>
                              </m:r>
                            </m:e>
                            <m:sup>
                              <m:r>
                                <a:rPr kumimoji="1" lang="en-US" altLang="zh-CN" sz="2400" i="1" dirty="0">
                                  <a:latin typeface="Cambria Math"/>
                                </a:rPr>
                                <m:t>100</m:t>
                              </m:r>
                            </m:sup>
                          </m:sSup>
                        </m:sup>
                      </m:sSup>
                      <m:r>
                        <a:rPr kumimoji="1" lang="en-US" altLang="zh-CN" sz="2400" i="1" dirty="0" smtClean="0">
                          <a:latin typeface="Cambria Math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40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1" lang="en-US" altLang="zh-CN" sz="2400" b="0" i="1" dirty="0" smtClean="0">
                              <a:latin typeface="Cambria Math"/>
                            </a:rPr>
                            <m:t>𝑙𝑜𝑔</m:t>
                          </m:r>
                        </m:e>
                        <m:sub>
                          <m:r>
                            <a:rPr kumimoji="1" lang="en-US" altLang="zh-CN" sz="2400" b="0" i="1" dirty="0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sz="240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kumimoji="1" lang="en-US" altLang="zh-CN" sz="2400" b="0" i="1" dirty="0" smtClean="0"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zh-CN" sz="2400" b="0" i="1" dirty="0" smtClean="0">
                              <a:latin typeface="Cambria Math"/>
                            </a:rPr>
                            <m:t>100</m:t>
                          </m:r>
                        </m:sup>
                      </m:sSup>
                      <m:r>
                        <a:rPr kumimoji="1" lang="en-US" altLang="zh-CN" sz="2400" i="1" dirty="0" smtClean="0">
                          <a:latin typeface="Cambria Math"/>
                        </a:rPr>
                        <m:t>=100∗</m:t>
                      </m:r>
                      <m:sSub>
                        <m:sSubPr>
                          <m:ctrlPr>
                            <a:rPr kumimoji="1" lang="en-US" altLang="zh-CN" sz="240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1" lang="en-US" altLang="zh-CN" sz="2400" i="1" dirty="0">
                              <a:latin typeface="Cambria Math"/>
                            </a:rPr>
                            <m:t>𝑙𝑜𝑔</m:t>
                          </m:r>
                        </m:e>
                        <m:sub>
                          <m:r>
                            <a:rPr kumimoji="1" lang="en-US" altLang="zh-CN" sz="2400" i="1" dirty="0">
                              <a:latin typeface="Cambria Math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sz="240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kumimoji="1" lang="en-US" altLang="zh-CN" sz="2400" i="1" dirty="0">
                              <a:latin typeface="Cambria Math"/>
                            </a:rPr>
                            <m:t>10</m:t>
                          </m:r>
                        </m:e>
                        <m:sup/>
                      </m:sSup>
                      <m:r>
                        <a:rPr kumimoji="1" lang="en-US" altLang="zh-CN" sz="2400" i="1" dirty="0" smtClean="0">
                          <a:latin typeface="Cambria Math"/>
                        </a:rPr>
                        <m:t>&lt;100∗4=400</m:t>
                      </m:r>
                    </m:oMath>
                  </m:oMathPara>
                </a14:m>
                <a:endParaRPr kumimoji="1" lang="en-US" altLang="zh-CN" sz="2400" dirty="0" smtClean="0">
                  <a:latin typeface="宋体" pitchFamily="2" charset="-122"/>
                  <a:ea typeface="宋体" pitchFamily="2" charset="-122"/>
                </a:endParaRPr>
              </a:p>
              <a:p>
                <a:pPr marL="457200" indent="-457200" eaLnBrk="1" hangingPunct="1">
                  <a:spcBef>
                    <a:spcPct val="50000"/>
                  </a:spcBef>
                  <a:buNone/>
                </a:pPr>
                <a:r>
                  <a:rPr kumimoji="1" lang="en-US" altLang="zh-CN" sz="2400" dirty="0" smtClean="0">
                    <a:latin typeface="宋体" pitchFamily="2" charset="-122"/>
                    <a:ea typeface="宋体" pitchFamily="2" charset="-122"/>
                  </a:rPr>
                  <a:t>      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/>
                      </a:rPr>
                      <m:t>𝑥</m:t>
                    </m:r>
                    <m:r>
                      <a:rPr kumimoji="1" lang="en-US" altLang="zh-CN" sz="2400" b="0" i="1" dirty="0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kumimoji="1" lang="en-US" altLang="zh-CN" sz="2400" i="1" dirty="0">
                            <a:latin typeface="Cambria Math"/>
                          </a:rPr>
                        </m:ctrlPr>
                      </m:sSupPr>
                      <m:e>
                        <m:r>
                          <a:rPr kumimoji="1" lang="en-US" altLang="zh-CN" sz="2400" i="1" dirty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kumimoji="1" lang="en-US" altLang="zh-CN" sz="2400" i="1" dirty="0">
                            <a:latin typeface="Cambria Math"/>
                          </a:rPr>
                          <m:t>100</m:t>
                        </m:r>
                      </m:sup>
                    </m:sSup>
                    <m:r>
                      <a:rPr kumimoji="1" lang="en-US" altLang="zh-CN" sz="2400" i="1" dirty="0">
                        <a:latin typeface="Cambria Math"/>
                      </a:rPr>
                      <m:t>/</m:t>
                    </m:r>
                    <m:sSup>
                      <m:sSupPr>
                        <m:ctrlPr>
                          <a:rPr kumimoji="1" lang="en-US" altLang="zh-CN" sz="2400" i="1" dirty="0">
                            <a:latin typeface="Cambria Math"/>
                          </a:rPr>
                        </m:ctrlPr>
                      </m:sSupPr>
                      <m:e>
                        <m:r>
                          <a:rPr kumimoji="1" lang="en-US" altLang="zh-CN" sz="2400" i="1" dirty="0">
                            <a:latin typeface="Cambria Math"/>
                          </a:rPr>
                          <m:t>𝑙𝑛</m:t>
                        </m:r>
                      </m:e>
                      <m:sup>
                        <m:sSup>
                          <m:sSupPr>
                            <m:ctrlPr>
                              <a:rPr kumimoji="1" lang="en-US" altLang="zh-CN" sz="2400" i="1" dirty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kumimoji="1" lang="en-US" altLang="zh-CN" sz="2400" i="1" dirty="0">
                                <a:latin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kumimoji="1" lang="en-US" altLang="zh-CN" sz="2400" i="1" dirty="0">
                                <a:latin typeface="Cambria Math"/>
                              </a:rPr>
                              <m:t>100</m:t>
                            </m:r>
                          </m:sup>
                        </m:sSup>
                      </m:sup>
                    </m:sSup>
                    <m:r>
                      <a:rPr kumimoji="1" lang="en-US" altLang="zh-CN" sz="2400" i="1" dirty="0" smtClean="0">
                        <a:latin typeface="Cambria Math"/>
                      </a:rPr>
                      <m:t>&gt;</m:t>
                    </m:r>
                    <m:sSup>
                      <m:sSupPr>
                        <m:ctrlPr>
                          <a:rPr kumimoji="1" lang="en-US" altLang="zh-CN" sz="2400" i="1" dirty="0">
                            <a:latin typeface="Cambria Math"/>
                          </a:rPr>
                        </m:ctrlPr>
                      </m:sSupPr>
                      <m:e>
                        <m:r>
                          <a:rPr kumimoji="1" lang="en-US" altLang="zh-CN" sz="2400" i="1" dirty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kumimoji="1" lang="en-US" altLang="zh-CN" sz="2400" i="1" dirty="0">
                            <a:latin typeface="Cambria Math"/>
                          </a:rPr>
                          <m:t>100</m:t>
                        </m:r>
                      </m:sup>
                    </m:sSup>
                    <m:r>
                      <a:rPr kumimoji="1" lang="en-US" altLang="zh-CN" sz="2400" i="1" dirty="0" smtClean="0">
                        <a:latin typeface="Cambria Math"/>
                      </a:rPr>
                      <m:t>/400</m:t>
                    </m:r>
                  </m:oMath>
                </a14:m>
                <a:endParaRPr kumimoji="1" lang="zh-CN" altLang="en-US" sz="2400" dirty="0" smtClean="0">
                  <a:latin typeface="宋体" pitchFamily="2" charset="-122"/>
                  <a:ea typeface="宋体" pitchFamily="2" charset="-122"/>
                </a:endParaRPr>
              </a:p>
              <a:p>
                <a:pPr marL="457200" indent="-457200">
                  <a:buFont typeface="+mj-lt"/>
                  <a:buAutoNum type="arabicPeriod" startAt="2"/>
                </a:pPr>
                <a:r>
                  <a:rPr kumimoji="1" lang="zh-CN" altLang="en-US" sz="2400" dirty="0" smtClean="0">
                    <a:latin typeface="宋体" pitchFamily="2" charset="-122"/>
                    <a:ea typeface="宋体" pitchFamily="2" charset="-122"/>
                  </a:rPr>
                  <a:t>是否会有两个人偶然地选择了同样</a:t>
                </a:r>
                <a:r>
                  <a:rPr kumimoji="1" lang="zh-CN" altLang="en-US" sz="2400" dirty="0">
                    <a:latin typeface="宋体" pitchFamily="2" charset="-122"/>
                    <a:ea typeface="宋体" pitchFamily="2" charset="-122"/>
                  </a:rPr>
                  <a:t>的</a:t>
                </a:r>
                <a:r>
                  <a:rPr kumimoji="1" lang="zh-CN" altLang="en-US" sz="2400" dirty="0" smtClean="0">
                    <a:latin typeface="宋体" pitchFamily="2" charset="-122"/>
                    <a:ea typeface="宋体" pitchFamily="2" charset="-122"/>
                  </a:rPr>
                  <a:t>素数呢？</a:t>
                </a:r>
                <a:endParaRPr kumimoji="1" lang="en-US" altLang="zh-CN" sz="2400" dirty="0" smtClean="0">
                  <a:latin typeface="宋体" pitchFamily="2" charset="-122"/>
                  <a:ea typeface="宋体" pitchFamily="2" charset="-122"/>
                </a:endParaRPr>
              </a:p>
              <a:p>
                <a:pPr marL="857250" lvl="1" indent="-457200"/>
                <a:r>
                  <a:rPr kumimoji="1" lang="zh-CN" altLang="en-US" b="1" dirty="0" smtClean="0">
                    <a:solidFill>
                      <a:srgbClr val="FF0000"/>
                    </a:solidFill>
                    <a:latin typeface="宋体" pitchFamily="2" charset="-122"/>
                    <a:ea typeface="宋体" pitchFamily="2" charset="-122"/>
                  </a:rPr>
                  <a:t>很少发生</a:t>
                </a:r>
                <a:r>
                  <a:rPr kumimoji="1" lang="zh-CN" altLang="en-US" dirty="0" smtClean="0">
                    <a:latin typeface="宋体" pitchFamily="2" charset="-122"/>
                    <a:ea typeface="宋体" pitchFamily="2" charset="-122"/>
                  </a:rPr>
                  <a:t>：  从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/>
                      </a:rPr>
                      <m:t>𝑀</m:t>
                    </m:r>
                  </m:oMath>
                </a14:m>
                <a:r>
                  <a:rPr kumimoji="1" lang="zh-CN" altLang="en-US" dirty="0" smtClean="0">
                    <a:latin typeface="宋体" pitchFamily="2" charset="-122"/>
                    <a:ea typeface="宋体" pitchFamily="2" charset="-122"/>
                  </a:rPr>
                  <a:t>个素数中选出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/>
                      </a:rPr>
                      <m:t>𝑞</m:t>
                    </m:r>
                  </m:oMath>
                </a14:m>
                <a:r>
                  <a:rPr kumimoji="1" lang="zh-CN" altLang="en-US" dirty="0" smtClean="0">
                    <a:latin typeface="宋体" pitchFamily="2" charset="-122"/>
                    <a:ea typeface="宋体" pitchFamily="2" charset="-122"/>
                  </a:rPr>
                  <a:t>个素数，至少有两个素数相同的概率至少为</a:t>
                </a:r>
                <a14:m>
                  <m:oMath xmlns:m="http://schemas.openxmlformats.org/officeDocument/2006/math">
                    <m:r>
                      <a:rPr kumimoji="1" lang="zh-CN" altLang="en-US" i="1" dirty="0" smtClean="0">
                        <a:latin typeface="Cambria Math"/>
                      </a:rPr>
                      <m:t>1/2</m:t>
                    </m:r>
                  </m:oMath>
                </a14:m>
                <a:r>
                  <a:rPr kumimoji="1" lang="zh-CN" altLang="en-US" dirty="0" smtClean="0">
                    <a:latin typeface="宋体" pitchFamily="2" charset="-122"/>
                    <a:ea typeface="宋体" pitchFamily="2" charset="-122"/>
                  </a:rPr>
                  <a:t>，此时</a:t>
                </a:r>
                <a14:m>
                  <m:oMath xmlns:m="http://schemas.openxmlformats.org/officeDocument/2006/math">
                    <m:r>
                      <a:rPr kumimoji="1"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𝒒</m:t>
                    </m:r>
                    <m:r>
                      <a:rPr kumimoji="1"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kumimoji="1"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𝟏</m:t>
                    </m:r>
                    <m:r>
                      <a:rPr kumimoji="1"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.</m:t>
                    </m:r>
                    <m:r>
                      <a:rPr kumimoji="1"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𝟏𝟕</m:t>
                    </m:r>
                    <m:sSup>
                      <m:sSupPr>
                        <m:ctrlPr>
                          <a:rPr kumimoji="1" lang="en-US" altLang="zh-CN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kumimoji="1" lang="en-US" altLang="zh-CN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𝑴</m:t>
                        </m:r>
                      </m:e>
                      <m:sup>
                        <m:r>
                          <a:rPr kumimoji="1" lang="en-US" altLang="zh-CN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kumimoji="1" lang="en-US" altLang="zh-CN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/</m:t>
                        </m:r>
                        <m:r>
                          <a:rPr kumimoji="1" lang="en-US" altLang="zh-CN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endParaRPr kumimoji="1" lang="zh-CN" altLang="en-US" b="1" dirty="0" smtClean="0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endParaRPr>
              </a:p>
              <a:p>
                <a:pPr marL="457200" indent="-457200">
                  <a:buFont typeface="+mj-lt"/>
                  <a:buAutoNum type="arabicPeriod" startAt="2"/>
                </a:pPr>
                <a:r>
                  <a:rPr kumimoji="1" lang="zh-CN" altLang="en-US" sz="2400" b="1" dirty="0" smtClean="0">
                    <a:solidFill>
                      <a:srgbClr val="FF0000"/>
                    </a:solidFill>
                    <a:latin typeface="宋体" pitchFamily="2" charset="-122"/>
                    <a:ea typeface="宋体" pitchFamily="2" charset="-122"/>
                  </a:rPr>
                  <a:t>产生素数困难吗？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724400"/>
              </a:xfrm>
              <a:blipFill rotWithShape="1">
                <a:blip r:embed="rId2" cstate="print"/>
                <a:stretch>
                  <a:fillRect l="-741" t="-1032" r="-1111" b="-6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84E04-8A74-4F0C-8CEB-AAFF0B8B5F5E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30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素数的生成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最自然的方法：先随机生成一个适当大小的奇数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kumimoji="1" lang="zh-CN" altLang="en-US" dirty="0" smtClean="0"/>
                  <a:t>，再检测其素性；如果不是，则选取后继的随机数直到找到通过检验的素数为止</a:t>
                </a:r>
                <a:endParaRPr kumimoji="1" lang="en-US" altLang="zh-CN" dirty="0" smtClean="0"/>
              </a:p>
              <a:p>
                <a:pPr lvl="1"/>
                <a:r>
                  <a:rPr kumimoji="1" lang="zh-CN" altLang="en-US" dirty="0" smtClean="0"/>
                  <a:t>通过检测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/>
                      </a:rPr>
                      <m:t>≤</m:t>
                    </m:r>
                    <m:rad>
                      <m:radPr>
                        <m:degHide m:val="on"/>
                        <m:ctrlPr>
                          <a:rPr kumimoji="1" lang="zh-CN" altLang="en-US" i="1" smtClean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kumimoji="1" lang="en-US" altLang="zh-CN" b="0" i="1" smtClean="0">
                            <a:latin typeface="Cambria Math"/>
                          </a:rPr>
                          <m:t>𝑛</m:t>
                        </m:r>
                      </m:e>
                    </m:rad>
                  </m:oMath>
                </a14:m>
                <a:r>
                  <a:rPr kumimoji="1" lang="zh-CN" altLang="en-US" dirty="0" smtClean="0"/>
                  <a:t>的素数能否整除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/>
                      </a:rPr>
                      <m:t>𝑛</m:t>
                    </m:r>
                  </m:oMath>
                </a14:m>
                <a:r>
                  <a:rPr kumimoji="1" lang="zh-CN" altLang="en-US" dirty="0" smtClean="0"/>
                  <a:t>来检测（</a:t>
                </a:r>
                <a:r>
                  <a:rPr kumimoji="1" lang="zh-CN" altLang="en-US" b="1" dirty="0" smtClean="0">
                    <a:solidFill>
                      <a:srgbClr val="FF0000"/>
                    </a:solidFill>
                  </a:rPr>
                  <a:t>效率太低，指数时间算法</a:t>
                </a:r>
                <a:r>
                  <a:rPr kumimoji="1" lang="zh-CN" altLang="en-US" dirty="0" smtClean="0"/>
                  <a:t>）</a:t>
                </a:r>
                <a:endParaRPr kumimoji="1" lang="en-US" altLang="zh-CN" dirty="0" smtClean="0"/>
              </a:p>
              <a:p>
                <a:pPr lvl="1"/>
                <a:endParaRPr kumimoji="1" lang="zh-CN" altLang="en-US" dirty="0" smtClean="0"/>
              </a:p>
              <a:p>
                <a:pPr lvl="1"/>
                <a:r>
                  <a:rPr kumimoji="1" lang="zh-CN" altLang="en-US" b="1" dirty="0" smtClean="0">
                    <a:solidFill>
                      <a:srgbClr val="FF0000"/>
                    </a:solidFill>
                  </a:rPr>
                  <a:t>概率素性检测</a:t>
                </a:r>
                <a:r>
                  <a:rPr kumimoji="1" lang="zh-CN" altLang="en-US" dirty="0" smtClean="0">
                    <a:solidFill>
                      <a:srgbClr val="FF0000"/>
                    </a:solidFill>
                  </a:rPr>
                  <a:t>：</a:t>
                </a:r>
                <a:r>
                  <a:rPr kumimoji="1" lang="zh-CN" altLang="en-US" dirty="0" smtClean="0"/>
                  <a:t>只是确定一个给定的整数可能是素数。虽然缺乏完全的确定性，但这些检验可以按需做到</a:t>
                </a:r>
                <a:r>
                  <a:rPr kumimoji="1" lang="zh-CN" altLang="en-US" b="1" dirty="0" smtClean="0">
                    <a:solidFill>
                      <a:srgbClr val="FF0000"/>
                    </a:solidFill>
                  </a:rPr>
                  <a:t>使得概率尽可能地接近1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 cstate="print"/>
                <a:stretch>
                  <a:fillRect l="-1259" t="-1355" r="-5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6395C-60E2-4A0D-AD18-B98B9ADD5574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31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zh-CN" dirty="0" smtClean="0"/>
                  <a:t>一般的，选取一个素数的过程如下：</a:t>
                </a:r>
                <a:endParaRPr lang="zh-CN" altLang="en-US" dirty="0" smtClean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zh-CN" altLang="en-US" dirty="0" smtClean="0">
                    <a:latin typeface="黑体" pitchFamily="2" charset="-122"/>
                    <a:ea typeface="黑体" pitchFamily="2" charset="-122"/>
                  </a:rPr>
                  <a:t>随机选一个奇数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  <a:ea typeface="黑体" pitchFamily="2" charset="-122"/>
                      </a:rPr>
                      <m:t>𝑛</m:t>
                    </m:r>
                  </m:oMath>
                </a14:m>
                <a:r>
                  <a:rPr lang="en-US" altLang="zh-CN" dirty="0" smtClean="0">
                    <a:latin typeface="黑体" pitchFamily="2" charset="-122"/>
                    <a:ea typeface="黑体" pitchFamily="2" charset="-122"/>
                  </a:rPr>
                  <a:t>(</a:t>
                </a:r>
                <a:r>
                  <a:rPr lang="zh-CN" altLang="en-US" dirty="0" smtClean="0">
                    <a:latin typeface="黑体" pitchFamily="2" charset="-122"/>
                    <a:ea typeface="黑体" pitchFamily="2" charset="-122"/>
                  </a:rPr>
                  <a:t>如使用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黑体" pitchFamily="2" charset="-122"/>
                    <a:ea typeface="黑体" pitchFamily="2" charset="-122"/>
                  </a:rPr>
                  <a:t>伪随机数产生器</a:t>
                </a:r>
                <a:r>
                  <a:rPr lang="zh-CN" altLang="en-US" dirty="0" smtClean="0">
                    <a:latin typeface="黑体" pitchFamily="2" charset="-122"/>
                    <a:ea typeface="黑体" pitchFamily="2" charset="-122"/>
                  </a:rPr>
                  <a:t>)</a:t>
                </a:r>
                <a:endParaRPr lang="en-US" altLang="zh-CN" dirty="0" smtClean="0">
                  <a:latin typeface="黑体" pitchFamily="2" charset="-122"/>
                  <a:ea typeface="黑体" pitchFamily="2" charset="-122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zh-CN" altLang="en-US" dirty="0" smtClean="0">
                  <a:latin typeface="黑体" pitchFamily="2" charset="-122"/>
                  <a:ea typeface="黑体" pitchFamily="2" charset="-122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zh-CN" altLang="en-US" dirty="0" smtClean="0">
                    <a:latin typeface="黑体" pitchFamily="2" charset="-122"/>
                    <a:ea typeface="黑体" pitchFamily="2" charset="-122"/>
                  </a:rPr>
                  <a:t>用某种概率性算法（如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黑体" pitchFamily="2" charset="-122"/>
                    <a:ea typeface="黑体" pitchFamily="2" charset="-122"/>
                  </a:rPr>
                  <a:t>Miller-Rabin</a:t>
                </a:r>
                <a:r>
                  <a:rPr lang="zh-CN" altLang="en-US" dirty="0" smtClean="0">
                    <a:latin typeface="黑体" pitchFamily="2" charset="-122"/>
                    <a:ea typeface="黑体" pitchFamily="2" charset="-122"/>
                  </a:rPr>
                  <a:t>算法）对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黑体" pitchFamily="2" charset="-122"/>
                      </a:rPr>
                      <m:t>𝑛</m:t>
                    </m:r>
                  </m:oMath>
                </a14:m>
                <a:r>
                  <a:rPr lang="zh-CN" altLang="en-US" dirty="0" smtClean="0">
                    <a:latin typeface="黑体" pitchFamily="2" charset="-122"/>
                    <a:ea typeface="黑体" pitchFamily="2" charset="-122"/>
                  </a:rPr>
                  <a:t>进行一次素性检验，如果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  <a:ea typeface="黑体" pitchFamily="2" charset="-122"/>
                      </a:rPr>
                      <m:t>𝑛</m:t>
                    </m:r>
                  </m:oMath>
                </a14:m>
                <a:r>
                  <a:rPr lang="zh-CN" altLang="en-US" dirty="0" smtClean="0">
                    <a:latin typeface="黑体" pitchFamily="2" charset="-122"/>
                    <a:ea typeface="黑体" pitchFamily="2" charset="-122"/>
                  </a:rPr>
                  <a:t>没有通过检验，转到步骤1</a:t>
                </a:r>
                <a:endParaRPr lang="en-US" altLang="zh-CN" dirty="0" smtClean="0">
                  <a:latin typeface="黑体" pitchFamily="2" charset="-122"/>
                  <a:ea typeface="黑体" pitchFamily="2" charset="-122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zh-CN" altLang="en-US" dirty="0" smtClean="0">
                  <a:latin typeface="黑体" pitchFamily="2" charset="-122"/>
                  <a:ea typeface="黑体" pitchFamily="2" charset="-122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zh-CN" altLang="en-US" dirty="0" smtClean="0">
                    <a:latin typeface="黑体" pitchFamily="2" charset="-122"/>
                    <a:ea typeface="黑体" pitchFamily="2" charset="-122"/>
                  </a:rPr>
                  <a:t>重复步骤2足够多次，如果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  <a:ea typeface="黑体" pitchFamily="2" charset="-122"/>
                      </a:rPr>
                      <m:t>𝑛</m:t>
                    </m:r>
                  </m:oMath>
                </a14:m>
                <a:r>
                  <a:rPr lang="zh-CN" altLang="en-US" dirty="0" smtClean="0">
                    <a:latin typeface="黑体" pitchFamily="2" charset="-122"/>
                    <a:ea typeface="黑体" pitchFamily="2" charset="-122"/>
                  </a:rPr>
                  <a:t>都通过了检测，则认为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  <a:ea typeface="黑体" pitchFamily="2" charset="-122"/>
                      </a:rPr>
                      <m:t>𝑛</m:t>
                    </m:r>
                  </m:oMath>
                </a14:m>
                <a:r>
                  <a:rPr lang="zh-CN" altLang="en-US" dirty="0" smtClean="0">
                    <a:latin typeface="黑体" pitchFamily="2" charset="-122"/>
                    <a:ea typeface="黑体" pitchFamily="2" charset="-122"/>
                  </a:rPr>
                  <a:t>为素数</a:t>
                </a:r>
                <a:endParaRPr lang="zh-CN" altLang="en-US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 cstate="print"/>
                <a:stretch>
                  <a:fillRect l="-1259" t="-1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E3DE-CBBA-47F5-8D4B-F222D198A0C4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32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RSA</a:t>
            </a:r>
            <a:r>
              <a:rPr lang="zh-CN" altLang="en-US" dirty="0" smtClean="0"/>
              <a:t>的实现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76400"/>
                <a:ext cx="8229600" cy="4648200"/>
              </a:xfrm>
            </p:spPr>
            <p:txBody>
              <a:bodyPr/>
              <a:lstStyle/>
              <a:p>
                <a:r>
                  <a:rPr lang="zh-CN" altLang="en-US" sz="3200" b="1" dirty="0" smtClean="0">
                    <a:solidFill>
                      <a:srgbClr val="692AA2"/>
                    </a:solidFill>
                    <a:latin typeface="Tahoma" pitchFamily="34" charset="0"/>
                  </a:rPr>
                  <a:t>如何快速的计算</a:t>
                </a: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rgbClr val="692AA2"/>
                        </a:solidFill>
                        <a:latin typeface="Cambria Math"/>
                      </a:rPr>
                      <m:t>𝒂</m:t>
                    </m:r>
                    <m:r>
                      <a:rPr lang="en-US" altLang="zh-CN" sz="3200" b="1" i="1" baseline="30000" dirty="0" smtClean="0">
                        <a:solidFill>
                          <a:srgbClr val="692AA2"/>
                        </a:solidFill>
                        <a:latin typeface="Cambria Math"/>
                      </a:rPr>
                      <m:t>𝒎</m:t>
                    </m:r>
                    <m:r>
                      <a:rPr lang="en-US" altLang="zh-CN" sz="3200" b="1" i="1" dirty="0" smtClean="0">
                        <a:solidFill>
                          <a:srgbClr val="692AA2"/>
                        </a:solidFill>
                        <a:latin typeface="Cambria Math"/>
                      </a:rPr>
                      <m:t> (</m:t>
                    </m:r>
                    <m:r>
                      <a:rPr lang="en-US" altLang="zh-CN" sz="3200" b="1" i="1" dirty="0" smtClean="0">
                        <a:solidFill>
                          <a:srgbClr val="692AA2"/>
                        </a:solidFill>
                        <a:latin typeface="Cambria Math"/>
                      </a:rPr>
                      <m:t>𝒎𝒐𝒅</m:t>
                    </m:r>
                    <m:r>
                      <a:rPr lang="en-US" altLang="zh-CN" sz="3200" b="1" i="1" dirty="0" smtClean="0">
                        <a:solidFill>
                          <a:srgbClr val="692AA2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sz="3200" b="1" i="1" dirty="0" smtClean="0">
                        <a:solidFill>
                          <a:srgbClr val="692AA2"/>
                        </a:solidFill>
                        <a:latin typeface="Cambria Math"/>
                      </a:rPr>
                      <m:t>𝒏</m:t>
                    </m:r>
                    <m:r>
                      <a:rPr lang="en-US" altLang="zh-CN" sz="3200" b="1" i="1" dirty="0" smtClean="0">
                        <a:solidFill>
                          <a:srgbClr val="692AA2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3200" b="1" dirty="0" smtClean="0">
                    <a:solidFill>
                      <a:srgbClr val="692AA2"/>
                    </a:solidFill>
                    <a:latin typeface="Tahoma" pitchFamily="34" charset="0"/>
                  </a:rPr>
                  <a:t>？</a:t>
                </a:r>
                <a:endParaRPr lang="en-US" altLang="zh-CN" sz="3200" b="1" dirty="0" smtClean="0">
                  <a:solidFill>
                    <a:srgbClr val="692AA2"/>
                  </a:solidFill>
                  <a:latin typeface="Tahoma" pitchFamily="34" charset="0"/>
                </a:endParaRPr>
              </a:p>
              <a:p>
                <a:pPr lvl="1" algn="just">
                  <a:spcBef>
                    <a:spcPct val="50000"/>
                  </a:spcBef>
                  <a:buFontTx/>
                  <a:buNone/>
                </a:pPr>
                <a:r>
                  <a:rPr kumimoji="1" lang="zh-CN" altLang="en-US" dirty="0" smtClean="0">
                    <a:latin typeface="宋体" pitchFamily="2" charset="-122"/>
                    <a:ea typeface="宋体" pitchFamily="2" charset="-122"/>
                  </a:rPr>
                  <a:t>将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/>
                      </a:rPr>
                      <m:t>𝑚</m:t>
                    </m:r>
                  </m:oMath>
                </a14:m>
                <a:r>
                  <a:rPr kumimoji="1" lang="zh-CN" altLang="en-US" dirty="0" smtClean="0">
                    <a:latin typeface="宋体" pitchFamily="2" charset="-122"/>
                    <a:ea typeface="宋体" pitchFamily="2" charset="-122"/>
                  </a:rPr>
                  <a:t>表示为二进制形式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kumimoji="1" lang="en-US" altLang="zh-CN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/>
                          </a:rPr>
                          <m:t>𝑘</m:t>
                        </m:r>
                        <m:r>
                          <a:rPr kumimoji="1" lang="en-US" altLang="zh-CN" b="0" i="1" dirty="0" smtClean="0">
                            <a:latin typeface="Cambria Math"/>
                          </a:rPr>
                          <m:t>−1</m:t>
                        </m:r>
                      </m:sub>
                    </m:sSub>
                    <m:r>
                      <a:rPr kumimoji="1" lang="en-US" altLang="zh-CN" i="1" dirty="0" smtClean="0">
                        <a:latin typeface="Cambria Math"/>
                      </a:rPr>
                      <m:t>…</m:t>
                    </m:r>
                    <m:r>
                      <a:rPr kumimoji="1" lang="en-US" altLang="zh-CN" i="1" dirty="0" smtClean="0">
                        <a:latin typeface="Cambria Math"/>
                      </a:rPr>
                      <m:t>𝑏</m:t>
                    </m:r>
                    <m:r>
                      <a:rPr kumimoji="1" lang="en-US" altLang="zh-CN" i="1" baseline="-30000" dirty="0" smtClean="0">
                        <a:latin typeface="Cambria Math"/>
                      </a:rPr>
                      <m:t>0</m:t>
                    </m:r>
                  </m:oMath>
                </a14:m>
                <a:r>
                  <a:rPr kumimoji="1" lang="en-US" altLang="zh-CN" dirty="0" smtClean="0">
                    <a:latin typeface="宋体" pitchFamily="2" charset="-122"/>
                    <a:ea typeface="宋体" pitchFamily="2" charset="-122"/>
                  </a:rPr>
                  <a:t>，</a:t>
                </a:r>
                <a:r>
                  <a:rPr kumimoji="1" lang="zh-CN" altLang="en-US" dirty="0" smtClean="0">
                    <a:latin typeface="宋体" pitchFamily="2" charset="-122"/>
                    <a:ea typeface="宋体" pitchFamily="2" charset="-122"/>
                  </a:rPr>
                  <a:t>即：</a:t>
                </a:r>
                <a:endParaRPr kumimoji="1" lang="en-US" altLang="zh-CN" dirty="0" smtClean="0">
                  <a:latin typeface="宋体" pitchFamily="2" charset="-122"/>
                  <a:ea typeface="宋体" pitchFamily="2" charset="-122"/>
                </a:endParaRPr>
              </a:p>
              <a:p>
                <a:pPr lvl="1" algn="just">
                  <a:spcBef>
                    <a:spcPct val="50000"/>
                  </a:spcBef>
                  <a:buFontTx/>
                  <a:buNone/>
                </a:pPr>
                <a:endParaRPr kumimoji="1" lang="zh-CN" altLang="en-US" sz="1200" dirty="0" smtClean="0">
                  <a:latin typeface="宋体" pitchFamily="2" charset="-122"/>
                  <a:ea typeface="宋体" pitchFamily="2" charset="-122"/>
                </a:endParaRPr>
              </a:p>
              <a:p>
                <a:pPr lvl="1" algn="ctr">
                  <a:spcBef>
                    <a:spcPct val="5000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𝒎</m:t>
                      </m:r>
                      <m:r>
                        <a:rPr kumimoji="1" lang="en-US" altLang="zh-CN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1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1" lang="en-US" altLang="zh-CN" b="1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𝒃</m:t>
                          </m:r>
                        </m:e>
                        <m:sub>
                          <m:r>
                            <a:rPr kumimoji="1" lang="en-US" altLang="zh-CN" b="1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𝒌</m:t>
                          </m:r>
                        </m:sub>
                      </m:sSub>
                      <m:r>
                        <a:rPr kumimoji="1" lang="en-US" altLang="zh-CN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𝟐</m:t>
                      </m:r>
                      <m:r>
                        <a:rPr kumimoji="1" lang="en-US" altLang="zh-CN" b="1" i="1" baseline="30000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𝒌</m:t>
                      </m:r>
                      <m:r>
                        <a:rPr kumimoji="1" lang="en-US" altLang="zh-CN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b="1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1" lang="en-US" altLang="zh-CN" b="1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𝒃</m:t>
                          </m:r>
                        </m:e>
                        <m:sub>
                          <m:r>
                            <a:rPr kumimoji="1" lang="en-US" altLang="zh-CN" b="1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𝒌</m:t>
                          </m:r>
                          <m:r>
                            <a:rPr kumimoji="1" lang="en-US" altLang="zh-CN" b="1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kumimoji="1" lang="en-US" altLang="zh-CN" b="1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b="1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kumimoji="1" lang="en-US" altLang="zh-CN" b="1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𝟐</m:t>
                          </m:r>
                        </m:e>
                        <m:sup>
                          <m:r>
                            <a:rPr kumimoji="1" lang="en-US" altLang="zh-CN" b="1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𝒌</m:t>
                          </m:r>
                          <m:r>
                            <a:rPr kumimoji="1" lang="en-US" altLang="zh-CN" b="1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kumimoji="1" lang="en-US" altLang="zh-CN" b="1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𝟏</m:t>
                          </m:r>
                        </m:sup>
                      </m:sSup>
                      <m:r>
                        <a:rPr kumimoji="1" lang="en-US" altLang="zh-CN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+…+</m:t>
                      </m:r>
                      <m:r>
                        <a:rPr kumimoji="1" lang="en-US" altLang="zh-CN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𝒃</m:t>
                      </m:r>
                      <m:r>
                        <a:rPr kumimoji="1" lang="en-US" altLang="zh-CN" b="1" i="1" baseline="-30000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𝟏</m:t>
                      </m:r>
                      <m:r>
                        <a:rPr kumimoji="1" lang="en-US" altLang="zh-CN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𝟐</m:t>
                      </m:r>
                      <m:r>
                        <a:rPr kumimoji="1" lang="en-US" altLang="zh-CN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kumimoji="1" lang="en-US" altLang="zh-CN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𝒃</m:t>
                      </m:r>
                      <m:r>
                        <a:rPr kumimoji="1" lang="en-US" altLang="zh-CN" b="1" i="1" baseline="-30000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kumimoji="1" lang="en-US" altLang="zh-CN" b="1" baseline="-30000" dirty="0" smtClean="0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endParaRPr>
              </a:p>
              <a:p>
                <a:pPr lvl="1" algn="ctr">
                  <a:spcBef>
                    <a:spcPct val="50000"/>
                  </a:spcBef>
                  <a:buFontTx/>
                  <a:buNone/>
                </a:pPr>
                <a:endParaRPr kumimoji="1" lang="en-US" altLang="zh-CN" sz="1200" dirty="0" smtClean="0">
                  <a:latin typeface="宋体" pitchFamily="2" charset="-122"/>
                  <a:ea typeface="宋体" pitchFamily="2" charset="-122"/>
                </a:endParaRPr>
              </a:p>
              <a:p>
                <a:pPr lvl="1" algn="just">
                  <a:spcBef>
                    <a:spcPct val="50000"/>
                  </a:spcBef>
                  <a:buFontTx/>
                  <a:buNone/>
                </a:pPr>
                <a:r>
                  <a:rPr kumimoji="1" lang="zh-CN" altLang="en-US" dirty="0" smtClean="0">
                    <a:latin typeface="宋体" pitchFamily="2" charset="-122"/>
                    <a:ea typeface="宋体" pitchFamily="2" charset="-122"/>
                  </a:rPr>
                  <a:t>如：</a:t>
                </a:r>
                <a14:m>
                  <m:oMath xmlns:m="http://schemas.openxmlformats.org/officeDocument/2006/math">
                    <m:r>
                      <a:rPr kumimoji="1" lang="zh-CN" altLang="en-US" i="1" dirty="0" smtClean="0">
                        <a:latin typeface="Cambria Math"/>
                      </a:rPr>
                      <m:t>19=</m:t>
                    </m:r>
                    <m:r>
                      <a:rPr kumimoji="1" lang="zh-CN" alt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1</m:t>
                    </m:r>
                    <m:r>
                      <a:rPr kumimoji="1" lang="zh-CN" altLang="en-US" i="1" dirty="0" smtClean="0">
                        <a:latin typeface="Cambria Math"/>
                      </a:rPr>
                      <m:t>×2</m:t>
                    </m:r>
                    <m:r>
                      <a:rPr kumimoji="1" lang="zh-CN" altLang="en-US" i="1" baseline="30000" dirty="0" smtClean="0">
                        <a:latin typeface="Cambria Math"/>
                      </a:rPr>
                      <m:t>4</m:t>
                    </m:r>
                    <m:r>
                      <a:rPr kumimoji="1" lang="zh-CN" altLang="en-US" i="1" dirty="0" smtClean="0">
                        <a:latin typeface="Cambria Math"/>
                      </a:rPr>
                      <m:t>+</m:t>
                    </m:r>
                    <m:r>
                      <a:rPr kumimoji="1" lang="zh-CN" alt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0</m:t>
                    </m:r>
                    <m:r>
                      <a:rPr kumimoji="1" lang="zh-CN" altLang="en-US" i="1" dirty="0" smtClean="0">
                        <a:latin typeface="Cambria Math"/>
                      </a:rPr>
                      <m:t>×2</m:t>
                    </m:r>
                    <m:r>
                      <a:rPr kumimoji="1" lang="zh-CN" altLang="en-US" i="1" baseline="30000" dirty="0" smtClean="0">
                        <a:latin typeface="Cambria Math"/>
                      </a:rPr>
                      <m:t>3</m:t>
                    </m:r>
                    <m:r>
                      <a:rPr kumimoji="1" lang="zh-CN" altLang="en-US" i="1" dirty="0" smtClean="0">
                        <a:latin typeface="Cambria Math"/>
                      </a:rPr>
                      <m:t>+</m:t>
                    </m:r>
                    <m:r>
                      <a:rPr kumimoji="1" lang="zh-CN" alt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0</m:t>
                    </m:r>
                    <m:r>
                      <a:rPr kumimoji="1" lang="zh-CN" altLang="en-US" i="1" dirty="0" smtClean="0">
                        <a:latin typeface="Cambria Math"/>
                      </a:rPr>
                      <m:t>×2</m:t>
                    </m:r>
                    <m:r>
                      <a:rPr kumimoji="1" lang="zh-CN" altLang="en-US" i="1" baseline="30000" dirty="0" smtClean="0">
                        <a:latin typeface="Cambria Math"/>
                      </a:rPr>
                      <m:t>2</m:t>
                    </m:r>
                    <m:r>
                      <a:rPr kumimoji="1" lang="zh-CN" altLang="en-US" i="1" dirty="0" smtClean="0">
                        <a:latin typeface="Cambria Math"/>
                      </a:rPr>
                      <m:t>+</m:t>
                    </m:r>
                    <m:r>
                      <a:rPr kumimoji="1" lang="zh-CN" alt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1</m:t>
                    </m:r>
                    <m:r>
                      <a:rPr kumimoji="1" lang="zh-CN" altLang="en-US" i="1" dirty="0" smtClean="0">
                        <a:latin typeface="Cambria Math"/>
                      </a:rPr>
                      <m:t>×2</m:t>
                    </m:r>
                    <m:r>
                      <a:rPr kumimoji="1" lang="zh-CN" altLang="en-US" i="1" baseline="30000" dirty="0" smtClean="0">
                        <a:latin typeface="Cambria Math"/>
                      </a:rPr>
                      <m:t>1</m:t>
                    </m:r>
                    <m:r>
                      <a:rPr kumimoji="1" lang="zh-CN" altLang="en-US" i="1" dirty="0" smtClean="0">
                        <a:latin typeface="Cambria Math"/>
                      </a:rPr>
                      <m:t>+</m:t>
                    </m:r>
                    <m:r>
                      <a:rPr kumimoji="1" lang="zh-CN" alt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1</m:t>
                    </m:r>
                    <m:r>
                      <a:rPr kumimoji="1" lang="zh-CN" altLang="en-US" i="1" dirty="0" smtClean="0">
                        <a:latin typeface="Cambria Math"/>
                      </a:rPr>
                      <m:t>×2</m:t>
                    </m:r>
                    <m:r>
                      <a:rPr kumimoji="1" lang="zh-CN" altLang="en-US" i="1" baseline="30000" dirty="0" smtClean="0">
                        <a:latin typeface="Cambria Math"/>
                      </a:rPr>
                      <m:t>0</m:t>
                    </m:r>
                  </m:oMath>
                </a14:m>
                <a:r>
                  <a:rPr kumimoji="1" lang="zh-CN" altLang="en-US" dirty="0" smtClean="0">
                    <a:latin typeface="宋体" pitchFamily="2" charset="-122"/>
                    <a:ea typeface="宋体" pitchFamily="2" charset="-122"/>
                  </a:rPr>
                  <a:t>，</a:t>
                </a:r>
                <a:endParaRPr kumimoji="1" lang="en-US" altLang="zh-CN" dirty="0" smtClean="0">
                  <a:latin typeface="宋体" pitchFamily="2" charset="-122"/>
                  <a:ea typeface="宋体" pitchFamily="2" charset="-122"/>
                </a:endParaRPr>
              </a:p>
              <a:p>
                <a:pPr lvl="1" algn="just">
                  <a:spcBef>
                    <a:spcPct val="50000"/>
                  </a:spcBef>
                  <a:buFontTx/>
                  <a:buNone/>
                </a:pPr>
                <a:r>
                  <a:rPr kumimoji="1" lang="zh-CN" altLang="en-US" dirty="0" smtClean="0">
                    <a:latin typeface="宋体" pitchFamily="2" charset="-122"/>
                    <a:ea typeface="宋体" pitchFamily="2" charset="-122"/>
                  </a:rPr>
                  <a:t>所以：</a:t>
                </a:r>
              </a:p>
              <a:p>
                <a:pPr lvl="1" algn="ctr">
                  <a:spcBef>
                    <a:spcPct val="5000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 smtClean="0">
                          <a:latin typeface="Cambria Math"/>
                        </a:rPr>
                        <m:t>𝑎</m:t>
                      </m:r>
                      <m:r>
                        <a:rPr kumimoji="1" lang="en-US" altLang="zh-CN" i="1" baseline="30000" dirty="0" smtClean="0">
                          <a:latin typeface="Cambria Math"/>
                        </a:rPr>
                        <m:t>19</m:t>
                      </m:r>
                      <m:r>
                        <a:rPr kumimoji="1" lang="en-US" altLang="zh-CN" i="1" dirty="0" smtClean="0">
                          <a:latin typeface="Cambria Math"/>
                        </a:rPr>
                        <m:t>=(((( </m:t>
                      </m:r>
                      <m:r>
                        <a:rPr kumimoji="1" lang="en-US" altLang="zh-CN" i="1" dirty="0" smtClean="0">
                          <a:latin typeface="Cambria Math"/>
                        </a:rPr>
                        <m:t>𝑎</m:t>
                      </m:r>
                      <m:r>
                        <a:rPr kumimoji="1" lang="en-US" altLang="zh-CN" i="1" baseline="30000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1</m:t>
                      </m:r>
                      <m:r>
                        <a:rPr kumimoji="1" lang="en-US" altLang="zh-CN" i="1" dirty="0" smtClean="0">
                          <a:latin typeface="Cambria Math"/>
                        </a:rPr>
                        <m:t>)</m:t>
                      </m:r>
                      <m:r>
                        <a:rPr kumimoji="1" lang="en-US" altLang="zh-CN" i="1" baseline="30000" dirty="0" smtClean="0">
                          <a:latin typeface="Cambria Math"/>
                        </a:rPr>
                        <m:t>2</m:t>
                      </m:r>
                      <m:r>
                        <a:rPr kumimoji="1" lang="en-US" altLang="zh-CN" i="1" dirty="0" smtClean="0">
                          <a:latin typeface="Cambria Math"/>
                        </a:rPr>
                        <m:t> </m:t>
                      </m:r>
                      <m:r>
                        <a:rPr kumimoji="1" lang="en-US" altLang="zh-CN" i="1" dirty="0" smtClean="0">
                          <a:latin typeface="Cambria Math"/>
                        </a:rPr>
                        <m:t>𝑎</m:t>
                      </m:r>
                      <m:r>
                        <a:rPr kumimoji="1" lang="en-US" altLang="zh-CN" i="1" baseline="30000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0</m:t>
                      </m:r>
                      <m:r>
                        <a:rPr kumimoji="1" lang="en-US" altLang="zh-CN" i="1" dirty="0" smtClean="0">
                          <a:latin typeface="Cambria Math"/>
                        </a:rPr>
                        <m:t>)</m:t>
                      </m:r>
                      <m:r>
                        <a:rPr kumimoji="1" lang="en-US" altLang="zh-CN" i="1" baseline="30000" dirty="0" smtClean="0">
                          <a:latin typeface="Cambria Math"/>
                        </a:rPr>
                        <m:t>2</m:t>
                      </m:r>
                      <m:r>
                        <a:rPr kumimoji="1" lang="en-US" altLang="zh-CN" i="1" dirty="0" smtClean="0">
                          <a:latin typeface="Cambria Math"/>
                        </a:rPr>
                        <m:t> </m:t>
                      </m:r>
                      <m:r>
                        <a:rPr kumimoji="1" lang="en-US" altLang="zh-CN" i="1" dirty="0" smtClean="0">
                          <a:latin typeface="Cambria Math"/>
                        </a:rPr>
                        <m:t>𝑎</m:t>
                      </m:r>
                      <m:r>
                        <a:rPr kumimoji="1" lang="en-US" altLang="zh-CN" i="1" baseline="30000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0</m:t>
                      </m:r>
                      <m:r>
                        <a:rPr kumimoji="1" lang="en-US" altLang="zh-CN" i="1" dirty="0" smtClean="0">
                          <a:latin typeface="Cambria Math"/>
                        </a:rPr>
                        <m:t>)</m:t>
                      </m:r>
                      <m:r>
                        <a:rPr kumimoji="1" lang="en-US" altLang="zh-CN" i="1" baseline="30000" dirty="0" smtClean="0">
                          <a:latin typeface="Cambria Math"/>
                        </a:rPr>
                        <m:t>2</m:t>
                      </m:r>
                      <m:r>
                        <a:rPr kumimoji="1" lang="en-US" altLang="zh-CN" i="1" dirty="0" smtClean="0">
                          <a:latin typeface="Cambria Math"/>
                        </a:rPr>
                        <m:t> </m:t>
                      </m:r>
                      <m:r>
                        <a:rPr kumimoji="1" lang="en-US" altLang="zh-CN" i="1" dirty="0" smtClean="0">
                          <a:latin typeface="Cambria Math"/>
                        </a:rPr>
                        <m:t>𝑎</m:t>
                      </m:r>
                      <m:r>
                        <a:rPr kumimoji="1" lang="en-US" altLang="zh-CN" i="1" baseline="30000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1</m:t>
                      </m:r>
                      <m:r>
                        <a:rPr kumimoji="1" lang="en-US" altLang="zh-CN" i="1" dirty="0" smtClean="0">
                          <a:latin typeface="Cambria Math"/>
                        </a:rPr>
                        <m:t>)</m:t>
                      </m:r>
                      <m:r>
                        <a:rPr kumimoji="1" lang="en-US" altLang="zh-CN" i="1" baseline="30000" dirty="0" smtClean="0">
                          <a:latin typeface="Cambria Math"/>
                        </a:rPr>
                        <m:t>2</m:t>
                      </m:r>
                      <m:r>
                        <a:rPr kumimoji="1" lang="en-US" altLang="zh-CN" i="1" dirty="0" smtClean="0">
                          <a:latin typeface="Cambria Math"/>
                        </a:rPr>
                        <m:t> </m:t>
                      </m:r>
                      <m:r>
                        <a:rPr kumimoji="1" lang="en-US" altLang="zh-CN" i="1" dirty="0" smtClean="0">
                          <a:latin typeface="Cambria Math"/>
                        </a:rPr>
                        <m:t>𝑎</m:t>
                      </m:r>
                      <m:r>
                        <a:rPr kumimoji="1" lang="en-US" altLang="zh-CN" i="1" baseline="30000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kumimoji="1" lang="en-US" altLang="zh-CN" baseline="30000" dirty="0" smtClean="0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endParaRPr>
              </a:p>
              <a:p>
                <a:pPr lvl="1">
                  <a:spcBef>
                    <a:spcPct val="50000"/>
                  </a:spcBef>
                  <a:buFontTx/>
                  <a:buNone/>
                </a:pPr>
                <a:r>
                  <a:rPr kumimoji="1" lang="zh-CN" altLang="en-US" b="1" dirty="0" smtClean="0">
                    <a:solidFill>
                      <a:srgbClr val="FF0000"/>
                    </a:solidFill>
                    <a:latin typeface="宋体" pitchFamily="2" charset="-122"/>
                    <a:ea typeface="宋体" pitchFamily="2" charset="-122"/>
                  </a:rPr>
                  <a:t>注意：</a:t>
                </a:r>
                <a:r>
                  <a:rPr kumimoji="1" lang="zh-CN" altLang="en-US" dirty="0" smtClean="0">
                    <a:latin typeface="宋体" pitchFamily="2" charset="-122"/>
                    <a:ea typeface="宋体" pitchFamily="2" charset="-122"/>
                  </a:rPr>
                  <a:t>所有的乘法或乘方运算之后都有一个模运算</a:t>
                </a:r>
                <a:endParaRPr lang="zh-CN" altLang="en-US" dirty="0">
                  <a:latin typeface="宋体" pitchFamily="2" charset="-122"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76400"/>
                <a:ext cx="8229600" cy="4648200"/>
              </a:xfrm>
              <a:blipFill rotWithShape="1">
                <a:blip r:embed="rId3" cstate="print"/>
                <a:stretch>
                  <a:fillRect l="-1630" t="-2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85035-D9D8-4BED-B311-0DAB86DAE785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33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RSA</a:t>
            </a:r>
            <a:r>
              <a:rPr lang="zh-CN" altLang="en-US" dirty="0" smtClean="0"/>
              <a:t>的实现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76400"/>
                <a:ext cx="8229600" cy="4648200"/>
              </a:xfrm>
            </p:spPr>
            <p:txBody>
              <a:bodyPr/>
              <a:lstStyle/>
              <a:p>
                <a:r>
                  <a:rPr lang="zh-CN" altLang="en-US" sz="3200" b="1" dirty="0" smtClean="0">
                    <a:solidFill>
                      <a:srgbClr val="692AA2"/>
                    </a:solidFill>
                    <a:latin typeface="Tahoma" pitchFamily="34" charset="0"/>
                  </a:rPr>
                  <a:t>如何快速的计算</a:t>
                </a: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rgbClr val="692AA2"/>
                        </a:solidFill>
                        <a:latin typeface="Cambria Math"/>
                      </a:rPr>
                      <m:t>𝒂</m:t>
                    </m:r>
                    <m:r>
                      <a:rPr lang="en-US" altLang="zh-CN" sz="3200" b="1" i="1" baseline="30000" dirty="0" smtClean="0">
                        <a:solidFill>
                          <a:srgbClr val="692AA2"/>
                        </a:solidFill>
                        <a:latin typeface="Cambria Math"/>
                      </a:rPr>
                      <m:t>𝒎</m:t>
                    </m:r>
                    <m:r>
                      <a:rPr lang="en-US" altLang="zh-CN" sz="3200" b="1" i="1" dirty="0" smtClean="0">
                        <a:solidFill>
                          <a:srgbClr val="692AA2"/>
                        </a:solidFill>
                        <a:latin typeface="Cambria Math"/>
                      </a:rPr>
                      <m:t> (</m:t>
                    </m:r>
                    <m:r>
                      <a:rPr lang="en-US" altLang="zh-CN" sz="3200" b="1" i="1" dirty="0" smtClean="0">
                        <a:solidFill>
                          <a:srgbClr val="692AA2"/>
                        </a:solidFill>
                        <a:latin typeface="Cambria Math"/>
                      </a:rPr>
                      <m:t>𝒎𝒐𝒅</m:t>
                    </m:r>
                    <m:r>
                      <a:rPr lang="en-US" altLang="zh-CN" sz="3200" b="1" i="1" dirty="0" smtClean="0">
                        <a:solidFill>
                          <a:srgbClr val="692AA2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sz="3200" b="1" i="1" dirty="0" smtClean="0">
                        <a:solidFill>
                          <a:srgbClr val="692AA2"/>
                        </a:solidFill>
                        <a:latin typeface="Cambria Math"/>
                      </a:rPr>
                      <m:t>𝒏</m:t>
                    </m:r>
                    <m:r>
                      <a:rPr lang="en-US" altLang="zh-CN" sz="3200" b="1" i="1" dirty="0" smtClean="0">
                        <a:solidFill>
                          <a:srgbClr val="692AA2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3200" b="1" dirty="0" smtClean="0">
                    <a:solidFill>
                      <a:srgbClr val="692AA2"/>
                    </a:solidFill>
                    <a:latin typeface="Tahoma" pitchFamily="34" charset="0"/>
                  </a:rPr>
                  <a:t>？</a:t>
                </a:r>
                <a:endParaRPr lang="en-US" altLang="zh-CN" sz="3200" b="1" dirty="0" smtClean="0">
                  <a:solidFill>
                    <a:srgbClr val="692AA2"/>
                  </a:solidFill>
                  <a:latin typeface="Tahoma" pitchFamily="34" charset="0"/>
                </a:endParaRPr>
              </a:p>
              <a:p>
                <a:r>
                  <a:rPr lang="en-US" altLang="zh-CN" sz="3200" dirty="0" smtClean="0"/>
                  <a:t>c</a:t>
                </a:r>
                <a:r>
                  <a:rPr lang="zh-CN" altLang="zh-CN" sz="3200" dirty="0" smtClean="0"/>
                  <a:t>＝</a:t>
                </a:r>
                <a:r>
                  <a:rPr lang="en-US" altLang="zh-CN" sz="3200" dirty="0"/>
                  <a:t>1</a:t>
                </a:r>
                <a:endParaRPr lang="zh-CN" altLang="zh-CN" sz="3200" dirty="0"/>
              </a:p>
              <a:p>
                <a:r>
                  <a:rPr lang="en-US" altLang="zh-CN" sz="3200" dirty="0"/>
                  <a:t>for </a:t>
                </a:r>
                <a:r>
                  <a:rPr lang="en-US" altLang="zh-CN" sz="3200" dirty="0" err="1"/>
                  <a:t>i</a:t>
                </a:r>
                <a:r>
                  <a:rPr lang="zh-CN" altLang="zh-CN" sz="3200" dirty="0"/>
                  <a:t>＝</a:t>
                </a:r>
                <a:r>
                  <a:rPr lang="en-US" altLang="zh-CN" sz="3200" dirty="0"/>
                  <a:t>k </a:t>
                </a:r>
                <a:r>
                  <a:rPr lang="en-US" altLang="zh-CN" sz="3200" dirty="0" err="1"/>
                  <a:t>dowto</a:t>
                </a:r>
                <a:r>
                  <a:rPr lang="en-US" altLang="zh-CN" sz="3200" dirty="0"/>
                  <a:t> 0 do {</a:t>
                </a:r>
                <a:endParaRPr lang="zh-CN" altLang="zh-CN" sz="3200" dirty="0"/>
              </a:p>
              <a:p>
                <a:r>
                  <a:rPr lang="en-US" altLang="zh-CN" sz="3200" dirty="0"/>
                  <a:t>     </a:t>
                </a:r>
                <a:r>
                  <a:rPr lang="zh-CN" altLang="zh-CN" sz="3200" dirty="0" smtClean="0"/>
                  <a:t> </a:t>
                </a:r>
                <a:r>
                  <a:rPr lang="en-US" altLang="zh-CN" sz="3200" dirty="0" smtClean="0"/>
                  <a:t>c</a:t>
                </a:r>
                <a:r>
                  <a:rPr lang="zh-CN" altLang="zh-CN" sz="3200" dirty="0" smtClean="0"/>
                  <a:t>＝(</a:t>
                </a:r>
                <a:r>
                  <a:rPr lang="en-US" altLang="zh-CN" sz="3200" dirty="0" smtClean="0"/>
                  <a:t>c</a:t>
                </a:r>
                <a:r>
                  <a:rPr lang="zh-CN" altLang="zh-CN" sz="3200" dirty="0" smtClean="0"/>
                  <a:t>×</a:t>
                </a:r>
                <a:r>
                  <a:rPr lang="en-US" altLang="zh-CN" sz="3200" dirty="0" smtClean="0"/>
                  <a:t>c</a:t>
                </a:r>
                <a:r>
                  <a:rPr lang="zh-CN" altLang="zh-CN" sz="3200" dirty="0" smtClean="0"/>
                  <a:t>) </a:t>
                </a:r>
                <a:r>
                  <a:rPr lang="zh-CN" altLang="zh-CN" sz="3200" dirty="0"/>
                  <a:t>mod n;</a:t>
                </a:r>
              </a:p>
              <a:p>
                <a:r>
                  <a:rPr lang="zh-CN" altLang="zh-CN" sz="3200" dirty="0"/>
                  <a:t>     </a:t>
                </a:r>
                <a:r>
                  <a:rPr lang="en-US" altLang="zh-CN" sz="3200" dirty="0"/>
                  <a:t>if b</a:t>
                </a:r>
                <a:r>
                  <a:rPr lang="en-US" altLang="zh-CN" sz="3200" baseline="-25000" dirty="0"/>
                  <a:t>i</a:t>
                </a:r>
                <a:r>
                  <a:rPr lang="zh-CN" altLang="zh-CN" sz="3200" dirty="0"/>
                  <a:t>＝</a:t>
                </a:r>
                <a:r>
                  <a:rPr lang="en-US" altLang="zh-CN" sz="3200" dirty="0"/>
                  <a:t>1 then  {</a:t>
                </a:r>
                <a:endParaRPr lang="zh-CN" altLang="zh-CN" sz="3200" dirty="0"/>
              </a:p>
              <a:p>
                <a:r>
                  <a:rPr lang="en-US" altLang="zh-CN" sz="3200" dirty="0"/>
                  <a:t>            </a:t>
                </a:r>
                <a:r>
                  <a:rPr lang="en-US" altLang="zh-CN" sz="3200" dirty="0" smtClean="0"/>
                  <a:t>c</a:t>
                </a:r>
                <a:r>
                  <a:rPr lang="zh-CN" altLang="zh-CN" sz="3200" dirty="0" smtClean="0"/>
                  <a:t>＝</a:t>
                </a:r>
                <a:r>
                  <a:rPr lang="en-US" altLang="zh-CN" sz="3200" dirty="0" smtClean="0"/>
                  <a:t>(c</a:t>
                </a:r>
                <a:r>
                  <a:rPr lang="zh-CN" altLang="zh-CN" sz="3200" dirty="0" smtClean="0"/>
                  <a:t>×</a:t>
                </a:r>
                <a:r>
                  <a:rPr lang="en-US" altLang="zh-CN" sz="3200" dirty="0"/>
                  <a:t>a) mod n</a:t>
                </a:r>
                <a:endParaRPr lang="zh-CN" altLang="zh-CN" sz="3200" dirty="0"/>
              </a:p>
              <a:p>
                <a:r>
                  <a:rPr lang="en-US" altLang="zh-CN" sz="3200" dirty="0"/>
                  <a:t>                  }</a:t>
                </a:r>
                <a:endParaRPr lang="zh-CN" altLang="zh-CN" sz="3200" dirty="0"/>
              </a:p>
              <a:p>
                <a:r>
                  <a:rPr lang="en-US" altLang="zh-CN" sz="3200" dirty="0"/>
                  <a:t>       }</a:t>
                </a:r>
                <a:endParaRPr lang="zh-CN" altLang="zh-CN" sz="3200" dirty="0"/>
              </a:p>
              <a:p>
                <a:r>
                  <a:rPr lang="en-US" altLang="zh-CN" sz="3200" dirty="0"/>
                  <a:t>return </a:t>
                </a:r>
                <a:r>
                  <a:rPr lang="en-US" altLang="zh-CN" sz="3200" dirty="0" smtClean="0"/>
                  <a:t>c</a:t>
                </a:r>
                <a:endParaRPr lang="zh-CN" altLang="zh-CN" sz="3200" dirty="0"/>
              </a:p>
              <a:p>
                <a:pPr marL="0" indent="0">
                  <a:buNone/>
                </a:pPr>
                <a:endParaRPr lang="en-US" altLang="zh-CN" sz="3200" b="1" dirty="0" smtClean="0">
                  <a:solidFill>
                    <a:srgbClr val="692AA2"/>
                  </a:solidFill>
                  <a:latin typeface="Tahoma" pitchFamily="34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76400"/>
                <a:ext cx="8229600" cy="4648200"/>
              </a:xfrm>
              <a:blipFill rotWithShape="1">
                <a:blip r:embed="rId3"/>
                <a:stretch>
                  <a:fillRect l="-1630" t="-2097" b="-174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85035-D9D8-4BED-B311-0DAB86DAE785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34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9536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ahoma" pitchFamily="34" charset="0"/>
              </a:rPr>
              <a:t>RSA</a:t>
            </a:r>
            <a:r>
              <a:rPr lang="zh-CN" altLang="en-US" dirty="0" smtClean="0">
                <a:latin typeface="Tahoma" pitchFamily="34" charset="0"/>
              </a:rPr>
              <a:t>的安全性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24000"/>
                <a:ext cx="8229600" cy="4800600"/>
              </a:xfrm>
            </p:spPr>
            <p:txBody>
              <a:bodyPr/>
              <a:lstStyle/>
              <a:p>
                <a:r>
                  <a:rPr lang="zh-CN" altLang="en-US" sz="2400" dirty="0" smtClean="0">
                    <a:solidFill>
                      <a:srgbClr val="0000FF"/>
                    </a:solidFill>
                    <a:latin typeface="Tahoma" pitchFamily="34" charset="0"/>
                  </a:rPr>
                  <a:t>为什么要保密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/>
                      </a:rPr>
                      <m:t>𝑝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/>
                      </a:rPr>
                      <m:t>, 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/>
                      </a:rPr>
                      <m:t>𝑞</m:t>
                    </m:r>
                  </m:oMath>
                </a14:m>
                <a:r>
                  <a:rPr lang="en-US" altLang="zh-CN" sz="2400" dirty="0" smtClean="0">
                    <a:solidFill>
                      <a:srgbClr val="0000FF"/>
                    </a:solidFill>
                    <a:latin typeface="Tahoma" pitchFamily="34" charset="0"/>
                  </a:rPr>
                  <a:t>?</a:t>
                </a:r>
              </a:p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1" lang="zh-CN" altLang="en-US" sz="2400" dirty="0" smtClean="0">
                    <a:latin typeface="Tahoma" pitchFamily="34" charset="0"/>
                  </a:rPr>
                  <a:t> 　已知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/>
                      </a:rPr>
                      <m:t>𝑝</m:t>
                    </m:r>
                    <m:r>
                      <a:rPr kumimoji="1" lang="en-US" altLang="zh-CN" sz="2400" i="1" dirty="0" smtClean="0">
                        <a:latin typeface="Cambria Math"/>
                      </a:rPr>
                      <m:t>, </m:t>
                    </m:r>
                    <m:r>
                      <a:rPr kumimoji="1" lang="en-US" altLang="zh-CN" sz="2400" i="1" dirty="0" smtClean="0">
                        <a:latin typeface="Cambria Math"/>
                      </a:rPr>
                      <m:t>𝑞</m:t>
                    </m:r>
                  </m:oMath>
                </a14:m>
                <a:r>
                  <a:rPr kumimoji="1" lang="zh-CN" altLang="en-US" sz="2400" dirty="0" smtClean="0">
                    <a:latin typeface="Tahoma" pitchFamily="34" charset="0"/>
                  </a:rPr>
                  <a:t>，就可以算出</a:t>
                </a:r>
                <a:r>
                  <a:rPr kumimoji="1" lang="en-US" altLang="zh-CN" sz="2400" dirty="0" smtClean="0">
                    <a:latin typeface="Tahoma" pitchFamily="34" charset="0"/>
                  </a:rPr>
                  <a:t>Euler</a:t>
                </a:r>
                <a:r>
                  <a:rPr kumimoji="1" lang="zh-CN" altLang="en-US" sz="2400" dirty="0" smtClean="0">
                    <a:latin typeface="Tahoma" pitchFamily="34" charset="0"/>
                  </a:rPr>
                  <a:t>函数</a:t>
                </a:r>
                <a14:m>
                  <m:oMath xmlns:m="http://schemas.openxmlformats.org/officeDocument/2006/math">
                    <m:r>
                      <a:rPr kumimoji="1" lang="zh-CN" altLang="en-US" sz="2400" i="1" dirty="0" smtClean="0">
                        <a:latin typeface="Cambria Math"/>
                        <a:sym typeface="Symbol" pitchFamily="18" charset="2"/>
                      </a:rPr>
                      <m:t></m:t>
                    </m:r>
                    <m:r>
                      <a:rPr kumimoji="1" lang="zh-CN" altLang="en-US" sz="2400" i="1" dirty="0" smtClean="0">
                        <a:latin typeface="Cambria Math"/>
                      </a:rPr>
                      <m:t>(</m:t>
                    </m:r>
                    <m:r>
                      <a:rPr kumimoji="1" lang="en-US" altLang="zh-CN" sz="2400" i="1" dirty="0" smtClean="0">
                        <a:latin typeface="Cambria Math"/>
                      </a:rPr>
                      <m:t>𝑛</m:t>
                    </m:r>
                    <m:r>
                      <a:rPr kumimoji="1" lang="en-US" altLang="zh-CN" sz="2400" i="1" dirty="0" smtClean="0">
                        <a:latin typeface="Cambria Math"/>
                      </a:rPr>
                      <m:t>)=(</m:t>
                    </m:r>
                    <m:r>
                      <a:rPr kumimoji="1" lang="en-US" altLang="zh-CN" sz="2400" i="1" dirty="0" smtClean="0">
                        <a:latin typeface="Cambria Math"/>
                      </a:rPr>
                      <m:t>𝑝</m:t>
                    </m:r>
                    <m:r>
                      <a:rPr kumimoji="1" lang="en-US" altLang="zh-CN" sz="2400" i="1" dirty="0" smtClean="0">
                        <a:latin typeface="Cambria Math"/>
                      </a:rPr>
                      <m:t>−1)(</m:t>
                    </m:r>
                    <m:r>
                      <a:rPr kumimoji="1" lang="en-US" altLang="zh-CN" sz="2400" i="1" dirty="0" smtClean="0">
                        <a:latin typeface="Cambria Math"/>
                      </a:rPr>
                      <m:t>𝑞</m:t>
                    </m:r>
                    <m:r>
                      <a:rPr kumimoji="1" lang="en-US" altLang="zh-CN" sz="2400" i="1" dirty="0" smtClean="0">
                        <a:latin typeface="Cambria Math"/>
                      </a:rPr>
                      <m:t>−1)</m:t>
                    </m:r>
                    <m:r>
                      <a:rPr kumimoji="1" lang="en-US" altLang="zh-CN" sz="2400" i="1" dirty="0" smtClean="0">
                        <a:latin typeface="Cambria Math"/>
                      </a:rPr>
                      <m:t>，</m:t>
                    </m:r>
                  </m:oMath>
                </a14:m>
                <a:r>
                  <a:rPr kumimoji="1" lang="zh-CN" altLang="en-US" sz="2400" dirty="0" smtClean="0">
                    <a:latin typeface="Tahoma" pitchFamily="34" charset="0"/>
                  </a:rPr>
                  <a:t>也就可以利用欧几里得除法，根据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/>
                      </a:rPr>
                      <m:t>𝑒𝑑</m:t>
                    </m:r>
                    <m:r>
                      <a:rPr kumimoji="1" lang="en-US" altLang="zh-CN" sz="2400" i="1" dirty="0" smtClean="0">
                        <a:latin typeface="Cambria Math"/>
                      </a:rPr>
                      <m:t>≡1 (</m:t>
                    </m:r>
                    <m:r>
                      <a:rPr kumimoji="1" lang="en-US" altLang="zh-CN" sz="2400" i="1" dirty="0" smtClean="0">
                        <a:latin typeface="Cambria Math"/>
                      </a:rPr>
                      <m:t>𝑚𝑜𝑑</m:t>
                    </m:r>
                    <m:r>
                      <a:rPr kumimoji="1" lang="en-US" altLang="zh-CN" sz="2400" b="0" i="1" dirty="0" smtClean="0">
                        <a:latin typeface="Cambria Math"/>
                      </a:rPr>
                      <m:t> </m:t>
                    </m:r>
                    <m:r>
                      <a:rPr kumimoji="1" lang="zh-CN" altLang="en-US" sz="2400" i="1" dirty="0">
                        <a:latin typeface="Cambria Math"/>
                        <a:sym typeface="Symbol" pitchFamily="18" charset="2"/>
                      </a:rPr>
                      <m:t></m:t>
                    </m:r>
                    <m:r>
                      <a:rPr kumimoji="1" lang="zh-CN" altLang="en-US" sz="2400" i="1" dirty="0">
                        <a:latin typeface="Cambria Math"/>
                      </a:rPr>
                      <m:t>(</m:t>
                    </m:r>
                    <m:r>
                      <a:rPr kumimoji="1" lang="en-US" altLang="zh-CN" sz="2400" i="1" dirty="0">
                        <a:latin typeface="Cambria Math"/>
                      </a:rPr>
                      <m:t>𝑛</m:t>
                    </m:r>
                    <m:r>
                      <a:rPr kumimoji="1" lang="en-US" altLang="zh-CN" sz="2400" b="0" i="1" dirty="0" smtClean="0">
                        <a:latin typeface="Cambria Math"/>
                      </a:rPr>
                      <m:t>)</m:t>
                    </m:r>
                    <m:r>
                      <a:rPr kumimoji="1" lang="en-US" altLang="zh-CN" sz="2400" i="1" dirty="0">
                        <a:latin typeface="Cambria Math"/>
                      </a:rPr>
                      <m:t>), </m:t>
                    </m:r>
                  </m:oMath>
                </a14:m>
                <a:r>
                  <a:rPr kumimoji="1" lang="zh-CN" altLang="en-US" sz="2400" dirty="0" smtClean="0">
                    <a:latin typeface="Tahoma" pitchFamily="34" charset="0"/>
                  </a:rPr>
                  <a:t>由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/>
                      </a:rPr>
                      <m:t>𝑒</m:t>
                    </m:r>
                  </m:oMath>
                </a14:m>
                <a:r>
                  <a:rPr kumimoji="1" lang="zh-CN" altLang="en-US" sz="2400" dirty="0" smtClean="0">
                    <a:latin typeface="Tahoma" pitchFamily="34" charset="0"/>
                  </a:rPr>
                  <a:t>求出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/>
                      </a:rPr>
                      <m:t>𝑑</m:t>
                    </m:r>
                  </m:oMath>
                </a14:m>
                <a:endParaRPr kumimoji="1" lang="en-US" altLang="zh-CN" sz="2400" dirty="0" smtClean="0">
                  <a:latin typeface="Tahoma" pitchFamily="34" charset="0"/>
                </a:endParaRPr>
              </a:p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endParaRPr lang="en-US" altLang="zh-CN" sz="2400" dirty="0" smtClean="0">
                  <a:solidFill>
                    <a:srgbClr val="0000FF"/>
                  </a:solidFill>
                  <a:latin typeface="Tahoma" pitchFamily="34" charset="0"/>
                </a:endParaRPr>
              </a:p>
              <a:p>
                <a:r>
                  <a:rPr kumimoji="1" lang="en-US" altLang="zh-CN" sz="2400" b="1" dirty="0" smtClean="0">
                    <a:solidFill>
                      <a:srgbClr val="FF0000"/>
                    </a:solidFill>
                    <a:latin typeface="Tahoma" pitchFamily="34" charset="0"/>
                  </a:rPr>
                  <a:t>RSA</a:t>
                </a:r>
                <a:r>
                  <a:rPr kumimoji="1" lang="zh-CN" altLang="en-US" sz="2400" b="1" dirty="0" smtClean="0">
                    <a:solidFill>
                      <a:srgbClr val="FF0000"/>
                    </a:solidFill>
                    <a:latin typeface="Tahoma" pitchFamily="34" charset="0"/>
                  </a:rPr>
                  <a:t>的安全性依赖于大数分解问题</a:t>
                </a:r>
                <a:endParaRPr kumimoji="1" lang="en-US" altLang="zh-CN" sz="2400" b="1" dirty="0" smtClean="0">
                  <a:solidFill>
                    <a:srgbClr val="FF0000"/>
                  </a:solidFill>
                  <a:latin typeface="Tahoma" pitchFamily="34" charset="0"/>
                </a:endParaRPr>
              </a:p>
              <a:p>
                <a:pPr lvl="1"/>
                <a:r>
                  <a:rPr kumimoji="1" lang="zh-CN" altLang="en-US" dirty="0" smtClean="0">
                    <a:latin typeface="Tahoma" pitchFamily="34" charset="0"/>
                  </a:rPr>
                  <a:t>目前，还未能从数学上证明由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/>
                      </a:rPr>
                      <m:t>𝑐</m:t>
                    </m:r>
                  </m:oMath>
                </a14:m>
                <a:r>
                  <a:rPr kumimoji="1" lang="zh-CN" altLang="en-US" dirty="0" smtClean="0">
                    <a:latin typeface="Tahoma" pitchFamily="34" charset="0"/>
                  </a:rPr>
                  <a:t>和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/>
                      </a:rPr>
                      <m:t>𝑒</m:t>
                    </m:r>
                    <m:r>
                      <a:rPr kumimoji="1" lang="zh-CN" altLang="en-US" i="1" dirty="0" smtClean="0">
                        <a:latin typeface="Cambria Math"/>
                      </a:rPr>
                      <m:t>计算出</m:t>
                    </m:r>
                    <m:r>
                      <a:rPr kumimoji="1" lang="en-US" altLang="zh-CN" i="1" dirty="0" smtClean="0">
                        <a:latin typeface="Cambria Math"/>
                      </a:rPr>
                      <m:t>𝑚</m:t>
                    </m:r>
                  </m:oMath>
                </a14:m>
                <a:r>
                  <a:rPr kumimoji="1" lang="zh-CN" altLang="en-US" dirty="0" smtClean="0">
                    <a:latin typeface="Tahoma" pitchFamily="34" charset="0"/>
                  </a:rPr>
                  <a:t>一定需要分解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/>
                      </a:rPr>
                      <m:t>𝑛</m:t>
                    </m:r>
                  </m:oMath>
                </a14:m>
                <a:endParaRPr kumimoji="1" lang="en-US" altLang="zh-CN" dirty="0" smtClean="0">
                  <a:latin typeface="Tahoma" pitchFamily="34" charset="0"/>
                </a:endParaRPr>
              </a:p>
              <a:p>
                <a:pPr lvl="1"/>
                <a:r>
                  <a:rPr kumimoji="1" lang="zh-CN" altLang="en-US" dirty="0" smtClean="0">
                    <a:latin typeface="Tahoma" pitchFamily="34" charset="0"/>
                  </a:rPr>
                  <a:t>然而，如果新方法能使密码分析者推算</a:t>
                </a:r>
                <a14:m>
                  <m:oMath xmlns:m="http://schemas.openxmlformats.org/officeDocument/2006/math">
                    <m:r>
                      <a:rPr kumimoji="1" lang="zh-CN" altLang="en-US" i="1" dirty="0" smtClean="0">
                        <a:latin typeface="Cambria Math"/>
                      </a:rPr>
                      <m:t>出</m:t>
                    </m:r>
                    <m:r>
                      <a:rPr kumimoji="1" lang="en-US" altLang="zh-CN" i="1" dirty="0" smtClean="0">
                        <a:latin typeface="Cambria Math"/>
                      </a:rPr>
                      <m:t>𝑑</m:t>
                    </m:r>
                  </m:oMath>
                </a14:m>
                <a:r>
                  <a:rPr kumimoji="1" lang="en-US" altLang="zh-CN" dirty="0" smtClean="0">
                    <a:latin typeface="Tahoma" pitchFamily="34" charset="0"/>
                  </a:rPr>
                  <a:t>，</a:t>
                </a:r>
                <a:r>
                  <a:rPr kumimoji="1" lang="zh-CN" altLang="en-US" dirty="0" smtClean="0">
                    <a:latin typeface="Tahoma" pitchFamily="34" charset="0"/>
                  </a:rPr>
                  <a:t>它也就成为大数分解的一个新方法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24000"/>
                <a:ext cx="8229600" cy="4800600"/>
              </a:xfrm>
              <a:blipFill rotWithShape="1">
                <a:blip r:embed="rId3" cstate="print"/>
                <a:stretch>
                  <a:fillRect l="-963" t="-1396" r="-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810AE-0619-43A0-80B9-51FE43E455F8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35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对</a:t>
            </a:r>
            <a:r>
              <a:rPr lang="en-US" altLang="zh-CN" dirty="0" smtClean="0"/>
              <a:t>RSA</a:t>
            </a:r>
            <a:r>
              <a:rPr lang="zh-CN" altLang="en-US" dirty="0" smtClean="0"/>
              <a:t>的攻击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828800"/>
                <a:ext cx="8229600" cy="3886200"/>
              </a:xfrm>
            </p:spPr>
            <p:txBody>
              <a:bodyPr/>
              <a:lstStyle/>
              <a:p>
                <a:r>
                  <a:rPr lang="zh-CN" altLang="en-US" b="1" dirty="0" smtClean="0">
                    <a:solidFill>
                      <a:srgbClr val="692AA2"/>
                    </a:solidFill>
                  </a:rPr>
                  <a:t>针对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692AA2"/>
                        </a:solidFill>
                        <a:latin typeface="Cambria Math"/>
                      </a:rPr>
                      <m:t>𝒏</m:t>
                    </m:r>
                  </m:oMath>
                </a14:m>
                <a:r>
                  <a:rPr lang="zh-CN" altLang="en-US" b="1" dirty="0" smtClean="0">
                    <a:solidFill>
                      <a:srgbClr val="692AA2"/>
                    </a:solidFill>
                  </a:rPr>
                  <a:t>分解的攻击</a:t>
                </a:r>
                <a:endParaRPr lang="en-US" altLang="zh-CN" b="1" dirty="0" smtClean="0">
                  <a:solidFill>
                    <a:srgbClr val="692AA2"/>
                  </a:solidFill>
                </a:endParaRPr>
              </a:p>
              <a:p>
                <a:endParaRPr lang="en-US" altLang="zh-CN" sz="1200" b="1" dirty="0" smtClean="0">
                  <a:solidFill>
                    <a:srgbClr val="692AA2"/>
                  </a:solidFill>
                </a:endParaRPr>
              </a:p>
              <a:p>
                <a:r>
                  <a:rPr lang="zh-CN" altLang="en-US" b="1" dirty="0" smtClean="0">
                    <a:solidFill>
                      <a:srgbClr val="692AA2"/>
                    </a:solidFill>
                  </a:rPr>
                  <a:t>循环攻击</a:t>
                </a:r>
                <a:endParaRPr lang="en-US" altLang="zh-CN" b="1" dirty="0" smtClean="0">
                  <a:solidFill>
                    <a:srgbClr val="692AA2"/>
                  </a:solidFill>
                </a:endParaRPr>
              </a:p>
              <a:p>
                <a:endParaRPr lang="en-US" altLang="zh-CN" sz="1200" b="1" dirty="0" smtClean="0">
                  <a:solidFill>
                    <a:srgbClr val="692AA2"/>
                  </a:solidFill>
                </a:endParaRPr>
              </a:p>
              <a:p>
                <a:r>
                  <a:rPr lang="zh-CN" altLang="en-US" b="1" dirty="0">
                    <a:solidFill>
                      <a:srgbClr val="692AA2"/>
                    </a:solidFill>
                  </a:rPr>
                  <a:t>同</a:t>
                </a:r>
                <a:r>
                  <a:rPr lang="zh-CN" altLang="en-US" b="1" dirty="0" smtClean="0">
                    <a:solidFill>
                      <a:srgbClr val="692AA2"/>
                    </a:solidFill>
                  </a:rPr>
                  <a:t>模攻击</a:t>
                </a:r>
                <a:endParaRPr lang="en-US" altLang="zh-CN" b="1" dirty="0" smtClean="0">
                  <a:solidFill>
                    <a:srgbClr val="692AA2"/>
                  </a:solidFill>
                </a:endParaRPr>
              </a:p>
              <a:p>
                <a:pPr>
                  <a:buNone/>
                </a:pPr>
                <a:endParaRPr lang="zh-CN" altLang="en-US" sz="1200" b="1" dirty="0" smtClean="0">
                  <a:solidFill>
                    <a:srgbClr val="692AA2"/>
                  </a:solidFill>
                </a:endParaRPr>
              </a:p>
              <a:p>
                <a:r>
                  <a:rPr lang="zh-CN" altLang="en-US" b="1" dirty="0" smtClean="0">
                    <a:solidFill>
                      <a:srgbClr val="692AA2"/>
                    </a:solidFill>
                  </a:rPr>
                  <a:t>选择密文攻击 </a:t>
                </a:r>
                <a:endParaRPr lang="en-US" altLang="zh-CN" b="1" dirty="0" smtClean="0">
                  <a:solidFill>
                    <a:srgbClr val="692AA2"/>
                  </a:solidFill>
                </a:endParaRPr>
              </a:p>
              <a:p>
                <a:endParaRPr lang="zh-CN" altLang="en-US" sz="1200" b="1" dirty="0" smtClean="0">
                  <a:solidFill>
                    <a:srgbClr val="692AA2"/>
                  </a:solidFill>
                </a:endParaRPr>
              </a:p>
              <a:p>
                <a:r>
                  <a:rPr lang="zh-CN" altLang="en-US" b="1" dirty="0" smtClean="0">
                    <a:solidFill>
                      <a:srgbClr val="692AA2"/>
                    </a:solidFill>
                  </a:rPr>
                  <a:t>低加密指数攻击 </a:t>
                </a:r>
                <a:endParaRPr lang="en-US" altLang="zh-CN" b="1" dirty="0" smtClean="0">
                  <a:solidFill>
                    <a:srgbClr val="692AA2"/>
                  </a:solidFill>
                </a:endParaRPr>
              </a:p>
              <a:p>
                <a:endParaRPr lang="zh-CN" altLang="en-US" sz="1200" b="1" dirty="0" smtClean="0">
                  <a:solidFill>
                    <a:srgbClr val="692AA2"/>
                  </a:solidFill>
                </a:endParaRPr>
              </a:p>
              <a:p>
                <a:r>
                  <a:rPr lang="zh-CN" altLang="en-US" b="1" dirty="0" smtClean="0">
                    <a:solidFill>
                      <a:srgbClr val="692AA2"/>
                    </a:solidFill>
                  </a:rPr>
                  <a:t>时间攻击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828800"/>
                <a:ext cx="8229600" cy="3886200"/>
              </a:xfrm>
              <a:blipFill rotWithShape="1">
                <a:blip r:embed="rId2" cstate="print"/>
                <a:stretch>
                  <a:fillRect l="-1259" t="-2038" b="-112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A84BC-FAD4-447A-8823-147BEF3EC90F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36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 smtClean="0">
                    <a:solidFill>
                      <a:srgbClr val="692AA2"/>
                    </a:solidFill>
                  </a:rPr>
                  <a:t>针对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692AA2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lang="zh-CN" altLang="en-US" dirty="0" smtClean="0">
                    <a:solidFill>
                      <a:srgbClr val="692AA2"/>
                    </a:solidFill>
                  </a:rPr>
                  <a:t>分解的攻击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3" cstate="print"/>
                <a:stretch>
                  <a:fillRect t="-27174" b="-44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24000"/>
                <a:ext cx="8229600" cy="4800600"/>
              </a:xfrm>
            </p:spPr>
            <p:txBody>
              <a:bodyPr/>
              <a:lstStyle/>
              <a:p>
                <a:r>
                  <a:rPr lang="zh-CN" altLang="en-US" b="1" dirty="0" smtClean="0">
                    <a:solidFill>
                      <a:srgbClr val="FF0000"/>
                    </a:solidFill>
                  </a:rPr>
                  <a:t>试除法：</a:t>
                </a:r>
                <a:endParaRPr lang="en-US" altLang="zh-CN" b="1" dirty="0" smtClean="0">
                  <a:solidFill>
                    <a:srgbClr val="FF0000"/>
                  </a:solidFill>
                </a:endParaRPr>
              </a:p>
              <a:p>
                <a:pPr>
                  <a:buNone/>
                </a:pPr>
                <a:r>
                  <a:rPr lang="en-US" altLang="zh-CN" dirty="0" smtClean="0"/>
                  <a:t>    </a:t>
                </a:r>
                <a:r>
                  <a:rPr lang="zh-CN" altLang="en-US" dirty="0" smtClean="0"/>
                  <a:t>完全尝试所有小于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i="1" smtClean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𝑛</m:t>
                        </m:r>
                      </m:e>
                    </m:rad>
                  </m:oMath>
                </a14:m>
                <a:r>
                  <a:rPr lang="zh-CN" altLang="en-US" dirty="0" smtClean="0"/>
                  <a:t>的素数。根据素数理论，尝试的次数上限为</a:t>
                </a:r>
                <a:endParaRPr lang="en-US" altLang="zh-CN" dirty="0" smtClean="0"/>
              </a:p>
              <a:p>
                <a:pPr>
                  <a:buNone/>
                </a:pPr>
                <a:endParaRPr lang="en-US" altLang="zh-CN" dirty="0" smtClean="0"/>
              </a:p>
              <a:p>
                <a:r>
                  <a:rPr lang="zh-CN" altLang="en-US" b="1" dirty="0" smtClean="0">
                    <a:solidFill>
                      <a:srgbClr val="FF0000"/>
                    </a:solidFill>
                  </a:rPr>
                  <a:t>因子分解法：</a:t>
                </a:r>
                <a:endParaRPr lang="en-US" altLang="zh-CN" b="1" dirty="0" smtClean="0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𝑝</m:t>
                    </m:r>
                    <m:r>
                      <a:rPr lang="en-US" altLang="zh-CN" i="1" dirty="0" smtClean="0">
                        <a:latin typeface="Cambria Math"/>
                        <a:ea typeface="Cambria Math"/>
                      </a:rPr>
                      <m:t>±</m:t>
                    </m:r>
                    <m:r>
                      <a:rPr lang="en-US" altLang="zh-CN" i="1" dirty="0" smtClean="0">
                        <a:latin typeface="Cambria Math"/>
                      </a:rPr>
                      <m:t>1</m:t>
                    </m:r>
                  </m:oMath>
                </a14:m>
                <a:r>
                  <a:rPr lang="zh-CN" altLang="en-US" dirty="0" smtClean="0"/>
                  <a:t>法</a:t>
                </a:r>
                <a:endParaRPr lang="en-US" altLang="zh-CN" dirty="0" smtClean="0"/>
              </a:p>
              <a:p>
                <a:pPr lvl="1"/>
                <a:r>
                  <a:rPr lang="zh-CN" altLang="en-US" dirty="0"/>
                  <a:t>连分数</a:t>
                </a:r>
                <a:r>
                  <a:rPr lang="zh-CN" altLang="en-US" dirty="0" smtClean="0"/>
                  <a:t>法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二次筛法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椭圆曲线筛法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数域</a:t>
                </a:r>
                <a:r>
                  <a:rPr lang="zh-CN" altLang="en-US" dirty="0"/>
                  <a:t>筛法</a:t>
                </a:r>
                <a:r>
                  <a:rPr lang="zh-CN" altLang="en-US" dirty="0" smtClean="0"/>
                  <a:t>（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/>
                      </a:rPr>
                      <m:t>𝒪</m:t>
                    </m:r>
                    <m:r>
                      <a:rPr lang="en-US" altLang="zh-CN" b="0" i="1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𝑙𝑛𝑁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  <m:r>
                          <a:rPr lang="en-US" altLang="zh-CN" b="0" i="1" smtClean="0">
                            <a:latin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𝑙𝑛𝑙𝑛𝑁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  <m:r>
                          <a:rPr lang="en-US" altLang="zh-CN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𝐶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+</m:t>
                        </m:r>
                        <m:r>
                          <a:rPr lang="zh-CN" altLang="en-US" b="0" i="1" smtClean="0">
                            <a:latin typeface="Cambria Math"/>
                          </a:rPr>
                          <m:t>𝜊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(1))</m:t>
                        </m:r>
                      </m:sup>
                    </m:sSup>
                    <m:r>
                      <a:rPr lang="en-US" altLang="zh-CN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/>
                  <a:t>）</a:t>
                </a:r>
                <a:endParaRPr lang="en-US" altLang="zh-CN" dirty="0" smtClean="0"/>
              </a:p>
              <a:p>
                <a:pPr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24000"/>
                <a:ext cx="8229600" cy="4800600"/>
              </a:xfrm>
              <a:blipFill rotWithShape="1">
                <a:blip r:embed="rId4" cstate="print"/>
                <a:stretch>
                  <a:fillRect l="-1259" t="-1650" b="-49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B4C6D-D9F0-4FC1-8C40-E05EA6272392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37</a:t>
            </a:fld>
            <a:endParaRPr lang="en-US" altLang="zh-CN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5177605"/>
              </p:ext>
            </p:extLst>
          </p:nvPr>
        </p:nvGraphicFramePr>
        <p:xfrm>
          <a:off x="3429000" y="3048000"/>
          <a:ext cx="1676400" cy="49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854" name="Equation" r:id="rId5" imgW="825500" imgH="241300" progId="">
                  <p:embed/>
                </p:oleObj>
              </mc:Choice>
              <mc:Fallback>
                <p:oleObj name="Equation" r:id="rId5" imgW="825500" imgH="241300" progId="">
                  <p:embed/>
                  <p:pic>
                    <p:nvPicPr>
                      <p:cNvPr id="0" name="Picture 2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3048000"/>
                        <a:ext cx="1676400" cy="490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二次筛</a:t>
            </a:r>
            <a:r>
              <a:rPr lang="zh-CN" altLang="en-US" dirty="0" smtClean="0"/>
              <a:t>法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400" dirty="0" smtClean="0"/>
                  <a:t>基本思想：找出正整数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sz="2400" dirty="0" smtClean="0"/>
                  <a:t>使得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US" altLang="zh-CN" sz="240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.</m:t>
                    </m:r>
                  </m:oMath>
                </a14:m>
                <a:endParaRPr lang="en-US" altLang="zh-CN" sz="2400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400" dirty="0" smtClean="0"/>
                  <a:t>    </a:t>
                </a:r>
                <a:r>
                  <a:rPr lang="zh-CN" altLang="en-US" sz="2400" dirty="0" smtClean="0"/>
                  <a:t>即存在整数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sz="2400" dirty="0" smtClean="0"/>
                  <a:t>,</a:t>
                </a:r>
                <a:r>
                  <a:rPr lang="zh-CN" altLang="en-US" sz="2400" dirty="0" smtClean="0"/>
                  <a:t>满足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𝑐𝑛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d>
                      <m:d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并且</m:t>
                    </m:r>
                  </m:oMath>
                </a14:m>
                <a:r>
                  <a:rPr lang="zh-CN" altLang="en-US" sz="2400" dirty="0" smtClean="0"/>
                  <a:t>满足</a:t>
                </a:r>
                <a:endParaRPr lang="en-US" altLang="zh-CN" sz="2400" dirty="0" smtClean="0"/>
              </a:p>
              <a:p>
                <a:pPr marL="0" indent="0">
                  <a:buNone/>
                </a:pPr>
                <a:r>
                  <a:rPr lang="en-US" altLang="zh-CN" sz="2400" b="0" dirty="0"/>
                  <a:t> </a:t>
                </a:r>
                <a:r>
                  <a:rPr lang="en-US" altLang="zh-CN" sz="2400" b="0" dirty="0" smtClean="0"/>
                  <a:t>  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≠±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en-US" altLang="zh-CN" sz="2400" dirty="0" smtClean="0"/>
              </a:p>
              <a:p>
                <a:r>
                  <a:rPr lang="zh-CN" altLang="en-US" sz="2400" dirty="0" smtClean="0"/>
                  <a:t>因此，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 smtClean="0"/>
                  <a:t>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 smtClean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d>
                      <m:dPr>
                        <m:ctrlPr>
                          <a:rPr lang="en-US" altLang="zh-CN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2400" dirty="0" smtClean="0"/>
                  <a:t>因子，即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 smtClean="0">
                        <a:latin typeface="Cambria Math" panose="02040503050406030204" pitchFamily="18" charset="0"/>
                      </a:rPr>
                      <m:t>gcd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 smtClean="0"/>
                  <a:t>或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 smtClean="0">
                        <a:latin typeface="Cambria Math" panose="02040503050406030204" pitchFamily="18" charset="0"/>
                      </a:rPr>
                      <m:t>gcd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均</a:t>
                </a:r>
                <a:r>
                  <a:rPr lang="zh-CN" altLang="en-US" sz="2400" dirty="0" smtClean="0"/>
                  <a:t>为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 smtClean="0"/>
                  <a:t>的因子，即可分解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sz="2400" dirty="0" smtClean="0"/>
              </a:p>
              <a:p>
                <a:r>
                  <a:rPr lang="zh-CN" altLang="en-US" sz="2400" dirty="0"/>
                  <a:t>特</a:t>
                </a:r>
                <a:r>
                  <a:rPr lang="zh-CN" altLang="en-US" sz="2400" dirty="0" smtClean="0"/>
                  <a:t>例：令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400" dirty="0" smtClean="0"/>
                  <a:t>，则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 smtClean="0"/>
                  <a:t>. </a:t>
                </a:r>
                <a:r>
                  <a:rPr lang="zh-CN" altLang="en-US" sz="2400" dirty="0"/>
                  <a:t>直</a:t>
                </a:r>
                <a:r>
                  <a:rPr lang="zh-CN" altLang="en-US" sz="2400" dirty="0" smtClean="0"/>
                  <a:t>接计算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400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400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直到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400" dirty="0" smtClean="0"/>
                  <a:t>为完全平方数为止</a:t>
                </a:r>
                <a:endParaRPr lang="en-US" altLang="zh-CN" sz="2400" dirty="0" smtClean="0"/>
              </a:p>
              <a:p>
                <a:endParaRPr lang="en-US" altLang="zh-CN" sz="2400" dirty="0"/>
              </a:p>
              <a:p>
                <a:r>
                  <a:rPr lang="zh-CN" altLang="en-US" sz="2400" dirty="0" smtClean="0"/>
                  <a:t>例：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=295927</m:t>
                    </m:r>
                  </m:oMath>
                </a14:m>
                <a:endParaRPr lang="en-US" altLang="zh-CN" sz="2400" b="0" dirty="0" smtClean="0"/>
              </a:p>
              <a:p>
                <a:pPr marL="0" indent="0">
                  <a:buNone/>
                </a:pPr>
                <a:r>
                  <a:rPr lang="en-US" altLang="zh-CN" sz="2400" dirty="0" smtClean="0"/>
                  <a:t>295927+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 smtClean="0"/>
                  <a:t>=295936=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544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dirty="0" smtClean="0"/>
                  <a:t>则</a:t>
                </a:r>
                <a:r>
                  <a:rPr lang="en-US" altLang="zh-CN" sz="2400" dirty="0" smtClean="0"/>
                  <a:t>295927=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544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 smtClean="0"/>
                  <a:t>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 smtClean="0"/>
                  <a:t>=547</a:t>
                </a:r>
                <a:r>
                  <a:rPr lang="zh-CN" altLang="en-US" sz="2400" dirty="0" smtClean="0"/>
                  <a:t>*</a:t>
                </a:r>
                <a:r>
                  <a:rPr lang="en-US" altLang="zh-CN" sz="2400" dirty="0" smtClean="0"/>
                  <a:t>541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 cstate="print"/>
                <a:stretch>
                  <a:fillRect l="-1111" t="-1084" r="-4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8C765-A91D-4DE2-80C1-FF52A4469DC8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38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2822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循环攻击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905000"/>
                <a:ext cx="8229600" cy="44196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</m:oMath>
                </a14:m>
                <a:r>
                  <a:rPr lang="zh-CN" altLang="en-US" dirty="0" smtClean="0"/>
                  <a:t>是明文，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(</m:t>
                    </m:r>
                    <m:r>
                      <a:rPr lang="en-US" altLang="zh-CN" i="1" dirty="0" smtClean="0">
                        <a:latin typeface="Cambria Math"/>
                      </a:rPr>
                      <m:t>𝑁</m:t>
                    </m:r>
                    <m:r>
                      <a:rPr lang="en-US" altLang="zh-CN" i="1" dirty="0" smtClean="0">
                        <a:latin typeface="Cambria Math"/>
                      </a:rPr>
                      <m:t>, </m:t>
                    </m:r>
                    <m:r>
                      <a:rPr lang="en-US" altLang="zh-CN" i="1" dirty="0" smtClean="0">
                        <a:latin typeface="Cambria Math"/>
                      </a:rPr>
                      <m:t>𝑒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/>
                  <a:t>是公钥，密文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𝑐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  <m:r>
                      <a:rPr lang="en-US" altLang="zh-CN" i="1" baseline="30000" dirty="0" smtClean="0">
                        <a:latin typeface="Cambria Math"/>
                      </a:rPr>
                      <m:t>𝑒</m:t>
                    </m:r>
                    <m:r>
                      <a:rPr lang="en-US" altLang="zh-CN" i="1" baseline="30000" dirty="0" smtClean="0">
                        <a:latin typeface="Cambria Math"/>
                      </a:rPr>
                      <m:t> </m:t>
                    </m:r>
                    <m:r>
                      <a:rPr lang="en-US" altLang="zh-CN" i="1" dirty="0" smtClean="0">
                        <a:latin typeface="Cambria Math"/>
                      </a:rPr>
                      <m:t>𝑚𝑜𝑑</m:t>
                    </m:r>
                    <m:r>
                      <a:rPr lang="en-US" altLang="zh-CN" i="1" dirty="0" smtClean="0">
                        <a:latin typeface="Cambria Math"/>
                      </a:rPr>
                      <m:t> </m:t>
                    </m:r>
                    <m:r>
                      <a:rPr lang="en-US" altLang="zh-CN" i="1" dirty="0" smtClean="0">
                        <a:latin typeface="Cambria Math"/>
                      </a:rPr>
                      <m:t>𝑁</m:t>
                    </m:r>
                  </m:oMath>
                </a14:m>
                <a:endParaRPr lang="en-US" altLang="zh-CN" i="1" dirty="0" smtClean="0"/>
              </a:p>
              <a:p>
                <a:pPr marL="0" indent="0">
                  <a:buNone/>
                </a:pPr>
                <a:endParaRPr lang="en-US" altLang="zh-CN" i="1" dirty="0" smtClean="0"/>
              </a:p>
              <a:p>
                <a:r>
                  <a:rPr lang="zh-CN" altLang="en-US" dirty="0"/>
                  <a:t>攻击者</a:t>
                </a:r>
                <a:r>
                  <a:rPr lang="zh-CN" altLang="en-US" dirty="0" smtClean="0"/>
                  <a:t>得到密文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𝑐</m:t>
                    </m:r>
                  </m:oMath>
                </a14:m>
                <a:r>
                  <a:rPr lang="zh-CN" altLang="en-US" dirty="0" smtClean="0"/>
                  <a:t>后，对密文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𝑐</m:t>
                    </m:r>
                  </m:oMath>
                </a14:m>
                <a:r>
                  <a:rPr lang="zh-CN" altLang="en-US" dirty="0" smtClean="0"/>
                  <a:t>依次进行如下变换：</a:t>
                </a:r>
                <a:endParaRPr lang="zh-CN" altLang="sv-SE" i="1" dirty="0" smtClean="0"/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altLang="zh-CN" i="1" dirty="0">
                          <a:latin typeface="Cambria Math"/>
                        </a:rPr>
                        <m:t>𝑐</m:t>
                      </m:r>
                      <m:r>
                        <a:rPr lang="sv-SE" altLang="zh-CN" i="1" baseline="-25000" dirty="0">
                          <a:latin typeface="Cambria Math"/>
                        </a:rPr>
                        <m:t>1</m:t>
                      </m:r>
                      <m:r>
                        <a:rPr lang="zh-CN" altLang="sv-SE" i="1" dirty="0" smtClean="0">
                          <a:latin typeface="Cambria Math"/>
                        </a:rPr>
                        <m:t>＝</m:t>
                      </m:r>
                      <m:r>
                        <a:rPr lang="sv-SE" altLang="zh-CN" i="1" dirty="0">
                          <a:latin typeface="Cambria Math"/>
                        </a:rPr>
                        <m:t>𝑐</m:t>
                      </m:r>
                      <m:r>
                        <a:rPr lang="sv-SE" altLang="zh-CN" i="1" baseline="30000" dirty="0">
                          <a:latin typeface="Cambria Math"/>
                        </a:rPr>
                        <m:t>𝑒</m:t>
                      </m:r>
                      <m:r>
                        <a:rPr lang="sv-SE" altLang="zh-CN" i="1" dirty="0" smtClean="0">
                          <a:latin typeface="Cambria Math"/>
                        </a:rPr>
                        <m:t>𝑚𝑜𝑑</m:t>
                      </m:r>
                      <m:r>
                        <a:rPr lang="sv-SE" altLang="zh-CN" i="1" dirty="0" smtClean="0">
                          <a:latin typeface="Cambria Math"/>
                        </a:rPr>
                        <m:t> </m:t>
                      </m:r>
                      <m:r>
                        <a:rPr lang="sv-SE" altLang="zh-CN" i="1" dirty="0" smtClean="0">
                          <a:latin typeface="Cambria Math"/>
                        </a:rPr>
                        <m:t>𝑁</m:t>
                      </m:r>
                      <m:r>
                        <a:rPr lang="zh-CN" altLang="en-US" i="1" dirty="0" smtClean="0">
                          <a:latin typeface="Cambria Math"/>
                        </a:rPr>
                        <m:t>；</m:t>
                      </m:r>
                      <m:r>
                        <a:rPr lang="sv-SE" altLang="zh-CN" i="1" dirty="0">
                          <a:latin typeface="Cambria Math"/>
                        </a:rPr>
                        <m:t>𝑐</m:t>
                      </m:r>
                      <m:r>
                        <a:rPr lang="sv-SE" altLang="zh-CN" i="1" baseline="-25000" dirty="0">
                          <a:latin typeface="Cambria Math"/>
                        </a:rPr>
                        <m:t>2</m:t>
                      </m:r>
                      <m:r>
                        <a:rPr lang="zh-CN" altLang="sv-SE" i="1" dirty="0" smtClean="0">
                          <a:latin typeface="Cambria Math"/>
                        </a:rPr>
                        <m:t>＝</m:t>
                      </m:r>
                      <m:r>
                        <a:rPr lang="sv-SE" altLang="zh-CN" i="1" dirty="0">
                          <a:latin typeface="Cambria Math"/>
                        </a:rPr>
                        <m:t>𝑐</m:t>
                      </m:r>
                      <m:r>
                        <a:rPr lang="sv-SE" altLang="zh-CN" i="1" baseline="-25000" dirty="0">
                          <a:latin typeface="Cambria Math"/>
                        </a:rPr>
                        <m:t>1</m:t>
                      </m:r>
                      <m:r>
                        <a:rPr lang="sv-SE" altLang="zh-CN" i="1" baseline="30000" dirty="0">
                          <a:latin typeface="Cambria Math"/>
                        </a:rPr>
                        <m:t>𝑒</m:t>
                      </m:r>
                      <m:r>
                        <a:rPr lang="sv-SE" altLang="zh-CN" i="1" dirty="0" smtClean="0">
                          <a:latin typeface="Cambria Math"/>
                        </a:rPr>
                        <m:t>𝑚𝑜𝑑</m:t>
                      </m:r>
                      <m:r>
                        <a:rPr lang="sv-SE" altLang="zh-CN" i="1" dirty="0" smtClean="0">
                          <a:latin typeface="Cambria Math"/>
                        </a:rPr>
                        <m:t> </m:t>
                      </m:r>
                      <m:r>
                        <a:rPr lang="sv-SE" altLang="zh-CN" i="1" dirty="0" smtClean="0">
                          <a:latin typeface="Cambria Math"/>
                        </a:rPr>
                        <m:t>𝑁</m:t>
                      </m:r>
                      <m:r>
                        <a:rPr lang="zh-CN" altLang="en-US" i="1" dirty="0" smtClean="0">
                          <a:latin typeface="Cambria Math"/>
                        </a:rPr>
                        <m:t>；</m:t>
                      </m:r>
                    </m:oMath>
                  </m:oMathPara>
                </a14:m>
                <a:endParaRPr lang="sv-SE" altLang="zh-CN" dirty="0" smtClean="0"/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altLang="zh-CN" i="1" dirty="0" smtClean="0">
                          <a:latin typeface="Cambria Math"/>
                        </a:rPr>
                        <m:t>…</m:t>
                      </m:r>
                      <m:r>
                        <a:rPr lang="en-US" altLang="zh-CN" i="1" dirty="0" smtClean="0">
                          <a:latin typeface="Cambria Math"/>
                        </a:rPr>
                        <m:t>…</m:t>
                      </m:r>
                    </m:oMath>
                  </m:oMathPara>
                </a14:m>
                <a:endParaRPr lang="sv-SE" altLang="zh-CN" i="1" dirty="0" smtClean="0"/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altLang="zh-CN" i="1" dirty="0">
                          <a:latin typeface="Cambria Math"/>
                        </a:rPr>
                        <m:t>𝑐</m:t>
                      </m:r>
                      <m:r>
                        <a:rPr lang="sv-SE" altLang="zh-CN" i="1" baseline="-25000" dirty="0">
                          <a:latin typeface="Cambria Math"/>
                        </a:rPr>
                        <m:t>𝑘</m:t>
                      </m:r>
                      <m:r>
                        <a:rPr lang="zh-CN" altLang="sv-SE" i="1" dirty="0" smtClean="0">
                          <a:latin typeface="Cambria Math"/>
                        </a:rPr>
                        <m:t>＝</m:t>
                      </m:r>
                      <m:sSup>
                        <m:sSupPr>
                          <m:ctrlPr>
                            <a:rPr lang="en-US" altLang="zh-CN" i="1" dirty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 dirty="0">
                              <a:latin typeface="Cambria Math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zh-CN" i="1" dirty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zh-CN" i="1" dirty="0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zh-CN" i="1" dirty="0">
                                  <a:latin typeface="Cambria Math"/>
                                </a:rPr>
                                <m:t>−1</m:t>
                              </m:r>
                            </m:sub>
                            <m:sup/>
                          </m:sSubSup>
                          <m:r>
                            <a:rPr lang="en-US" altLang="zh-CN" i="1" dirty="0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altLang="zh-CN" i="1" dirty="0">
                              <a:latin typeface="Cambria Math"/>
                            </a:rPr>
                            <m:t>𝑒</m:t>
                          </m:r>
                        </m:sup>
                      </m:sSup>
                      <m:r>
                        <a:rPr lang="sv-SE" altLang="zh-CN" i="1" dirty="0" smtClean="0">
                          <a:latin typeface="Cambria Math"/>
                        </a:rPr>
                        <m:t>𝑚𝑜𝑑</m:t>
                      </m:r>
                      <m:r>
                        <a:rPr lang="sv-SE" altLang="zh-CN" i="1" dirty="0" smtClean="0">
                          <a:latin typeface="Cambria Math"/>
                        </a:rPr>
                        <m:t> </m:t>
                      </m:r>
                      <m:r>
                        <a:rPr lang="sv-SE" altLang="zh-CN" i="1" dirty="0" smtClean="0">
                          <a:latin typeface="Cambria Math"/>
                        </a:rPr>
                        <m:t>𝑁</m:t>
                      </m:r>
                      <m:r>
                        <a:rPr lang="zh-CN" altLang="en-US" i="1" dirty="0" smtClean="0">
                          <a:latin typeface="Cambria Math"/>
                        </a:rPr>
                        <m:t>；</m:t>
                      </m:r>
                      <m:r>
                        <a:rPr lang="sv-SE" altLang="zh-CN" i="1" dirty="0">
                          <a:latin typeface="Cambria Math"/>
                        </a:rPr>
                        <m:t>𝑐</m:t>
                      </m:r>
                      <m:r>
                        <a:rPr lang="sv-SE" altLang="zh-CN" i="1" baseline="-25000" dirty="0">
                          <a:latin typeface="Cambria Math"/>
                        </a:rPr>
                        <m:t>𝑘</m:t>
                      </m:r>
                      <m:r>
                        <a:rPr lang="zh-CN" altLang="sv-SE" i="1" baseline="-25000" dirty="0">
                          <a:latin typeface="Cambria Math"/>
                        </a:rPr>
                        <m:t>＋</m:t>
                      </m:r>
                      <m:r>
                        <a:rPr lang="sv-SE" altLang="zh-CN" i="1" baseline="-25000" dirty="0">
                          <a:latin typeface="Cambria Math"/>
                        </a:rPr>
                        <m:t>1</m:t>
                      </m:r>
                      <m:r>
                        <a:rPr lang="zh-CN" altLang="sv-SE" i="1" dirty="0" smtClean="0">
                          <a:latin typeface="Cambria Math"/>
                        </a:rPr>
                        <m:t>＝</m:t>
                      </m:r>
                      <m:r>
                        <a:rPr lang="sv-SE" altLang="zh-CN" i="1" dirty="0">
                          <a:latin typeface="Cambria Math"/>
                        </a:rPr>
                        <m:t>𝑐</m:t>
                      </m:r>
                      <m:r>
                        <a:rPr lang="sv-SE" altLang="zh-CN" i="1" baseline="-25000" dirty="0">
                          <a:latin typeface="Cambria Math"/>
                        </a:rPr>
                        <m:t>𝑘</m:t>
                      </m:r>
                      <m:r>
                        <a:rPr lang="sv-SE" altLang="zh-CN" i="1" baseline="30000" dirty="0">
                          <a:latin typeface="Cambria Math"/>
                        </a:rPr>
                        <m:t>𝑒</m:t>
                      </m:r>
                      <m:r>
                        <a:rPr lang="sv-SE" altLang="zh-CN" i="1" dirty="0" smtClean="0">
                          <a:latin typeface="Cambria Math"/>
                        </a:rPr>
                        <m:t>𝑚𝑜𝑑</m:t>
                      </m:r>
                      <m:r>
                        <a:rPr lang="sv-SE" altLang="zh-CN" i="1" dirty="0" smtClean="0">
                          <a:latin typeface="Cambria Math"/>
                        </a:rPr>
                        <m:t> </m:t>
                      </m:r>
                      <m:r>
                        <a:rPr lang="sv-SE" altLang="zh-CN" i="1" dirty="0" smtClean="0">
                          <a:latin typeface="Cambria Math"/>
                        </a:rPr>
                        <m:t>𝑁</m:t>
                      </m:r>
                    </m:oMath>
                  </m:oMathPara>
                </a14:m>
                <a:endParaRPr lang="sv-SE" altLang="zh-CN" i="1" dirty="0" smtClean="0"/>
              </a:p>
              <a:p>
                <a:pPr algn="ctr">
                  <a:buNone/>
                </a:pPr>
                <a:endParaRPr lang="sv-SE" altLang="zh-CN" i="1" dirty="0" smtClean="0"/>
              </a:p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𝑘</m:t>
                    </m:r>
                    <m:r>
                      <a:rPr lang="zh-CN" altLang="en-US" i="1" dirty="0" smtClean="0">
                        <a:latin typeface="Cambria Math"/>
                      </a:rPr>
                      <m:t>＋</m:t>
                    </m:r>
                    <m:r>
                      <a:rPr lang="en-US" altLang="zh-CN" i="1" dirty="0" smtClean="0">
                        <a:latin typeface="Cambria Math"/>
                      </a:rPr>
                      <m:t>1</m:t>
                    </m:r>
                  </m:oMath>
                </a14:m>
                <a:r>
                  <a:rPr lang="zh-CN" altLang="en-US" dirty="0" smtClean="0"/>
                  <a:t>步迭代之后，如果</a:t>
                </a:r>
                <a14:m>
                  <m:oMath xmlns:m="http://schemas.openxmlformats.org/officeDocument/2006/math">
                    <m:r>
                      <a:rPr lang="sv-SE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𝒄</m:t>
                    </m:r>
                    <m:r>
                      <a:rPr lang="sv-SE" altLang="zh-CN" b="1" i="1" baseline="-25000" dirty="0" smtClean="0">
                        <a:solidFill>
                          <a:srgbClr val="FF0000"/>
                        </a:solidFill>
                        <a:latin typeface="Cambria Math"/>
                      </a:rPr>
                      <m:t>𝒌</m:t>
                    </m:r>
                    <m:r>
                      <a:rPr lang="zh-CN" altLang="sv-SE" b="1" i="1" baseline="-25000" dirty="0" smtClean="0">
                        <a:solidFill>
                          <a:srgbClr val="FF0000"/>
                        </a:solidFill>
                        <a:latin typeface="Cambria Math"/>
                      </a:rPr>
                      <m:t>＋</m:t>
                    </m:r>
                    <m:r>
                      <a:rPr lang="sv-SE" altLang="zh-CN" b="1" i="1" baseline="-25000" dirty="0" smtClean="0">
                        <a:solidFill>
                          <a:srgbClr val="FF0000"/>
                        </a:solidFill>
                        <a:latin typeface="Cambria Math"/>
                      </a:rPr>
                      <m:t>𝟏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𝒄</m:t>
                    </m:r>
                  </m:oMath>
                </a14:m>
                <a:r>
                  <a:rPr lang="zh-CN" altLang="en-US" dirty="0" smtClean="0"/>
                  <a:t>。</a:t>
                </a:r>
                <a14:m>
                  <m:oMath xmlns:m="http://schemas.openxmlformats.org/officeDocument/2006/math">
                    <m:r>
                      <a:rPr lang="zh-CN" altLang="en-US" b="0" i="0" dirty="0" smtClean="0">
                        <a:latin typeface="Cambria Math"/>
                      </a:rPr>
                      <m:t>由</m:t>
                    </m:r>
                    <m:r>
                      <a:rPr lang="en-US" altLang="zh-CN" i="1" dirty="0" smtClean="0">
                        <a:latin typeface="Cambria Math"/>
                      </a:rPr>
                      <m:t>𝑐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  <m:r>
                      <a:rPr lang="en-US" altLang="zh-CN" i="1" baseline="30000" dirty="0" smtClean="0">
                        <a:latin typeface="Cambria Math"/>
                      </a:rPr>
                      <m:t>𝑒</m:t>
                    </m:r>
                    <m:r>
                      <a:rPr lang="en-US" altLang="zh-CN" i="1" baseline="30000" dirty="0" smtClean="0">
                        <a:latin typeface="Cambria Math"/>
                      </a:rPr>
                      <m:t> </m:t>
                    </m:r>
                    <m:r>
                      <a:rPr lang="en-US" altLang="zh-CN" i="1" dirty="0" smtClean="0">
                        <a:latin typeface="Cambria Math"/>
                      </a:rPr>
                      <m:t>𝑚𝑜𝑑</m:t>
                    </m:r>
                    <m:r>
                      <a:rPr lang="en-US" altLang="zh-CN" i="1" dirty="0" smtClean="0">
                        <a:latin typeface="Cambria Math"/>
                      </a:rPr>
                      <m:t> </m:t>
                    </m:r>
                    <m:r>
                      <a:rPr lang="en-US" altLang="zh-CN" i="1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zh-CN" altLang="en-US" dirty="0" smtClean="0"/>
                  <a:t>可知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𝒄</m:t>
                    </m:r>
                    <m:r>
                      <a:rPr lang="en-US" altLang="zh-CN" b="1" i="1" baseline="-25000" dirty="0" smtClean="0">
                        <a:solidFill>
                          <a:srgbClr val="FF0000"/>
                        </a:solidFill>
                        <a:latin typeface="Cambria Math"/>
                      </a:rPr>
                      <m:t>𝒌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𝒎</m:t>
                    </m:r>
                  </m:oMath>
                </a14:m>
                <a:endParaRPr lang="en-US" altLang="zh-CN" b="1" i="1" dirty="0" smtClean="0">
                  <a:solidFill>
                    <a:srgbClr val="FF0000"/>
                  </a:solidFill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905000"/>
                <a:ext cx="8229600" cy="4419600"/>
              </a:xfrm>
              <a:blipFill rotWithShape="1">
                <a:blip r:embed="rId2" cstate="print"/>
                <a:stretch>
                  <a:fillRect l="-1481" t="-1793" r="-5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2F972-9FEA-45C4-B32B-76911FB67654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39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1148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  <a:latin typeface="Comic Sans MS" pitchFamily="66" charset="0"/>
              </a:rPr>
              <a:t>Problem 1</a:t>
            </a:r>
            <a:r>
              <a:rPr lang="zh-CN" altLang="en-US" dirty="0" smtClean="0">
                <a:solidFill>
                  <a:srgbClr val="FF0000"/>
                </a:solidFill>
                <a:latin typeface="Comic Sans MS" pitchFamily="66" charset="0"/>
              </a:rPr>
              <a:t>：</a:t>
            </a:r>
            <a:r>
              <a:rPr lang="zh-CN" altLang="en-US" dirty="0" smtClean="0">
                <a:solidFill>
                  <a:srgbClr val="FF0000"/>
                </a:solidFill>
              </a:rPr>
              <a:t>如何实现密钥的安全传输？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Comic Sans MS" pitchFamily="66" charset="0"/>
              </a:rPr>
              <a:t>Problem 2</a:t>
            </a:r>
            <a:r>
              <a:rPr lang="zh-CN" altLang="en-US" dirty="0">
                <a:solidFill>
                  <a:srgbClr val="FF0000"/>
                </a:solidFill>
                <a:latin typeface="Comic Sans MS" pitchFamily="66" charset="0"/>
              </a:rPr>
              <a:t>：</a:t>
            </a:r>
            <a:r>
              <a:rPr lang="zh-CN" altLang="en-US" dirty="0" smtClean="0">
                <a:solidFill>
                  <a:srgbClr val="FF0000"/>
                </a:solidFill>
              </a:rPr>
              <a:t>有没有不需要安全信道的密码技术？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4A66D-6A1F-4B78-9073-35F4F2F7A059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4</a:t>
            </a:fld>
            <a:endParaRPr lang="en-US" altLang="zh-CN" dirty="0"/>
          </a:p>
        </p:txBody>
      </p:sp>
      <p:sp>
        <p:nvSpPr>
          <p:cNvPr id="7" name="圆角矩形 6"/>
          <p:cNvSpPr/>
          <p:nvPr/>
        </p:nvSpPr>
        <p:spPr bwMode="auto">
          <a:xfrm>
            <a:off x="609600" y="3962400"/>
            <a:ext cx="7848600" cy="1219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1" i="0" u="none" strike="noStrike" cap="none" normalizeH="0" baseline="0" dirty="0" smtClean="0">
                <a:ln>
                  <a:noFill/>
                </a:ln>
                <a:solidFill>
                  <a:srgbClr val="692AA2"/>
                </a:solidFill>
                <a:effectLst/>
                <a:latin typeface="Arial" charset="0"/>
                <a:ea typeface="宋体" pitchFamily="2" charset="-122"/>
              </a:rPr>
              <a:t>公钥密码学</a:t>
            </a:r>
            <a:endParaRPr kumimoji="0" lang="en-US" altLang="zh-CN" sz="3600" b="1" i="0" u="none" strike="noStrike" cap="none" normalizeH="0" baseline="0" dirty="0" smtClean="0">
              <a:ln>
                <a:noFill/>
              </a:ln>
              <a:solidFill>
                <a:srgbClr val="692AA2"/>
              </a:solidFill>
              <a:effectLst/>
              <a:latin typeface="Arial" charset="0"/>
              <a:ea typeface="宋体" pitchFamily="2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692AA2"/>
                </a:solidFill>
                <a:latin typeface="Arial" charset="0"/>
                <a:ea typeface="宋体" pitchFamily="2" charset="-122"/>
              </a:rPr>
              <a:t>（</a:t>
            </a:r>
            <a:r>
              <a:rPr lang="en-US" altLang="zh-CN" sz="3600" b="1" dirty="0" smtClean="0">
                <a:solidFill>
                  <a:srgbClr val="FF0000"/>
                </a:solidFill>
                <a:latin typeface="Arial" charset="0"/>
                <a:ea typeface="宋体" pitchFamily="2" charset="-122"/>
              </a:rPr>
              <a:t>P</a:t>
            </a:r>
            <a:r>
              <a:rPr lang="en-US" altLang="zh-CN" sz="3600" b="1" dirty="0" smtClean="0">
                <a:solidFill>
                  <a:srgbClr val="692AA2"/>
                </a:solidFill>
                <a:latin typeface="Arial" charset="0"/>
                <a:ea typeface="宋体" pitchFamily="2" charset="-122"/>
              </a:rPr>
              <a:t>ublic </a:t>
            </a:r>
            <a:r>
              <a:rPr lang="en-US" altLang="zh-CN" sz="3600" b="1" dirty="0" smtClean="0">
                <a:solidFill>
                  <a:srgbClr val="FF0000"/>
                </a:solidFill>
                <a:latin typeface="Arial" charset="0"/>
                <a:ea typeface="宋体" pitchFamily="2" charset="-122"/>
              </a:rPr>
              <a:t>K</a:t>
            </a:r>
            <a:r>
              <a:rPr lang="en-US" altLang="zh-CN" sz="3600" b="1" dirty="0" smtClean="0">
                <a:solidFill>
                  <a:srgbClr val="692AA2"/>
                </a:solidFill>
                <a:latin typeface="Arial" charset="0"/>
                <a:ea typeface="宋体" pitchFamily="2" charset="-122"/>
              </a:rPr>
              <a:t>ey </a:t>
            </a:r>
            <a:r>
              <a:rPr lang="en-US" altLang="zh-CN" sz="3600" b="1" dirty="0" smtClean="0">
                <a:solidFill>
                  <a:srgbClr val="FF0000"/>
                </a:solidFill>
                <a:latin typeface="Arial" charset="0"/>
                <a:ea typeface="宋体" pitchFamily="2" charset="-122"/>
              </a:rPr>
              <a:t>C</a:t>
            </a:r>
            <a:r>
              <a:rPr lang="en-US" altLang="zh-CN" sz="3600" b="1" dirty="0">
                <a:solidFill>
                  <a:srgbClr val="692AA2"/>
                </a:solidFill>
                <a:latin typeface="Arial" charset="0"/>
                <a:ea typeface="宋体" pitchFamily="2" charset="-122"/>
              </a:rPr>
              <a:t>ryptography, </a:t>
            </a:r>
            <a:r>
              <a:rPr lang="en-US" altLang="zh-CN" sz="3600" b="1" dirty="0" smtClean="0">
                <a:solidFill>
                  <a:srgbClr val="FF0000"/>
                </a:solidFill>
                <a:latin typeface="Arial" charset="0"/>
                <a:ea typeface="宋体" pitchFamily="2" charset="-122"/>
              </a:rPr>
              <a:t>PKC</a:t>
            </a:r>
            <a:r>
              <a:rPr lang="zh-CN" altLang="en-US" sz="3600" b="1" dirty="0" smtClean="0">
                <a:solidFill>
                  <a:srgbClr val="692AA2"/>
                </a:solidFill>
                <a:latin typeface="Arial" charset="0"/>
                <a:ea typeface="宋体" pitchFamily="2" charset="-122"/>
              </a:rPr>
              <a:t>）</a:t>
            </a:r>
            <a:endParaRPr kumimoji="0" lang="zh-CN" altLang="en-US" sz="3600" b="1" i="0" u="none" strike="noStrike" cap="none" normalizeH="0" baseline="0" dirty="0" smtClean="0">
              <a:ln>
                <a:noFill/>
              </a:ln>
              <a:solidFill>
                <a:srgbClr val="692AA2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循环攻击实例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设</a:t>
                </a:r>
                <a:r>
                  <a:rPr lang="en-US" altLang="zh-CN" dirty="0" smtClean="0"/>
                  <a:t>RSA</a:t>
                </a:r>
                <a:r>
                  <a:rPr lang="zh-CN" altLang="en-US" dirty="0" smtClean="0"/>
                  <a:t>公钥体制的参数为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pPr>
                  <a:buNone/>
                </a:pPr>
                <a:r>
                  <a:rPr lang="en-US" altLang="zh-CN" dirty="0" smtClean="0"/>
                  <a:t>     </a:t>
                </a:r>
                <a:r>
                  <a:rPr lang="zh-CN" altLang="en-US" dirty="0" smtClean="0"/>
                  <a:t>则加密和解密变换分别为：</a:t>
                </a:r>
                <a:endParaRPr lang="en-US" altLang="zh-CN" dirty="0" smtClean="0"/>
              </a:p>
              <a:p>
                <a:pPr>
                  <a:buNone/>
                </a:pPr>
                <a:endParaRPr lang="en-US" altLang="zh-CN" dirty="0" smtClean="0"/>
              </a:p>
              <a:p>
                <a:pPr>
                  <a:buNone/>
                </a:pPr>
                <a:endParaRPr lang="en-US" altLang="zh-CN" dirty="0" smtClean="0"/>
              </a:p>
              <a:p>
                <a:pPr>
                  <a:buNone/>
                </a:pPr>
                <a:r>
                  <a:rPr lang="en-US" altLang="zh-CN" dirty="0" smtClean="0"/>
                  <a:t>     </a:t>
                </a:r>
                <a:r>
                  <a:rPr lang="zh-CN" altLang="en-US" dirty="0" smtClean="0"/>
                  <a:t>如果明文消息为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  <m:r>
                      <a:rPr lang="en-US" altLang="zh-CN" i="1" dirty="0" smtClean="0">
                        <a:latin typeface="Cambria Math"/>
                      </a:rPr>
                      <m:t>=123456</m:t>
                    </m:r>
                  </m:oMath>
                </a14:m>
                <a:r>
                  <a:rPr lang="zh-CN" altLang="en-US" dirty="0" smtClean="0"/>
                  <a:t>，则对应的密文是：</a:t>
                </a:r>
                <a:endParaRPr lang="en-US" altLang="zh-CN" dirty="0" smtClean="0"/>
              </a:p>
              <a:p>
                <a:pPr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 cstate="print"/>
                <a:stretch>
                  <a:fillRect l="-1259" t="-1762" r="-5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6388B-2CD5-4C17-89BE-D2D71C7BEDBA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40</a:t>
            </a:fld>
            <a:endParaRPr lang="en-US" altLang="zh-CN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4514333"/>
              </p:ext>
            </p:extLst>
          </p:nvPr>
        </p:nvGraphicFramePr>
        <p:xfrm>
          <a:off x="914400" y="2362200"/>
          <a:ext cx="74676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06" name="Equation" r:id="rId4" imgW="3251200" imgH="203200" progId="">
                  <p:embed/>
                </p:oleObj>
              </mc:Choice>
              <mc:Fallback>
                <p:oleObj name="Equation" r:id="rId4" imgW="3251200" imgH="203200" progId="">
                  <p:embed/>
                  <p:pic>
                    <p:nvPicPr>
                      <p:cNvPr id="0" name="Picture 6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362200"/>
                        <a:ext cx="7467600" cy="46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2514600" y="3352800"/>
          <a:ext cx="33020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07" name="Equation" r:id="rId6" imgW="1524000" imgH="457200" progId="">
                  <p:embed/>
                </p:oleObj>
              </mc:Choice>
              <mc:Fallback>
                <p:oleObj name="Equation" r:id="rId6" imgW="1524000" imgH="457200" progId="">
                  <p:embed/>
                  <p:pic>
                    <p:nvPicPr>
                      <p:cNvPr id="0" name="Picture 6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3352800"/>
                        <a:ext cx="3302000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1192988"/>
              </p:ext>
            </p:extLst>
          </p:nvPr>
        </p:nvGraphicFramePr>
        <p:xfrm>
          <a:off x="1905001" y="5029201"/>
          <a:ext cx="520065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08" name="Equation" r:id="rId8" imgW="1981200" imgH="203200" progId="">
                  <p:embed/>
                </p:oleObj>
              </mc:Choice>
              <mc:Fallback>
                <p:oleObj name="Equation" r:id="rId8" imgW="1981200" imgH="203200" progId="">
                  <p:embed/>
                  <p:pic>
                    <p:nvPicPr>
                      <p:cNvPr id="0" name="Picture 6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1" y="5029201"/>
                        <a:ext cx="5200652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密码分析者利用公钥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(215629,49)</m:t>
                    </m:r>
                  </m:oMath>
                </a14:m>
                <a:r>
                  <a:rPr lang="zh-CN" altLang="en-US" dirty="0" smtClean="0"/>
                  <a:t>和密文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1603</m:t>
                    </m:r>
                  </m:oMath>
                </a14:m>
                <a:r>
                  <a:rPr lang="zh-CN" altLang="en-US" dirty="0" smtClean="0"/>
                  <a:t>进行循环攻击得到：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zh-CN" altLang="en-US" dirty="0" smtClean="0"/>
                  <a:t>攻击者经过</a:t>
                </a:r>
                <a:r>
                  <a:rPr lang="en-US" altLang="zh-CN" b="1" dirty="0" smtClean="0">
                    <a:solidFill>
                      <a:srgbClr val="FF00FF"/>
                    </a:solidFill>
                  </a:rPr>
                  <a:t>10</a:t>
                </a:r>
                <a:r>
                  <a:rPr lang="zh-CN" altLang="en-US" b="1" dirty="0" smtClean="0">
                    <a:solidFill>
                      <a:srgbClr val="FF00FF"/>
                    </a:solidFill>
                  </a:rPr>
                  <a:t>次变换</a:t>
                </a:r>
                <a:r>
                  <a:rPr lang="zh-CN" altLang="en-US" dirty="0" smtClean="0"/>
                  <a:t>就得到了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10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r>
                      <a:rPr lang="en-US" altLang="zh-CN" b="0" i="1" smtClean="0">
                        <a:latin typeface="Cambria Math"/>
                      </a:rPr>
                      <m:t>𝑐</m:t>
                    </m:r>
                  </m:oMath>
                </a14:m>
                <a:r>
                  <a:rPr lang="zh-CN" altLang="en-US" dirty="0" smtClean="0"/>
                  <a:t>，则  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zh-CN" altLang="en-US" b="1" dirty="0" smtClean="0">
                    <a:solidFill>
                      <a:srgbClr val="FF0000"/>
                    </a:solidFill>
                  </a:rPr>
                  <a:t>为什么会这样哪</a:t>
                </a:r>
                <a:r>
                  <a:rPr lang="en-US" altLang="zh-CN" b="1" dirty="0" smtClean="0">
                    <a:solidFill>
                      <a:srgbClr val="FF0000"/>
                    </a:solidFill>
                  </a:rPr>
                  <a:t>?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 cstate="print"/>
                <a:stretch>
                  <a:fillRect l="-1259" t="-1626" b="-44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A280C-244C-4B71-B537-863E3136604D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41</a:t>
            </a:fld>
            <a:endParaRPr lang="en-US" altLang="zh-CN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1828800" y="2895600"/>
          <a:ext cx="5764389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75" name="Equation" r:id="rId4" imgW="2730500" imgH="685800" progId="">
                  <p:embed/>
                </p:oleObj>
              </mc:Choice>
              <mc:Fallback>
                <p:oleObj name="Equation" r:id="rId4" imgW="2730500" imgH="685800" progId="">
                  <p:embed/>
                  <p:pic>
                    <p:nvPicPr>
                      <p:cNvPr id="0" name="Picture 5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2895600"/>
                        <a:ext cx="5764389" cy="144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2819400" y="4953000"/>
          <a:ext cx="37719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76" name="Equation" r:id="rId6" imgW="1028700" imgH="228600" progId="">
                  <p:embed/>
                </p:oleObj>
              </mc:Choice>
              <mc:Fallback>
                <p:oleObj name="Equation" r:id="rId6" imgW="1028700" imgH="228600" progId="">
                  <p:embed/>
                  <p:pic>
                    <p:nvPicPr>
                      <p:cNvPr id="0" name="Picture 5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4953000"/>
                        <a:ext cx="3771900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41D6D-48CE-4C1A-96DC-46128012E58D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42</a:t>
            </a:fld>
            <a:endParaRPr lang="en-US" altLang="zh-CN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0797258"/>
              </p:ext>
            </p:extLst>
          </p:nvPr>
        </p:nvGraphicFramePr>
        <p:xfrm>
          <a:off x="411163" y="1447800"/>
          <a:ext cx="8467725" cy="225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60" name="Equation" r:id="rId3" imgW="3530520" imgH="939600" progId="">
                  <p:embed/>
                </p:oleObj>
              </mc:Choice>
              <mc:Fallback>
                <p:oleObj name="Equation" r:id="rId3" imgW="3530520" imgH="939600" progId="">
                  <p:embed/>
                  <p:pic>
                    <p:nvPicPr>
                      <p:cNvPr id="0" name="Picture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163" y="1447800"/>
                        <a:ext cx="8467725" cy="2254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52400" y="3657600"/>
                <a:ext cx="8686800" cy="970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定理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   </m:t>
                      </m:r>
                      <m:r>
                        <a:rPr lang="zh-CN" altLang="en-US" sz="2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设</m:t>
                      </m:r>
                      <m:r>
                        <a:rPr lang="en-US" altLang="zh-CN" sz="2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𝒎</m:t>
                      </m:r>
                      <m:r>
                        <a:rPr lang="en-US" altLang="zh-CN" sz="2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&gt;</m:t>
                      </m:r>
                      <m:r>
                        <a:rPr lang="en-US" altLang="zh-CN" sz="2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𝟏</m:t>
                      </m:r>
                      <m:r>
                        <a:rPr lang="zh-CN" altLang="en-US" sz="2800" b="1" i="1">
                          <a:solidFill>
                            <a:schemeClr val="tx1"/>
                          </a:solidFill>
                          <a:latin typeface="Cambria Math"/>
                        </a:rPr>
                        <m:t>，</m:t>
                      </m:r>
                      <m:d>
                        <m:dPr>
                          <m:ctrlP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𝒂</m:t>
                          </m:r>
                          <m: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𝒎</m:t>
                          </m:r>
                        </m:e>
                      </m:d>
                      <m:r>
                        <a:rPr lang="en-US" altLang="zh-CN" sz="2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sz="2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𝟏</m:t>
                      </m:r>
                      <m:r>
                        <a:rPr lang="en-US" altLang="zh-CN" sz="2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.  </m:t>
                      </m:r>
                      <m:r>
                        <a:rPr lang="zh-CN" altLang="en-US" sz="2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则</m:t>
                      </m:r>
                      <m:r>
                        <a:rPr lang="zh-CN" altLang="en-US" sz="2800" b="1" i="1">
                          <a:solidFill>
                            <a:schemeClr val="tx1"/>
                          </a:solidFill>
                          <a:latin typeface="Cambria Math"/>
                        </a:rPr>
                        <m:t>整数</m:t>
                      </m:r>
                      <m:r>
                        <a:rPr lang="en-US" altLang="zh-CN" sz="2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𝒅</m:t>
                      </m:r>
                      <m:r>
                        <a:rPr lang="zh-CN" altLang="en-US" sz="2800" b="1" i="1">
                          <a:solidFill>
                            <a:schemeClr val="tx1"/>
                          </a:solidFill>
                          <a:latin typeface="Cambria Math"/>
                        </a:rPr>
                        <m:t>使得</m:t>
                      </m:r>
                    </m:oMath>
                  </m:oMathPara>
                </a14:m>
                <a:endParaRPr lang="en-US" altLang="zh-CN" sz="2800" b="1" i="1" dirty="0" smtClean="0">
                  <a:solidFill>
                    <a:schemeClr val="tx1"/>
                  </a:solidFill>
                  <a:latin typeface="Cambria Math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𝒂</m:t>
                        </m:r>
                      </m:e>
                      <m:sup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𝒅</m:t>
                        </m:r>
                      </m:sup>
                    </m:sSup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≡</m:t>
                    </m:r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𝟏</m:t>
                    </m:r>
                    <m:d>
                      <m:dPr>
                        <m:ctrlP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𝒎𝒐𝒅</m:t>
                        </m:r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  </m:t>
                        </m:r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𝒎</m:t>
                        </m:r>
                      </m:e>
                    </m:d>
                  </m:oMath>
                </a14:m>
                <a:r>
                  <a:rPr lang="zh-CN" altLang="en-US" sz="2800" b="1" dirty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sz="2800" b="1" dirty="0" smtClean="0">
                    <a:solidFill>
                      <a:schemeClr val="tx1"/>
                    </a:solidFill>
                  </a:rPr>
                  <a:t>充分必要</a:t>
                </a:r>
                <a14:m>
                  <m:oMath xmlns:m="http://schemas.openxmlformats.org/officeDocument/2006/math">
                    <m:r>
                      <a:rPr lang="zh-CN" altLang="en-US" sz="2800" b="1" i="1">
                        <a:solidFill>
                          <a:schemeClr val="tx1"/>
                        </a:solidFill>
                        <a:latin typeface="Cambria Math"/>
                      </a:rPr>
                      <m:t>条件</m:t>
                    </m:r>
                    <m:r>
                      <a:rPr lang="zh-CN" alt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是</m:t>
                    </m:r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𝒐𝒓𝒅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𝒎</m:t>
                        </m:r>
                      </m:sub>
                    </m:sSub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𝒂</m:t>
                    </m:r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)|</m:t>
                    </m:r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𝒅</m:t>
                    </m:r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endParaRPr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3657600"/>
                <a:ext cx="8686800" cy="970330"/>
              </a:xfrm>
              <a:prstGeom prst="rect">
                <a:avLst/>
              </a:prstGeom>
              <a:blipFill rotWithShape="1">
                <a:blip r:embed="rId5" cstate="print"/>
                <a:stretch>
                  <a:fillRect b="-15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2400" y="5361632"/>
                <a:ext cx="889248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根据推论，</m:t>
                      </m:r>
                      <m:r>
                        <a:rPr lang="zh-CN" altLang="en-US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整数</m:t>
                      </m:r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𝒂</m:t>
                      </m:r>
                      <m:r>
                        <a:rPr lang="zh-CN" altLang="en-US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模</m:t>
                      </m:r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𝒎</m:t>
                      </m:r>
                      <m:r>
                        <a:rPr lang="zh-CN" altLang="en-US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的</m:t>
                      </m:r>
                      <m:r>
                        <a:rPr lang="zh-CN" altLang="en-US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指数</m:t>
                      </m:r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𝒐𝒓𝒅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𝒎</m:t>
                          </m:r>
                        </m:sub>
                      </m:sSub>
                      <m:d>
                        <m:dPr>
                          <m:ctrlP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𝒂</m:t>
                          </m:r>
                        </m:e>
                      </m:d>
                      <m:r>
                        <a:rPr lang="zh-CN" altLang="en-US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是</m:t>
                      </m:r>
                      <m:r>
                        <a:rPr lang="zh-CN" altLang="en-US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𝝋</m:t>
                      </m:r>
                      <m:d>
                        <m:dPr>
                          <m:ctrlP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𝒎</m:t>
                          </m:r>
                        </m:e>
                      </m:d>
                      <m:r>
                        <a:rPr lang="zh-CN" altLang="en-US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的</m:t>
                      </m:r>
                      <m:r>
                        <a:rPr lang="zh-CN" altLang="en-US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因数</m:t>
                      </m:r>
                      <m:r>
                        <a:rPr lang="zh-CN" altLang="en-US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，</m:t>
                      </m:r>
                    </m:oMath>
                  </m:oMathPara>
                </a14:m>
                <a:endParaRPr lang="en-US" altLang="zh-CN" sz="2800" b="1" dirty="0" smtClean="0">
                  <a:solidFill>
                    <a:srgbClr val="FF0000"/>
                  </a:solidFill>
                </a:endParaRPr>
              </a:p>
              <a:p>
                <a:r>
                  <a:rPr lang="zh-CN" altLang="en-US" sz="2800" b="1" dirty="0" smtClean="0">
                    <a:solidFill>
                      <a:srgbClr val="FF0000"/>
                    </a:solidFill>
                  </a:rPr>
                  <a:t>所以可在</a:t>
                </a:r>
                <a14:m>
                  <m:oMath xmlns:m="http://schemas.openxmlformats.org/officeDocument/2006/math">
                    <m:r>
                      <a:rPr lang="zh-CN" altLang="en-US" sz="2800" b="1" i="1">
                        <a:solidFill>
                          <a:srgbClr val="FF0000"/>
                        </a:solidFill>
                        <a:latin typeface="Cambria Math"/>
                      </a:rPr>
                      <m:t>𝝋</m:t>
                    </m:r>
                    <m:d>
                      <m:dPr>
                        <m:ctrlP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𝒎</m:t>
                        </m:r>
                      </m:e>
                    </m:d>
                  </m:oMath>
                </a14:m>
                <a:r>
                  <a:rPr lang="zh-CN" altLang="en-US" sz="2800" b="1" dirty="0" smtClean="0">
                    <a:solidFill>
                      <a:srgbClr val="FF0000"/>
                    </a:solidFill>
                  </a:rPr>
                  <a:t>的因数中求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𝒐𝒓𝒅</m:t>
                        </m:r>
                      </m:e>
                      <m:sub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𝒎</m:t>
                        </m:r>
                      </m:sub>
                    </m:sSub>
                    <m:d>
                      <m:dPr>
                        <m:ctrlP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𝒂</m:t>
                        </m:r>
                      </m:e>
                    </m:d>
                  </m:oMath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5361632"/>
                <a:ext cx="8892480" cy="954107"/>
              </a:xfrm>
              <a:prstGeom prst="rect">
                <a:avLst/>
              </a:prstGeom>
              <a:blipFill rotWithShape="1">
                <a:blip r:embed="rId6" cstate="print"/>
                <a:stretch>
                  <a:fillRect l="-1371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04800" y="4653136"/>
                <a:ext cx="84188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 smtClean="0">
                    <a:solidFill>
                      <a:srgbClr val="FF0000"/>
                    </a:solidFill>
                  </a:rPr>
                  <a:t>推论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/>
                      </a:rPr>
                      <m:t>   </m:t>
                    </m:r>
                    <m:r>
                      <a:rPr lang="zh-CN" altLang="en-US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设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𝒎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&gt;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𝟏</m:t>
                    </m:r>
                    <m:r>
                      <a:rPr lang="zh-CN" altLang="en-US" sz="2800" b="1" i="1">
                        <a:solidFill>
                          <a:srgbClr val="FF0000"/>
                        </a:solidFill>
                        <a:latin typeface="Cambria Math"/>
                      </a:rPr>
                      <m:t>，</m:t>
                    </m:r>
                    <m:d>
                      <m:dPr>
                        <m:ctrlP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𝒂</m:t>
                        </m:r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𝒎</m:t>
                        </m:r>
                      </m:e>
                    </m:d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𝟏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.  </m:t>
                    </m:r>
                    <m:r>
                      <a:rPr lang="zh-CN" altLang="en-US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则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𝒐𝒓𝒅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𝒎</m:t>
                        </m:r>
                      </m:sub>
                    </m:sSub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𝒂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)|</m:t>
                    </m:r>
                    <m:r>
                      <a:rPr lang="zh-CN" altLang="en-US" sz="2800" b="1" i="1">
                        <a:solidFill>
                          <a:srgbClr val="FF0000"/>
                        </a:solidFill>
                        <a:latin typeface="Cambria Math"/>
                      </a:rPr>
                      <m:t>𝝋</m:t>
                    </m:r>
                    <m:d>
                      <m:dPr>
                        <m:ctrlP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𝒎</m:t>
                        </m:r>
                      </m:e>
                    </m:d>
                  </m:oMath>
                </a14:m>
                <a:endParaRPr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4653136"/>
                <a:ext cx="8418892" cy="523220"/>
              </a:xfrm>
              <a:prstGeom prst="rect">
                <a:avLst/>
              </a:prstGeom>
              <a:blipFill rotWithShape="1">
                <a:blip r:embed="rId7" cstate="print"/>
                <a:stretch>
                  <a:fillRect l="-1448" t="-15116" b="-27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111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76400"/>
                <a:ext cx="8229600" cy="4495800"/>
              </a:xfrm>
            </p:spPr>
            <p:txBody>
              <a:bodyPr/>
              <a:lstStyle/>
              <a:p>
                <a:r>
                  <a:rPr lang="zh-CN" altLang="en-US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</m:oMath>
                </a14:m>
                <a:r>
                  <a:rPr lang="zh-CN" altLang="en-US" dirty="0" smtClean="0"/>
                  <a:t>在模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zh-CN" altLang="en-US" dirty="0" smtClean="0"/>
                  <a:t>下的指数为            ，由</a:t>
                </a:r>
                <a:endParaRPr lang="en-US" altLang="zh-CN" dirty="0" smtClean="0"/>
              </a:p>
              <a:p>
                <a:pPr>
                  <a:buNone/>
                </a:pPr>
                <a:r>
                  <a:rPr lang="en-US" altLang="zh-CN" dirty="0" smtClean="0"/>
                  <a:t>    </a:t>
                </a:r>
                <a:r>
                  <a:rPr lang="zh-CN" altLang="en-US" dirty="0" smtClean="0"/>
                  <a:t>所以                      ，则                       ，即</a:t>
                </a:r>
                <a:endParaRPr lang="en-US" altLang="zh-CN" dirty="0" smtClean="0"/>
              </a:p>
              <a:p>
                <a:pPr>
                  <a:buNone/>
                </a:pPr>
                <a:endParaRPr lang="en-US" altLang="zh-CN" dirty="0" smtClean="0"/>
              </a:p>
              <a:p>
                <a:pPr>
                  <a:buNone/>
                </a:pPr>
                <a:endParaRPr lang="en-US" altLang="zh-CN" dirty="0" smtClean="0"/>
              </a:p>
              <a:p>
                <a:pPr>
                  <a:buNone/>
                </a:pPr>
                <a:endParaRPr lang="en-US" altLang="zh-CN" dirty="0" smtClean="0"/>
              </a:p>
              <a:p>
                <a:endParaRPr lang="en-US" altLang="zh-CN" dirty="0" smtClean="0"/>
              </a:p>
              <a:p>
                <a:pPr>
                  <a:buNone/>
                </a:pPr>
                <a:endParaRPr lang="en-US" altLang="zh-CN" dirty="0" smtClean="0"/>
              </a:p>
              <a:p>
                <a:pPr>
                  <a:buNone/>
                </a:pPr>
                <a:endParaRPr lang="en-US" altLang="zh-CN" dirty="0" smtClean="0"/>
              </a:p>
              <a:p>
                <a:pPr>
                  <a:buNone/>
                </a:pPr>
                <a:endParaRPr lang="en-US" altLang="zh-CN" dirty="0" smtClean="0"/>
              </a:p>
              <a:p>
                <a:pPr>
                  <a:buNone/>
                </a:pPr>
                <a:r>
                  <a:rPr lang="en-US" altLang="zh-CN" dirty="0" smtClean="0"/>
                  <a:t>          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76400"/>
                <a:ext cx="8229600" cy="4495800"/>
              </a:xfrm>
              <a:blipFill rotWithShape="1">
                <a:blip r:embed="rId3" cstate="print"/>
                <a:stretch>
                  <a:fillRect l="-1259" t="-1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346DE-CDB0-4D0F-B139-F699D1F920D9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43</a:t>
            </a:fld>
            <a:endParaRPr lang="en-US" altLang="zh-CN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812267"/>
              </p:ext>
            </p:extLst>
          </p:nvPr>
        </p:nvGraphicFramePr>
        <p:xfrm>
          <a:off x="4276725" y="1789113"/>
          <a:ext cx="1050925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858" name="Equation" r:id="rId4" imgW="571252" imgH="228501" progId="">
                  <p:embed/>
                </p:oleObj>
              </mc:Choice>
              <mc:Fallback>
                <p:oleObj name="Equation" r:id="rId4" imgW="571252" imgH="228501" progId="">
                  <p:embed/>
                  <p:pic>
                    <p:nvPicPr>
                      <p:cNvPr id="0" name="Picture 16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6725" y="1789113"/>
                        <a:ext cx="1050925" cy="420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2603038"/>
              </p:ext>
            </p:extLst>
          </p:nvPr>
        </p:nvGraphicFramePr>
        <p:xfrm>
          <a:off x="6248400" y="1676400"/>
          <a:ext cx="2108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859" name="Equation" r:id="rId6" imgW="1054080" imgH="228600" progId="">
                  <p:embed/>
                </p:oleObj>
              </mc:Choice>
              <mc:Fallback>
                <p:oleObj name="Equation" r:id="rId6" imgW="1054080" imgH="228600" progId="">
                  <p:embed/>
                  <p:pic>
                    <p:nvPicPr>
                      <p:cNvPr id="0" name="Picture 16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1676400"/>
                        <a:ext cx="21082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4796718"/>
              </p:ext>
            </p:extLst>
          </p:nvPr>
        </p:nvGraphicFramePr>
        <p:xfrm>
          <a:off x="1727200" y="2209800"/>
          <a:ext cx="2032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860" name="Equation" r:id="rId8" imgW="1015920" imgH="228600" progId="">
                  <p:embed/>
                </p:oleObj>
              </mc:Choice>
              <mc:Fallback>
                <p:oleObj name="Equation" r:id="rId8" imgW="1015920" imgH="228600" progId="">
                  <p:embed/>
                  <p:pic>
                    <p:nvPicPr>
                      <p:cNvPr id="0" name="Picture 16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7200" y="2209800"/>
                        <a:ext cx="20320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81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5369778"/>
              </p:ext>
            </p:extLst>
          </p:nvPr>
        </p:nvGraphicFramePr>
        <p:xfrm>
          <a:off x="4549775" y="2286000"/>
          <a:ext cx="1050925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861" name="Equation" r:id="rId10" imgW="571252" imgH="228501" progId="">
                  <p:embed/>
                </p:oleObj>
              </mc:Choice>
              <mc:Fallback>
                <p:oleObj name="Equation" r:id="rId10" imgW="571252" imgH="228501" progId="">
                  <p:embed/>
                  <p:pic>
                    <p:nvPicPr>
                      <p:cNvPr id="0" name="Picture 16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9775" y="2286000"/>
                        <a:ext cx="1050925" cy="420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702851"/>
              </p:ext>
            </p:extLst>
          </p:nvPr>
        </p:nvGraphicFramePr>
        <p:xfrm>
          <a:off x="5673725" y="2133600"/>
          <a:ext cx="101917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862" name="Equation" r:id="rId12" imgW="406080" imgH="228600" progId="">
                  <p:embed/>
                </p:oleObj>
              </mc:Choice>
              <mc:Fallback>
                <p:oleObj name="Equation" r:id="rId12" imgW="406080" imgH="228600" progId="">
                  <p:embed/>
                  <p:pic>
                    <p:nvPicPr>
                      <p:cNvPr id="0" name="Picture 16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3725" y="2133600"/>
                        <a:ext cx="1019175" cy="573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2075689"/>
              </p:ext>
            </p:extLst>
          </p:nvPr>
        </p:nvGraphicFramePr>
        <p:xfrm>
          <a:off x="2825750" y="2971800"/>
          <a:ext cx="3273425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863" name="Equation" r:id="rId14" imgW="1295280" imgH="241200" progId="">
                  <p:embed/>
                </p:oleObj>
              </mc:Choice>
              <mc:Fallback>
                <p:oleObj name="Equation" r:id="rId14" imgW="1295280" imgH="241200" progId="">
                  <p:embed/>
                  <p:pic>
                    <p:nvPicPr>
                      <p:cNvPr id="0" name="Picture 16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5750" y="2971800"/>
                        <a:ext cx="3273425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3127542"/>
              </p:ext>
            </p:extLst>
          </p:nvPr>
        </p:nvGraphicFramePr>
        <p:xfrm>
          <a:off x="838200" y="3810000"/>
          <a:ext cx="731996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864" name="Equation" r:id="rId16" imgW="3136680" imgH="228600" progId="">
                  <p:embed/>
                </p:oleObj>
              </mc:Choice>
              <mc:Fallback>
                <p:oleObj name="Equation" r:id="rId16" imgW="3136680" imgH="228600" progId="">
                  <p:embed/>
                  <p:pic>
                    <p:nvPicPr>
                      <p:cNvPr id="0" name="Picture 16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810000"/>
                        <a:ext cx="7319963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0341347"/>
              </p:ext>
            </p:extLst>
          </p:nvPr>
        </p:nvGraphicFramePr>
        <p:xfrm>
          <a:off x="557213" y="4419600"/>
          <a:ext cx="80645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865" name="Equation" r:id="rId18" imgW="4520880" imgH="939600" progId="">
                  <p:embed/>
                </p:oleObj>
              </mc:Choice>
              <mc:Fallback>
                <p:oleObj name="Equation" r:id="rId18" imgW="4520880" imgH="939600" progId="">
                  <p:embed/>
                  <p:pic>
                    <p:nvPicPr>
                      <p:cNvPr id="0" name="Picture 16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213" y="4419600"/>
                        <a:ext cx="8064500" cy="182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回到例子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286000"/>
                <a:ext cx="8229600" cy="3352800"/>
              </a:xfrm>
            </p:spPr>
            <p:txBody>
              <a:bodyPr/>
              <a:lstStyle/>
              <a:p>
                <a:r>
                  <a:rPr lang="zh-CN" altLang="en-US" dirty="0" smtClean="0"/>
                  <a:t>当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𝑁</m:t>
                    </m:r>
                    <m:r>
                      <a:rPr lang="en-US" altLang="zh-CN" i="1" dirty="0" smtClean="0">
                        <a:latin typeface="Cambria Math"/>
                      </a:rPr>
                      <m:t>=215629</m:t>
                    </m:r>
                  </m:oMath>
                </a14:m>
                <a:r>
                  <a:rPr lang="zh-CN" altLang="en-US" dirty="0" smtClean="0"/>
                  <a:t>时，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/>
                      </a:rPr>
                      <m:t>𝜑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𝑁</m:t>
                        </m:r>
                      </m:e>
                    </m:d>
                    <m:r>
                      <a:rPr lang="en-US" altLang="zh-CN" b="0" i="1" dirty="0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383−1</m:t>
                        </m:r>
                      </m:e>
                    </m:d>
                    <m:r>
                      <a:rPr lang="zh-CN" altLang="en-US" i="1" dirty="0">
                        <a:latin typeface="Cambria Math"/>
                      </a:rPr>
                      <m:t>×</m:t>
                    </m:r>
                    <m:r>
                      <a:rPr lang="en-US" altLang="zh-CN" b="0" i="1" dirty="0" smtClean="0">
                        <a:latin typeface="Cambria Math"/>
                      </a:rPr>
                      <m:t>(563−1)</m:t>
                    </m:r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zh-CN" i="1" dirty="0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CN" b="0" i="1" dirty="0" smtClean="0">
                        <a:latin typeface="Cambria Math"/>
                        <a:ea typeface="Cambria Math"/>
                      </a:rPr>
                      <m:t>191×281</m:t>
                    </m:r>
                  </m:oMath>
                </a14:m>
                <a:endParaRPr lang="en-US" altLang="zh-CN" b="0" dirty="0" smtClean="0">
                  <a:ea typeface="Cambria Math"/>
                </a:endParaRPr>
              </a:p>
              <a:p>
                <a:r>
                  <a:rPr lang="zh-CN" altLang="en-US" dirty="0" smtClean="0"/>
                  <a:t>此时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en-US" altLang="zh-CN" dirty="0" smtClean="0"/>
                  <a:t>49</a:t>
                </a:r>
                <a:r>
                  <a:rPr lang="zh-CN" altLang="en-US" dirty="0" smtClean="0"/>
                  <a:t>的</a:t>
                </a:r>
                <a:r>
                  <a:rPr lang="zh-CN" altLang="en-US" b="1" dirty="0" smtClean="0">
                    <a:solidFill>
                      <a:srgbClr val="FF00FF"/>
                    </a:solidFill>
                  </a:rPr>
                  <a:t>指数</a:t>
                </a:r>
                <a:r>
                  <a:rPr lang="zh-CN" altLang="en-US" dirty="0" smtClean="0"/>
                  <a:t>仅为</a:t>
                </a:r>
                <a:r>
                  <a:rPr lang="en-US" altLang="zh-CN" b="1" dirty="0" smtClean="0">
                    <a:solidFill>
                      <a:srgbClr val="FF00FF"/>
                    </a:solidFill>
                  </a:rPr>
                  <a:t>10</a:t>
                </a:r>
                <a:r>
                  <a:rPr lang="zh-CN" altLang="en-US" dirty="0" smtClean="0"/>
                  <a:t>，所以只需要</a:t>
                </a:r>
                <a:r>
                  <a:rPr lang="en-US" altLang="zh-CN" dirty="0" smtClean="0"/>
                  <a:t>10</a:t>
                </a:r>
                <a:r>
                  <a:rPr lang="zh-CN" altLang="en-US" dirty="0" smtClean="0"/>
                  <a:t>次运算就可破解系统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pPr>
                  <a:buNone/>
                </a:pPr>
                <a:r>
                  <a:rPr lang="en-US" altLang="zh-CN" dirty="0" smtClean="0"/>
                  <a:t>   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286000"/>
                <a:ext cx="8229600" cy="3352800"/>
              </a:xfrm>
              <a:blipFill rotWithShape="1">
                <a:blip r:embed="rId3" cstate="print"/>
                <a:stretch>
                  <a:fillRect l="-1259" t="-2364" b="-6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A05D-6177-4C41-93C5-FABE4004045E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44</a:t>
            </a:fld>
            <a:endParaRPr lang="en-US" altLang="zh-CN" dirty="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6540740"/>
              </p:ext>
            </p:extLst>
          </p:nvPr>
        </p:nvGraphicFramePr>
        <p:xfrm>
          <a:off x="2438400" y="3581400"/>
          <a:ext cx="3828959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02" name="Equation" r:id="rId4" imgW="1206500" imgH="228600" progId="">
                  <p:embed/>
                </p:oleObj>
              </mc:Choice>
              <mc:Fallback>
                <p:oleObj name="Equation" r:id="rId4" imgW="1206500" imgH="228600" progId="">
                  <p:embed/>
                  <p:pic>
                    <p:nvPicPr>
                      <p:cNvPr id="0" name="Picture 3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3581400"/>
                        <a:ext cx="3828959" cy="725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同模攻击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76400"/>
                <a:ext cx="8229600" cy="46482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zh-CN" altLang="en-US" dirty="0" smtClean="0"/>
                  <a:t>假设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</m:oMath>
                </a14:m>
                <a:r>
                  <a:rPr lang="zh-CN" altLang="en-US" dirty="0" smtClean="0"/>
                  <a:t>是明文，两用户的</a:t>
                </a:r>
                <a:r>
                  <a:rPr lang="zh-CN" altLang="en-US" dirty="0"/>
                  <a:t>公</a:t>
                </a:r>
                <a:r>
                  <a:rPr lang="zh-CN" altLang="en-US" dirty="0" smtClean="0"/>
                  <a:t>钥分别是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𝑒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1</m:t>
                    </m:r>
                    <m:r>
                      <a:rPr lang="zh-CN" altLang="en-US" i="1" dirty="0" smtClean="0">
                        <a:latin typeface="Cambria Math"/>
                      </a:rPr>
                      <m:t>和</m:t>
                    </m:r>
                    <m:r>
                      <a:rPr lang="en-US" altLang="zh-CN" i="1" dirty="0" smtClean="0">
                        <a:latin typeface="Cambria Math"/>
                      </a:rPr>
                      <m:t>𝑒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2</m:t>
                    </m:r>
                  </m:oMath>
                </a14:m>
                <a:r>
                  <a:rPr lang="zh-CN" altLang="en-US" dirty="0" smtClean="0"/>
                  <a:t>，且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(</m:t>
                    </m:r>
                    <m:r>
                      <a:rPr lang="en-US" altLang="zh-CN" i="1" dirty="0" smtClean="0">
                        <a:latin typeface="Cambria Math"/>
                      </a:rPr>
                      <m:t>𝑒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1</m:t>
                    </m:r>
                    <m:r>
                      <a:rPr lang="en-US" altLang="zh-CN" i="1" dirty="0" smtClean="0">
                        <a:latin typeface="Cambria Math"/>
                      </a:rPr>
                      <m:t>,</m:t>
                    </m:r>
                    <m:r>
                      <a:rPr lang="en-US" altLang="zh-CN" i="1" dirty="0" smtClean="0">
                        <a:latin typeface="Cambria Math"/>
                      </a:rPr>
                      <m:t>𝑒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2</m:t>
                    </m:r>
                    <m:r>
                      <a:rPr lang="en-US" altLang="zh-CN" i="1" dirty="0" smtClean="0">
                        <a:latin typeface="Cambria Math"/>
                      </a:rPr>
                      <m:t>)=1</m:t>
                    </m:r>
                  </m:oMath>
                </a14:m>
                <a:r>
                  <a:rPr lang="zh-CN" altLang="en-US" dirty="0" smtClean="0"/>
                  <a:t>，共同的模数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zh-CN" altLang="en-US" dirty="0" smtClean="0"/>
                  <a:t>，两个密文分别为：</a:t>
                </a:r>
                <a:endParaRPr lang="en-US" altLang="zh-CN" dirty="0" smtClean="0"/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i="1" smtClean="0">
                          <a:latin typeface="Cambria Math"/>
                          <a:ea typeface="Cambria Math"/>
                        </a:rPr>
                        <m:t>≡</m:t>
                      </m:r>
                      <m:sSup>
                        <m:sSupPr>
                          <m:ctrlPr>
                            <a:rPr lang="en-US" altLang="zh-CN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  <a:ea typeface="Cambria Math"/>
                            </a:rPr>
                            <m:t>𝑚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r>
                        <a:rPr lang="en-US" altLang="zh-CN" b="0" i="1" smtClean="0">
                          <a:latin typeface="Cambria Math"/>
                          <a:ea typeface="Cambria Math"/>
                        </a:rPr>
                        <m:t>     </m:t>
                      </m:r>
                      <m:r>
                        <a:rPr lang="en-US" altLang="zh-CN" b="0" i="1" smtClean="0">
                          <a:latin typeface="Cambria Math"/>
                          <a:ea typeface="Cambria Math"/>
                        </a:rPr>
                        <m:t>𝑚𝑜𝑑</m:t>
                      </m:r>
                      <m:r>
                        <a:rPr lang="en-US" altLang="zh-CN" b="0" i="1" smtClean="0">
                          <a:latin typeface="Cambria Math"/>
                          <a:ea typeface="Cambria Math"/>
                        </a:rPr>
                        <m:t>  </m:t>
                      </m:r>
                      <m:r>
                        <a:rPr lang="en-US" altLang="zh-CN" b="0" i="1" smtClean="0">
                          <a:latin typeface="Cambria Math"/>
                          <a:ea typeface="Cambria Math"/>
                        </a:rPr>
                        <m:t>𝑁</m:t>
                      </m:r>
                    </m:oMath>
                  </m:oMathPara>
                </a14:m>
                <a:endParaRPr lang="en-US" altLang="zh-CN" b="0" i="1" dirty="0" smtClean="0">
                  <a:ea typeface="Cambria Math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  <a:ea typeface="Cambria Math"/>
                        </a:rPr>
                        <m:t>≡</m:t>
                      </m:r>
                      <m:sSup>
                        <m:sSupPr>
                          <m:ctrlPr>
                            <a:rPr lang="en-US" altLang="zh-CN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  <a:ea typeface="Cambria Math"/>
                            </a:rPr>
                            <m:t>𝑚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  <m:r>
                        <a:rPr lang="en-US" altLang="zh-CN" i="1">
                          <a:latin typeface="Cambria Math"/>
                          <a:ea typeface="Cambria Math"/>
                        </a:rPr>
                        <m:t>     </m:t>
                      </m:r>
                      <m:r>
                        <a:rPr lang="en-US" altLang="zh-CN" i="1">
                          <a:latin typeface="Cambria Math"/>
                          <a:ea typeface="Cambria Math"/>
                        </a:rPr>
                        <m:t>𝑚𝑜𝑑</m:t>
                      </m:r>
                      <m:r>
                        <a:rPr lang="en-US" altLang="zh-CN" i="1">
                          <a:latin typeface="Cambria Math"/>
                          <a:ea typeface="Cambria Math"/>
                        </a:rPr>
                        <m:t>  </m:t>
                      </m:r>
                      <m:r>
                        <a:rPr lang="en-US" altLang="zh-CN" i="1">
                          <a:latin typeface="Cambria Math"/>
                          <a:ea typeface="Cambria Math"/>
                        </a:rPr>
                        <m:t>𝑁</m:t>
                      </m:r>
                    </m:oMath>
                  </m:oMathPara>
                </a14:m>
                <a:endParaRPr lang="en-US" altLang="zh-CN" i="1" dirty="0" smtClean="0"/>
              </a:p>
              <a:p>
                <a:pPr>
                  <a:lnSpc>
                    <a:spcPct val="90000"/>
                  </a:lnSpc>
                </a:pPr>
                <a:endParaRPr lang="en-US" altLang="zh-CN" i="1" dirty="0"/>
              </a:p>
              <a:p>
                <a:pPr>
                  <a:lnSpc>
                    <a:spcPct val="90000"/>
                  </a:lnSpc>
                </a:pPr>
                <a:r>
                  <a:rPr lang="zh-CN" altLang="en-US" dirty="0"/>
                  <a:t>攻击者</a:t>
                </a:r>
                <a:r>
                  <a:rPr lang="zh-CN" altLang="de-DE" dirty="0" smtClean="0"/>
                  <a:t>知道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𝑁</m:t>
                    </m:r>
                    <m:r>
                      <a:rPr lang="zh-CN" altLang="en-US" i="1" dirty="0">
                        <a:latin typeface="Cambria Math"/>
                      </a:rPr>
                      <m:t>，</m:t>
                    </m:r>
                    <m:r>
                      <a:rPr lang="en-US" altLang="zh-CN" i="1" dirty="0">
                        <a:latin typeface="Cambria Math"/>
                      </a:rPr>
                      <m:t>𝑒</m:t>
                    </m:r>
                    <m:r>
                      <a:rPr lang="en-US" altLang="zh-CN" i="1" baseline="-25000" dirty="0">
                        <a:latin typeface="Cambria Math"/>
                      </a:rPr>
                      <m:t>1</m:t>
                    </m:r>
                    <m:r>
                      <a:rPr lang="zh-CN" altLang="en-US" i="1" dirty="0">
                        <a:latin typeface="Cambria Math"/>
                      </a:rPr>
                      <m:t>，</m:t>
                    </m:r>
                    <m:r>
                      <a:rPr lang="en-US" altLang="zh-CN" i="1" dirty="0">
                        <a:latin typeface="Cambria Math"/>
                      </a:rPr>
                      <m:t>𝑒</m:t>
                    </m:r>
                    <m:r>
                      <a:rPr lang="en-US" altLang="zh-CN" i="1" baseline="-25000" dirty="0">
                        <a:latin typeface="Cambria Math"/>
                      </a:rPr>
                      <m:t>2</m:t>
                    </m:r>
                    <m:r>
                      <a:rPr lang="zh-CN" altLang="en-US" i="1" dirty="0">
                        <a:latin typeface="Cambria Math"/>
                      </a:rPr>
                      <m:t>，</m:t>
                    </m:r>
                    <m:r>
                      <a:rPr lang="en-US" altLang="zh-CN" i="1" dirty="0">
                        <a:latin typeface="Cambria Math"/>
                      </a:rPr>
                      <m:t>𝑐</m:t>
                    </m:r>
                    <m:r>
                      <a:rPr lang="en-US" altLang="zh-CN" i="1" baseline="-25000" dirty="0">
                        <a:latin typeface="Cambria Math"/>
                      </a:rPr>
                      <m:t>1</m:t>
                    </m:r>
                    <m:r>
                      <a:rPr lang="zh-CN" altLang="en-US" i="1" dirty="0">
                        <a:latin typeface="Cambria Math"/>
                      </a:rPr>
                      <m:t>和</m:t>
                    </m:r>
                    <m:r>
                      <a:rPr lang="en-US" altLang="zh-CN" i="1" dirty="0">
                        <a:latin typeface="Cambria Math"/>
                      </a:rPr>
                      <m:t>𝑐</m:t>
                    </m:r>
                    <m:r>
                      <a:rPr lang="en-US" altLang="zh-CN" i="1" baseline="-25000" dirty="0">
                        <a:latin typeface="Cambria Math"/>
                      </a:rPr>
                      <m:t>2</m:t>
                    </m:r>
                  </m:oMath>
                </a14:m>
                <a:r>
                  <a:rPr lang="zh-CN" altLang="en-US" dirty="0"/>
                  <a:t>，可如下恢复明文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𝑚</m:t>
                    </m:r>
                  </m:oMath>
                </a14:m>
                <a:endParaRPr lang="zh-CN" altLang="en-US" dirty="0"/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/>
                      </a:rPr>
                      <m:t>(</m:t>
                    </m:r>
                    <m:r>
                      <a:rPr lang="en-US" altLang="zh-CN" sz="2800" i="1" dirty="0">
                        <a:latin typeface="Cambria Math"/>
                      </a:rPr>
                      <m:t>𝑒</m:t>
                    </m:r>
                    <m:r>
                      <a:rPr lang="en-US" altLang="zh-CN" sz="2800" i="1" baseline="-25000" dirty="0">
                        <a:latin typeface="Cambria Math"/>
                      </a:rPr>
                      <m:t>1</m:t>
                    </m:r>
                    <m:r>
                      <a:rPr lang="en-US" altLang="zh-CN" sz="2800" i="1" dirty="0">
                        <a:latin typeface="Cambria Math"/>
                      </a:rPr>
                      <m:t>,</m:t>
                    </m:r>
                    <m:r>
                      <a:rPr lang="en-US" altLang="zh-CN" sz="2800" i="1" dirty="0">
                        <a:latin typeface="Cambria Math"/>
                      </a:rPr>
                      <m:t>𝑒</m:t>
                    </m:r>
                    <m:r>
                      <a:rPr lang="en-US" altLang="zh-CN" sz="2800" i="1" baseline="-25000" dirty="0">
                        <a:latin typeface="Cambria Math"/>
                      </a:rPr>
                      <m:t>2</m:t>
                    </m:r>
                    <m:r>
                      <a:rPr lang="en-US" altLang="zh-CN" sz="2800" i="1" dirty="0">
                        <a:latin typeface="Cambria Math"/>
                      </a:rPr>
                      <m:t>)=1</m:t>
                    </m:r>
                  </m:oMath>
                </a14:m>
                <a:r>
                  <a:rPr lang="zh-CN" altLang="en-US" sz="2800" dirty="0"/>
                  <a:t>，由欧几里德算法可找出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/>
                      </a:rPr>
                      <m:t>𝑟</m:t>
                    </m:r>
                    <m:r>
                      <a:rPr lang="en-US" altLang="zh-CN" sz="2800" i="1" dirty="0">
                        <a:latin typeface="Cambria Math"/>
                      </a:rPr>
                      <m:t>,</m:t>
                    </m:r>
                    <m:r>
                      <a:rPr lang="en-US" altLang="zh-CN" sz="2800" i="1" dirty="0">
                        <a:latin typeface="Cambria Math"/>
                      </a:rPr>
                      <m:t>𝑠</m:t>
                    </m:r>
                  </m:oMath>
                </a14:m>
                <a:r>
                  <a:rPr lang="zh-CN" altLang="en-US" sz="2800" dirty="0"/>
                  <a:t>满足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srgbClr val="FF0000"/>
                        </a:solidFill>
                        <a:latin typeface="Cambria Math"/>
                      </a:rPr>
                      <m:t>𝑟𝑒</m:t>
                    </m:r>
                    <m:r>
                      <a:rPr lang="en-US" altLang="zh-CN" sz="2800" i="1" baseline="-25000" dirty="0">
                        <a:solidFill>
                          <a:srgbClr val="FF0000"/>
                        </a:solidFill>
                        <a:latin typeface="Cambria Math"/>
                      </a:rPr>
                      <m:t>1</m:t>
                    </m:r>
                    <m:r>
                      <a:rPr lang="zh-CN" altLang="en-US" sz="2800" i="1" dirty="0">
                        <a:solidFill>
                          <a:srgbClr val="FF0000"/>
                        </a:solidFill>
                        <a:latin typeface="Cambria Math"/>
                      </a:rPr>
                      <m:t>＋</m:t>
                    </m:r>
                    <m:r>
                      <a:rPr lang="en-US" altLang="zh-CN" sz="2800" i="1" dirty="0">
                        <a:solidFill>
                          <a:srgbClr val="FF0000"/>
                        </a:solidFill>
                        <a:latin typeface="Cambria Math"/>
                      </a:rPr>
                      <m:t>𝑠𝑒</m:t>
                    </m:r>
                    <m:r>
                      <a:rPr lang="en-US" altLang="zh-CN" sz="2800" i="1" baseline="-25000" dirty="0">
                        <a:solidFill>
                          <a:srgbClr val="FF0000"/>
                        </a:solidFill>
                        <a:latin typeface="Cambria Math"/>
                      </a:rPr>
                      <m:t>2</m:t>
                    </m:r>
                    <m:r>
                      <a:rPr lang="zh-CN" altLang="en-US" sz="2800" i="1" dirty="0">
                        <a:solidFill>
                          <a:srgbClr val="FF0000"/>
                        </a:solidFill>
                        <a:latin typeface="Cambria Math"/>
                      </a:rPr>
                      <m:t>＝</m:t>
                    </m:r>
                    <m:r>
                      <a:rPr lang="en-US" altLang="zh-CN" sz="2800" i="1" dirty="0">
                        <a:solidFill>
                          <a:srgbClr val="FF0000"/>
                        </a:solidFill>
                        <a:latin typeface="Cambria Math"/>
                      </a:rPr>
                      <m:t>1</m:t>
                    </m:r>
                  </m:oMath>
                </a14:m>
                <a:r>
                  <a:rPr lang="zh-CN" altLang="en-US" sz="2800" dirty="0" smtClean="0"/>
                  <a:t>。假定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/>
                      </a:rPr>
                      <m:t>𝑟</m:t>
                    </m:r>
                  </m:oMath>
                </a14:m>
                <a:r>
                  <a:rPr lang="zh-CN" altLang="en-US" sz="2800" dirty="0" smtClean="0"/>
                  <a:t>是负数</a:t>
                </a:r>
                <a:r>
                  <a:rPr lang="zh-CN" altLang="en-US" sz="2800" dirty="0"/>
                  <a:t>，</a:t>
                </a:r>
                <a:r>
                  <a:rPr lang="zh-CN" altLang="en-US" sz="2800" dirty="0" smtClean="0"/>
                  <a:t>那么</a:t>
                </a:r>
                <a:endParaRPr lang="en-US" altLang="zh-CN" sz="2800" dirty="0" smtClean="0"/>
              </a:p>
              <a:p>
                <a:pPr marL="457200" lvl="1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b="1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zh-CN" b="1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zh-CN" altLang="de-DE" b="1" i="1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e>
                        <m:sup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𝒓</m:t>
                          </m:r>
                        </m:sup>
                      </m:sSup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∙</m:t>
                      </m:r>
                      <m:sSup>
                        <m:sSup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𝟐</m:t>
                              </m:r>
                            </m:sub>
                          </m:sSub>
                        </m:e>
                        <m:sup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𝒔</m:t>
                          </m:r>
                        </m:sup>
                      </m:sSup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𝒎</m:t>
                          </m:r>
                        </m:e>
                        <m:sup>
                          <m:r>
                            <a:rPr lang="en-US" altLang="zh-CN" b="1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𝒓𝒆</m:t>
                          </m:r>
                          <m:r>
                            <a:rPr lang="en-US" altLang="zh-CN" b="1" i="1" baseline="-25000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zh-CN" altLang="en-US" b="1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＋</m:t>
                          </m:r>
                          <m:r>
                            <a:rPr lang="en-US" altLang="zh-CN" b="1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𝒔𝒆</m:t>
                          </m:r>
                          <m:r>
                            <a:rPr lang="en-US" altLang="zh-CN" b="1" i="1" baseline="-25000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≡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𝒎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   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𝒎𝒐𝒅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𝑵</m:t>
                      </m:r>
                    </m:oMath>
                  </m:oMathPara>
                </a14:m>
                <a:endParaRPr lang="zh-CN" altLang="pt-BR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76400"/>
                <a:ext cx="8229600" cy="4648200"/>
              </a:xfrm>
              <a:blipFill rotWithShape="1">
                <a:blip r:embed="rId2" cstate="print"/>
                <a:stretch>
                  <a:fillRect l="-1259" t="-2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75D54-F8E4-415F-A562-EF16F64D0D19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45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057400"/>
                <a:ext cx="8229600" cy="42672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zh-CN" altLang="pt-BR" dirty="0" smtClean="0"/>
                  <a:t>无需秘密密钥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𝑑</m:t>
                    </m:r>
                  </m:oMath>
                </a14:m>
                <a:r>
                  <a:rPr lang="zh-CN" altLang="en-US" dirty="0" smtClean="0"/>
                  <a:t>，就可以得到明文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</m:oMath>
                </a14:m>
                <a:r>
                  <a:rPr lang="en-US" altLang="zh-CN" i="1" dirty="0" smtClean="0"/>
                  <a:t>(</a:t>
                </a:r>
                <a:r>
                  <a:rPr lang="en-US" altLang="zh-CN" b="1" dirty="0" smtClean="0">
                    <a:solidFill>
                      <a:srgbClr val="FF00FF"/>
                    </a:solidFill>
                  </a:rPr>
                  <a:t>RSA</a:t>
                </a:r>
                <a:r>
                  <a:rPr lang="zh-CN" altLang="en-US" b="1" dirty="0" smtClean="0">
                    <a:solidFill>
                      <a:srgbClr val="FF00FF"/>
                    </a:solidFill>
                  </a:rPr>
                  <a:t>的共模攻击）</a:t>
                </a:r>
                <a:endParaRPr lang="en-US" altLang="zh-CN" b="1" dirty="0" smtClean="0">
                  <a:solidFill>
                    <a:srgbClr val="FF00FF"/>
                  </a:solidFill>
                </a:endParaRPr>
              </a:p>
              <a:p>
                <a:pPr>
                  <a:lnSpc>
                    <a:spcPct val="90000"/>
                  </a:lnSpc>
                </a:pPr>
                <a:endParaRPr lang="en-US" altLang="zh-CN" b="1" dirty="0" smtClean="0">
                  <a:solidFill>
                    <a:srgbClr val="FF00FF"/>
                  </a:solidFill>
                </a:endParaRPr>
              </a:p>
              <a:p>
                <a:pPr>
                  <a:lnSpc>
                    <a:spcPct val="90000"/>
                  </a:lnSpc>
                </a:pPr>
                <a:endParaRPr lang="en-US" altLang="zh-CN" b="1" dirty="0" smtClean="0">
                  <a:solidFill>
                    <a:srgbClr val="FF00FF"/>
                  </a:solidFill>
                </a:endParaRPr>
              </a:p>
              <a:p>
                <a:pPr marL="0" indent="0" algn="ctr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sz="3600" b="1" i="1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sz="3600" b="1" dirty="0" smtClean="0">
                    <a:solidFill>
                      <a:srgbClr val="FF0000"/>
                    </a:solidFill>
                    <a:latin typeface="隶书" pitchFamily="49" charset="-122"/>
                    <a:ea typeface="隶书" pitchFamily="49" charset="-122"/>
                  </a:rPr>
                  <a:t>在</a:t>
                </a:r>
                <a:r>
                  <a:rPr lang="zh-CN" altLang="en-US" sz="3600" b="1" dirty="0">
                    <a:solidFill>
                      <a:srgbClr val="FF0000"/>
                    </a:solidFill>
                    <a:latin typeface="隶书" pitchFamily="49" charset="-122"/>
                    <a:ea typeface="隶书" pitchFamily="49" charset="-122"/>
                  </a:rPr>
                  <a:t>使用</a:t>
                </a:r>
                <a:r>
                  <a:rPr lang="en-US" altLang="zh-CN" sz="3600" b="1" dirty="0">
                    <a:solidFill>
                      <a:srgbClr val="FF0000"/>
                    </a:solidFill>
                    <a:latin typeface="隶书" pitchFamily="49" charset="-122"/>
                    <a:ea typeface="隶书" pitchFamily="49" charset="-122"/>
                  </a:rPr>
                  <a:t>RSA</a:t>
                </a:r>
                <a:r>
                  <a:rPr lang="zh-CN" altLang="en-US" sz="3600" b="1" dirty="0">
                    <a:solidFill>
                      <a:srgbClr val="FF0000"/>
                    </a:solidFill>
                    <a:latin typeface="隶书" pitchFamily="49" charset="-122"/>
                    <a:ea typeface="隶书" pitchFamily="49" charset="-122"/>
                  </a:rPr>
                  <a:t>公钥密码的通信中</a:t>
                </a:r>
                <a:r>
                  <a:rPr lang="zh-CN" altLang="en-US" sz="3600" b="1" dirty="0" smtClean="0">
                    <a:solidFill>
                      <a:srgbClr val="FF0000"/>
                    </a:solidFill>
                    <a:latin typeface="隶书" pitchFamily="49" charset="-122"/>
                    <a:ea typeface="隶书" pitchFamily="49" charset="-122"/>
                  </a:rPr>
                  <a:t>，不同用户</a:t>
                </a:r>
                <a:r>
                  <a:rPr lang="zh-CN" altLang="en-US" sz="3600" b="1" dirty="0">
                    <a:solidFill>
                      <a:srgbClr val="FF0000"/>
                    </a:solidFill>
                    <a:latin typeface="隶书" pitchFamily="49" charset="-122"/>
                    <a:ea typeface="隶书" pitchFamily="49" charset="-122"/>
                  </a:rPr>
                  <a:t>的密钥不能有相同的模值</a:t>
                </a:r>
                <a:endParaRPr lang="en-US" altLang="zh-CN" sz="3600" b="1" dirty="0">
                  <a:solidFill>
                    <a:srgbClr val="FF0000"/>
                  </a:solidFill>
                  <a:latin typeface="隶书" pitchFamily="49" charset="-122"/>
                  <a:ea typeface="隶书" pitchFamily="49" charset="-122"/>
                </a:endParaRPr>
              </a:p>
              <a:p>
                <a:pPr>
                  <a:lnSpc>
                    <a:spcPct val="90000"/>
                  </a:lnSpc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057400"/>
                <a:ext cx="8229600" cy="4267200"/>
              </a:xfrm>
              <a:blipFill rotWithShape="1">
                <a:blip r:embed="rId2" cstate="print"/>
                <a:stretch>
                  <a:fillRect l="-1259" t="-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76A3-B77B-4386-B397-C7229EEC4C66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46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选择密文攻击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76400"/>
                <a:ext cx="8229600" cy="4648200"/>
              </a:xfrm>
            </p:spPr>
            <p:txBody>
              <a:bodyPr/>
              <a:lstStyle/>
              <a:p>
                <a:pPr>
                  <a:lnSpc>
                    <a:spcPct val="80000"/>
                  </a:lnSpc>
                  <a:buNone/>
                </a:pPr>
                <a:r>
                  <a:rPr lang="en-US" altLang="zh-CN" b="1" dirty="0" smtClean="0">
                    <a:solidFill>
                      <a:srgbClr val="FF00FF"/>
                    </a:solidFill>
                  </a:rPr>
                  <a:t>RSA</a:t>
                </a:r>
                <a:r>
                  <a:rPr lang="zh-CN" altLang="en-US" b="1" dirty="0" smtClean="0">
                    <a:solidFill>
                      <a:srgbClr val="FF00FF"/>
                    </a:solidFill>
                  </a:rPr>
                  <a:t>模幂运算的性质</a:t>
                </a:r>
                <a:r>
                  <a:rPr lang="zh-CN" altLang="en-US" dirty="0" smtClean="0"/>
                  <a:t>：</a:t>
                </a:r>
                <a:endParaRPr lang="en-US" altLang="zh-CN" dirty="0" smtClean="0"/>
              </a:p>
              <a:p>
                <a:pPr algn="ctr">
                  <a:lnSpc>
                    <a:spcPct val="8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𝑬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𝑲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𝒂𝒃</m:t>
                          </m:r>
                        </m:e>
                      </m:d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𝑬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𝑲</m:t>
                          </m:r>
                        </m:sub>
                      </m:sSub>
                      <m:d>
                        <m:d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𝒂</m:t>
                          </m:r>
                        </m:e>
                      </m:d>
                      <m:sSub>
                        <m:sSub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𝑬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𝑲</m:t>
                          </m:r>
                        </m:sub>
                      </m:sSub>
                      <m:d>
                        <m:d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𝒃</m:t>
                          </m:r>
                        </m:e>
                      </m:d>
                    </m:oMath>
                  </m:oMathPara>
                </a14:m>
                <a:endParaRPr lang="en-US" altLang="zh-CN" b="1" dirty="0" smtClean="0"/>
              </a:p>
              <a:p>
                <a:pPr marL="514350" indent="-514350">
                  <a:lnSpc>
                    <a:spcPct val="80000"/>
                  </a:lnSpc>
                  <a:buFont typeface="+mj-lt"/>
                  <a:buAutoNum type="arabicPeriod"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破译密文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zh-CN" altLang="en-US" dirty="0" smtClean="0"/>
                  <a:t>用户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公钥为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(</m:t>
                    </m:r>
                    <m:r>
                      <a:rPr lang="en-US" altLang="zh-CN" i="1" dirty="0" err="1" smtClean="0">
                        <a:latin typeface="Cambria Math"/>
                      </a:rPr>
                      <m:t>𝑒</m:t>
                    </m:r>
                    <m:r>
                      <a:rPr lang="en-US" altLang="zh-CN" i="1" dirty="0" err="1" smtClean="0">
                        <a:latin typeface="Cambria Math"/>
                      </a:rPr>
                      <m:t>,</m:t>
                    </m:r>
                    <m:r>
                      <a:rPr lang="en-US" altLang="zh-CN" i="1" dirty="0" err="1" smtClean="0">
                        <a:latin typeface="Cambria Math"/>
                      </a:rPr>
                      <m:t>𝑛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/>
                  <a:t>，攻击者监听到发给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的密文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𝑐</m:t>
                    </m:r>
                    <m:r>
                      <a:rPr lang="en-US" altLang="zh-CN" b="0" i="1" dirty="0" smtClean="0">
                        <a:latin typeface="Cambria Math"/>
                      </a:rPr>
                      <m:t>=</m:t>
                    </m:r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  <m:r>
                      <a:rPr lang="en-US" altLang="zh-CN" i="1" baseline="30000" dirty="0" smtClean="0">
                        <a:latin typeface="Cambria Math"/>
                      </a:rPr>
                      <m:t>𝑒</m:t>
                    </m:r>
                    <m:r>
                      <a:rPr lang="en-US" altLang="zh-CN" i="1" dirty="0" smtClean="0">
                        <a:latin typeface="Cambria Math"/>
                      </a:rPr>
                      <m:t> </m:t>
                    </m:r>
                    <m:r>
                      <a:rPr lang="en-US" altLang="zh-CN" i="1" dirty="0" smtClean="0">
                        <a:latin typeface="Cambria Math"/>
                      </a:rPr>
                      <m:t>𝑚𝑜𝑑</m:t>
                    </m:r>
                    <m:r>
                      <a:rPr lang="en-US" altLang="zh-CN" i="1" dirty="0" smtClean="0">
                        <a:latin typeface="Cambria Math"/>
                      </a:rPr>
                      <m:t> </m:t>
                    </m:r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</m:oMath>
                </a14:m>
                <a:endParaRPr lang="en-US" altLang="zh-CN" i="1" dirty="0" smtClean="0"/>
              </a:p>
              <a:p>
                <a:pPr lvl="1">
                  <a:lnSpc>
                    <a:spcPct val="80000"/>
                  </a:lnSpc>
                </a:pPr>
                <a:r>
                  <a:rPr lang="zh-CN" altLang="en-US" dirty="0" smtClean="0"/>
                  <a:t>攻击者随机选取一个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𝑟</m:t>
                    </m:r>
                    <m:r>
                      <a:rPr lang="en-US" altLang="zh-CN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dirty="0"/>
                  <a:t>&lt;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zh-CN" altLang="en-US" dirty="0" smtClean="0"/>
                  <a:t>，计算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𝑦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smtClean="0">
                        <a:latin typeface="Cambria Math"/>
                      </a:rPr>
                      <m:t>𝑟</m:t>
                    </m:r>
                    <m:r>
                      <a:rPr lang="en-US" altLang="zh-CN" i="1" baseline="30000" dirty="0" smtClean="0">
                        <a:latin typeface="Cambria Math"/>
                      </a:rPr>
                      <m:t>𝑒</m:t>
                    </m:r>
                    <m:r>
                      <a:rPr lang="en-US" altLang="zh-CN" i="1" baseline="30000" dirty="0" smtClean="0">
                        <a:latin typeface="Cambria Math"/>
                      </a:rPr>
                      <m:t> </m:t>
                    </m:r>
                    <m:r>
                      <a:rPr lang="en-US" altLang="zh-CN" i="1" dirty="0" smtClean="0">
                        <a:latin typeface="Cambria Math"/>
                      </a:rPr>
                      <m:t>𝑚𝑜𝑑</m:t>
                    </m:r>
                    <m:r>
                      <a:rPr lang="en-US" altLang="zh-CN" i="1" dirty="0" smtClean="0">
                        <a:latin typeface="Cambria Math"/>
                      </a:rPr>
                      <m:t> </m:t>
                    </m:r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  <m:r>
                      <a:rPr lang="zh-CN" altLang="en-US" i="1" dirty="0" smtClean="0">
                        <a:latin typeface="Cambria Math"/>
                      </a:rPr>
                      <m:t>，</m:t>
                    </m:r>
                  </m:oMath>
                </a14:m>
                <a:endParaRPr lang="en-US" altLang="zh-CN" i="1" dirty="0" smtClean="0">
                  <a:latin typeface="Cambria Math"/>
                </a:endParaRPr>
              </a:p>
              <a:p>
                <a:pPr marL="457200" lvl="1" indent="0">
                  <a:lnSpc>
                    <a:spcPct val="8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/>
                        </a:rPr>
                        <m:t>𝑡</m:t>
                      </m:r>
                      <m:r>
                        <a:rPr lang="zh-CN" altLang="en-US" i="1" dirty="0" smtClean="0">
                          <a:latin typeface="Cambria Math"/>
                        </a:rPr>
                        <m:t>＝</m:t>
                      </m:r>
                      <m:r>
                        <a:rPr lang="en-US" altLang="zh-CN" i="1" dirty="0" err="1" smtClean="0">
                          <a:latin typeface="Cambria Math"/>
                        </a:rPr>
                        <m:t>𝑦𝑐</m:t>
                      </m:r>
                      <m:r>
                        <a:rPr lang="en-US" altLang="zh-CN" i="1" dirty="0" smtClean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altLang="zh-CN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 dirty="0" smtClean="0">
                              <a:latin typeface="Cambria Math"/>
                            </a:rPr>
                            <m:t>𝑚𝑜𝑑</m:t>
                          </m:r>
                          <m:r>
                            <a:rPr lang="en-US" altLang="zh-CN" i="1" dirty="0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zh-CN" i="1" dirty="0" smtClean="0">
                              <a:latin typeface="Cambria Math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altLang="zh-CN" dirty="0" smtClean="0"/>
              </a:p>
              <a:p>
                <a:pPr lvl="1">
                  <a:lnSpc>
                    <a:spcPct val="80000"/>
                  </a:lnSpc>
                </a:pPr>
                <a:r>
                  <a:rPr lang="zh-CN" altLang="en-US" dirty="0" smtClean="0"/>
                  <a:t>攻击者发送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𝑡</m:t>
                    </m:r>
                  </m:oMath>
                </a14:m>
                <a:r>
                  <a:rPr lang="zh-CN" altLang="en-US" dirty="0" smtClean="0"/>
                  <a:t>给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，要求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对消息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𝑡</m:t>
                    </m:r>
                  </m:oMath>
                </a14:m>
                <a:r>
                  <a:rPr lang="zh-CN" altLang="en-US" dirty="0" smtClean="0"/>
                  <a:t>签名</a:t>
                </a:r>
                <a:r>
                  <a:rPr lang="en-US" altLang="zh-CN" dirty="0" smtClean="0"/>
                  <a:t>(A</a:t>
                </a:r>
                <a:r>
                  <a:rPr lang="zh-CN" altLang="en-US" dirty="0" smtClean="0"/>
                  <a:t>用私钥签名</a:t>
                </a:r>
                <a:r>
                  <a:rPr lang="en-US" altLang="zh-CN" dirty="0" smtClean="0"/>
                  <a:t>)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把签名返回给攻击者，攻击者就得到了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𝑠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smtClean="0">
                        <a:latin typeface="Cambria Math"/>
                      </a:rPr>
                      <m:t>𝑡</m:t>
                    </m:r>
                    <m:r>
                      <a:rPr lang="en-US" altLang="zh-CN" i="1" baseline="30000" dirty="0" smtClean="0">
                        <a:latin typeface="Cambria Math"/>
                      </a:rPr>
                      <m:t>𝑑</m:t>
                    </m:r>
                    <m:r>
                      <a:rPr lang="en-US" altLang="zh-CN" i="1" dirty="0" smtClean="0">
                        <a:latin typeface="Cambria Math"/>
                      </a:rPr>
                      <m:t> </m:t>
                    </m:r>
                    <m:r>
                      <a:rPr lang="en-US" altLang="zh-CN" i="1" dirty="0" smtClean="0">
                        <a:latin typeface="Cambria Math"/>
                      </a:rPr>
                      <m:t>𝑚𝑜𝑑</m:t>
                    </m:r>
                    <m:r>
                      <a:rPr lang="en-US" altLang="zh-CN" i="1" dirty="0" smtClean="0">
                        <a:latin typeface="Cambria Math"/>
                      </a:rPr>
                      <m:t> </m:t>
                    </m:r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zh-CN" altLang="en-US" dirty="0" smtClean="0"/>
                  <a:t>。攻击者计算：</a:t>
                </a:r>
                <a:endParaRPr lang="zh-CN" altLang="da-DK" i="1" dirty="0" smtClean="0"/>
              </a:p>
              <a:p>
                <a:pPr lvl="1" algn="ctr">
                  <a:lnSpc>
                    <a:spcPct val="8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dirty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 dirty="0">
                              <a:latin typeface="Cambria Math"/>
                            </a:rPr>
                            <m:t>𝑟</m:t>
                          </m:r>
                        </m:e>
                        <m:sup>
                          <m:r>
                            <a:rPr lang="en-US" altLang="zh-CN" i="1" dirty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da-DK" altLang="zh-CN" i="1" dirty="0" smtClean="0">
                          <a:latin typeface="Cambria Math"/>
                        </a:rPr>
                        <m:t>𝑠</m:t>
                      </m:r>
                      <m:r>
                        <a:rPr lang="da-DK" altLang="zh-CN" i="1" dirty="0" smtClean="0">
                          <a:latin typeface="Cambria Math"/>
                        </a:rPr>
                        <m:t> (</m:t>
                      </m:r>
                      <m:r>
                        <a:rPr lang="da-DK" altLang="zh-CN" i="1" dirty="0" smtClean="0">
                          <a:latin typeface="Cambria Math"/>
                        </a:rPr>
                        <m:t>𝑚𝑜𝑑</m:t>
                      </m:r>
                      <m:r>
                        <a:rPr lang="da-DK" altLang="zh-CN" i="1" dirty="0" smtClean="0">
                          <a:latin typeface="Cambria Math"/>
                        </a:rPr>
                        <m:t> </m:t>
                      </m:r>
                      <m:r>
                        <a:rPr lang="da-DK" altLang="zh-CN" i="1" dirty="0" smtClean="0">
                          <a:latin typeface="Cambria Math"/>
                        </a:rPr>
                        <m:t>𝑛</m:t>
                      </m:r>
                      <m:r>
                        <a:rPr lang="da-DK" altLang="zh-CN" i="1" dirty="0" smtClean="0">
                          <a:latin typeface="Cambria Math"/>
                        </a:rPr>
                        <m:t>)</m:t>
                      </m:r>
                      <m:r>
                        <a:rPr lang="zh-CN" altLang="da-DK" i="1" dirty="0" smtClean="0">
                          <a:latin typeface="Cambria Math"/>
                        </a:rPr>
                        <m:t>＝</m:t>
                      </m:r>
                      <m:sSup>
                        <m:sSupPr>
                          <m:ctrlPr>
                            <a:rPr lang="en-US" altLang="zh-CN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0" i="1" dirty="0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CN" b="0" i="1" dirty="0" smtClean="0">
                              <a:latin typeface="Cambria Math"/>
                            </a:rPr>
                            <m:t>𝑑</m:t>
                          </m:r>
                        </m:sup>
                      </m:sSup>
                      <m:r>
                        <a:rPr lang="da-DK" altLang="zh-CN" i="1" dirty="0" smtClean="0">
                          <a:latin typeface="Cambria Math"/>
                        </a:rPr>
                        <m:t>×</m:t>
                      </m:r>
                      <m:sSup>
                        <m:sSupPr>
                          <m:ctrlPr>
                            <a:rPr lang="da-DK" altLang="zh-CN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0" i="1" dirty="0" smtClean="0">
                              <a:latin typeface="Cambria Math"/>
                            </a:rPr>
                            <m:t>𝑡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/>
                            </a:rPr>
                            <m:t>𝑑</m:t>
                          </m:r>
                        </m:sup>
                      </m:sSup>
                      <m:r>
                        <a:rPr lang="da-DK" altLang="zh-CN" i="1" dirty="0" smtClean="0">
                          <a:latin typeface="Cambria Math"/>
                        </a:rPr>
                        <m:t> (</m:t>
                      </m:r>
                      <m:r>
                        <a:rPr lang="da-DK" altLang="zh-CN" i="1" dirty="0" smtClean="0">
                          <a:latin typeface="Cambria Math"/>
                        </a:rPr>
                        <m:t>𝑚𝑜𝑑</m:t>
                      </m:r>
                      <m:r>
                        <a:rPr lang="da-DK" altLang="zh-CN" i="1" dirty="0" smtClean="0">
                          <a:latin typeface="Cambria Math"/>
                        </a:rPr>
                        <m:t> </m:t>
                      </m:r>
                      <m:r>
                        <a:rPr lang="da-DK" altLang="zh-CN" i="1" dirty="0" smtClean="0">
                          <a:latin typeface="Cambria Math"/>
                        </a:rPr>
                        <m:t>𝑛</m:t>
                      </m:r>
                      <m:r>
                        <a:rPr lang="da-DK" altLang="zh-CN" i="1" dirty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da-DK" altLang="zh-CN" dirty="0" smtClean="0"/>
              </a:p>
              <a:p>
                <a:pPr lvl="1" algn="ctr">
                  <a:lnSpc>
                    <a:spcPct val="80000"/>
                  </a:lnSpc>
                  <a:buNone/>
                </a:pPr>
                <a14:m>
                  <m:oMath xmlns:m="http://schemas.openxmlformats.org/officeDocument/2006/math">
                    <m:r>
                      <a:rPr lang="zh-CN" altLang="da-DK" i="1" dirty="0" smtClean="0">
                        <a:latin typeface="Cambria Math"/>
                      </a:rPr>
                      <m:t>＝</m:t>
                    </m:r>
                    <m:sSup>
                      <m:sSupPr>
                        <m:ctrlPr>
                          <a:rPr lang="en-US" altLang="zh-CN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en-US" altLang="zh-CN" i="1" dirty="0">
                            <a:latin typeface="Cambria Math"/>
                          </a:rPr>
                          <m:t>−</m:t>
                        </m:r>
                        <m:r>
                          <a:rPr lang="en-US" altLang="zh-CN" i="1" dirty="0">
                            <a:latin typeface="Cambria Math"/>
                          </a:rPr>
                          <m:t>𝑑</m:t>
                        </m:r>
                      </m:sup>
                    </m:sSup>
                    <m:r>
                      <a:rPr lang="da-DK" altLang="zh-CN" i="1" dirty="0" smtClean="0">
                        <a:latin typeface="Cambria Math"/>
                      </a:rPr>
                      <m:t>×</m:t>
                    </m:r>
                    <m:sSup>
                      <m:sSupPr>
                        <m:ctrlPr>
                          <a:rPr lang="da-DK" altLang="zh-CN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/>
                          </a:rPr>
                          <m:t>𝑑</m:t>
                        </m:r>
                      </m:sup>
                    </m:sSup>
                    <m:r>
                      <a:rPr lang="da-DK" altLang="zh-CN" i="1" dirty="0" smtClean="0">
                        <a:latin typeface="Cambria Math"/>
                      </a:rPr>
                      <m:t>×</m:t>
                    </m:r>
                    <m:sSup>
                      <m:sSupPr>
                        <m:ctrlPr>
                          <a:rPr lang="da-DK" altLang="zh-CN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𝑐</m:t>
                        </m:r>
                      </m:e>
                      <m:sup>
                        <m:r>
                          <a:rPr lang="en-US" altLang="zh-CN" i="1" dirty="0">
                            <a:latin typeface="Cambria Math"/>
                          </a:rPr>
                          <m:t>𝑑</m:t>
                        </m:r>
                      </m:sup>
                    </m:sSup>
                    <m:r>
                      <a:rPr lang="da-DK" altLang="zh-CN" i="1" dirty="0" smtClean="0">
                        <a:latin typeface="Cambria Math"/>
                      </a:rPr>
                      <m:t>(</m:t>
                    </m:r>
                    <m:r>
                      <a:rPr lang="da-DK" altLang="zh-CN" i="1" dirty="0" smtClean="0">
                        <a:latin typeface="Cambria Math"/>
                      </a:rPr>
                      <m:t>𝑚𝑜𝑑</m:t>
                    </m:r>
                    <m:r>
                      <a:rPr lang="da-DK" altLang="zh-CN" i="1" dirty="0" smtClean="0">
                        <a:latin typeface="Cambria Math"/>
                      </a:rPr>
                      <m:t> </m:t>
                    </m:r>
                    <m:r>
                      <a:rPr lang="da-DK" altLang="zh-CN" i="1" dirty="0" smtClean="0">
                        <a:latin typeface="Cambria Math"/>
                      </a:rPr>
                      <m:t>𝑛</m:t>
                    </m:r>
                    <m:r>
                      <a:rPr lang="da-DK" altLang="zh-CN" i="1" dirty="0" smtClean="0">
                        <a:latin typeface="Cambria Math"/>
                      </a:rPr>
                      <m:t>)</m:t>
                    </m:r>
                    <m:r>
                      <a:rPr lang="zh-CN" altLang="da-DK" i="1" dirty="0" smtClean="0">
                        <a:latin typeface="Cambria Math"/>
                      </a:rPr>
                      <m:t>＝</m:t>
                    </m:r>
                    <m:sSup>
                      <m:sSupPr>
                        <m:ctrlPr>
                          <a:rPr lang="da-DK" altLang="zh-CN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/>
                          </a:rPr>
                          <m:t>𝑐</m:t>
                        </m:r>
                      </m:e>
                      <m:sup>
                        <m:r>
                          <a:rPr lang="en-US" altLang="zh-CN" i="1" dirty="0">
                            <a:latin typeface="Cambria Math"/>
                          </a:rPr>
                          <m:t>𝑑</m:t>
                        </m:r>
                      </m:sup>
                    </m:sSup>
                    <m:r>
                      <a:rPr lang="da-DK" altLang="zh-CN" i="1" dirty="0" smtClean="0">
                        <a:latin typeface="Cambria Math"/>
                      </a:rPr>
                      <m:t>𝑚𝑜𝑑</m:t>
                    </m:r>
                    <m:r>
                      <a:rPr lang="da-DK" altLang="zh-CN" i="1" dirty="0" smtClean="0">
                        <a:latin typeface="Cambria Math"/>
                      </a:rPr>
                      <m:t> </m:t>
                    </m:r>
                    <m:r>
                      <a:rPr lang="da-DK" altLang="zh-CN" i="1" dirty="0" smtClean="0">
                        <a:latin typeface="Cambria Math"/>
                      </a:rPr>
                      <m:t>𝑛</m:t>
                    </m:r>
                    <m:r>
                      <a:rPr lang="zh-CN" altLang="da-DK" i="1" dirty="0" smtClean="0">
                        <a:latin typeface="Cambria Math"/>
                      </a:rPr>
                      <m:t>＝</m:t>
                    </m:r>
                    <m:r>
                      <a:rPr lang="da-DK" altLang="zh-CN" i="1" dirty="0" smtClean="0">
                        <a:latin typeface="Cambria Math"/>
                      </a:rPr>
                      <m:t>𝑚</m:t>
                    </m:r>
                  </m:oMath>
                </a14:m>
                <a:r>
                  <a:rPr lang="zh-CN" altLang="da-DK" dirty="0" smtClean="0"/>
                  <a:t>，</a:t>
                </a:r>
              </a:p>
              <a:p>
                <a:pPr lvl="1">
                  <a:lnSpc>
                    <a:spcPct val="80000"/>
                  </a:lnSpc>
                  <a:buNone/>
                </a:pPr>
                <a:r>
                  <a:rPr lang="zh-CN" altLang="da-DK" dirty="0" smtClean="0"/>
                  <a:t>   于是攻击者获得了明文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76400"/>
                <a:ext cx="8229600" cy="4648200"/>
              </a:xfrm>
              <a:blipFill rotWithShape="1">
                <a:blip r:embed="rId2" cstate="print"/>
                <a:stretch>
                  <a:fillRect l="-1481" t="-3539" r="-1037" b="-10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027A-79F4-41C8-9F11-7C191EAE1FDC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47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lnSpc>
                    <a:spcPct val="90000"/>
                  </a:lnSpc>
                  <a:buFont typeface="+mj-lt"/>
                  <a:buAutoNum type="arabicPeriod" startAt="2"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骗取签名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zh-CN" altLang="en-US" dirty="0" smtClean="0"/>
                  <a:t>攻击者有非法消息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/>
                  <a:t>要获得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的签名，但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/>
                  <a:t>直接给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不能被接受，于是攻击者选择一个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𝑟</m:t>
                    </m:r>
                  </m:oMath>
                </a14:m>
                <a:r>
                  <a:rPr lang="zh-CN" altLang="en-US" dirty="0" smtClean="0"/>
                  <a:t>，算得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𝑦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smtClean="0">
                        <a:latin typeface="Cambria Math"/>
                      </a:rPr>
                      <m:t>𝑟</m:t>
                    </m:r>
                    <m:r>
                      <a:rPr lang="en-US" altLang="zh-CN" i="1" baseline="30000" dirty="0" smtClean="0">
                        <a:latin typeface="Cambria Math"/>
                      </a:rPr>
                      <m:t>𝑒</m:t>
                    </m:r>
                    <m:r>
                      <a:rPr lang="en-US" altLang="zh-CN" i="1" dirty="0" smtClean="0">
                        <a:latin typeface="Cambria Math"/>
                      </a:rPr>
                      <m:t> (</m:t>
                    </m:r>
                    <m:r>
                      <a:rPr lang="en-US" altLang="zh-CN" i="1" dirty="0" smtClean="0">
                        <a:latin typeface="Cambria Math"/>
                      </a:rPr>
                      <m:t>𝑚𝑜𝑑</m:t>
                    </m:r>
                    <m:r>
                      <a:rPr lang="en-US" altLang="zh-CN" i="1" dirty="0" smtClean="0">
                        <a:latin typeface="Cambria Math"/>
                      </a:rPr>
                      <m:t> </m:t>
                    </m:r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/>
                  <a:t>，再计算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smtClean="0">
                        <a:latin typeface="Cambria Math"/>
                      </a:rPr>
                      <m:t>𝑦</m:t>
                    </m:r>
                    <m:r>
                      <a:rPr lang="en-US" altLang="zh-CN" i="1" dirty="0" smtClean="0">
                        <a:latin typeface="Cambria Math"/>
                      </a:rPr>
                      <m:t>∗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sz="1200" i="1" dirty="0" smtClean="0">
                        <a:latin typeface="Cambria Math"/>
                      </a:rPr>
                      <m:t> </m:t>
                    </m:r>
                    <m:r>
                      <a:rPr lang="en-US" altLang="zh-CN" i="1" dirty="0" smtClean="0">
                        <a:latin typeface="Cambria Math"/>
                      </a:rPr>
                      <m:t>( </m:t>
                    </m:r>
                    <m:r>
                      <a:rPr lang="en-US" altLang="zh-CN" i="1" dirty="0" smtClean="0">
                        <a:latin typeface="Cambria Math"/>
                      </a:rPr>
                      <m:t>𝑚𝑜𝑑</m:t>
                    </m:r>
                    <m:r>
                      <a:rPr lang="en-US" altLang="zh-CN" i="1" dirty="0" smtClean="0">
                        <a:latin typeface="Cambria Math"/>
                      </a:rPr>
                      <m:t> </m:t>
                    </m:r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  <m:r>
                      <a:rPr lang="en-US" altLang="zh-CN" i="1" dirty="0" smtClean="0">
                        <a:latin typeface="Cambria Math"/>
                      </a:rPr>
                      <m:t> )</m:t>
                    </m:r>
                  </m:oMath>
                </a14:m>
                <a:r>
                  <a:rPr lang="zh-CN" altLang="en-US" dirty="0" smtClean="0"/>
                  <a:t>，将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</m:oMath>
                </a14:m>
                <a:r>
                  <a:rPr lang="zh-CN" altLang="en-US" dirty="0" smtClean="0"/>
                  <a:t>给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签名，获得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𝑠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err="1" smtClean="0">
                        <a:latin typeface="Cambria Math"/>
                      </a:rPr>
                      <m:t>𝑚</m:t>
                    </m:r>
                    <m:r>
                      <a:rPr lang="en-US" altLang="zh-CN" i="1" baseline="30000" dirty="0" err="1" smtClean="0">
                        <a:latin typeface="Cambria Math"/>
                      </a:rPr>
                      <m:t>𝑑</m:t>
                    </m:r>
                    <m:r>
                      <a:rPr lang="en-US" altLang="zh-CN" i="1" dirty="0" smtClean="0">
                        <a:latin typeface="Cambria Math"/>
                      </a:rPr>
                      <m:t> (</m:t>
                    </m:r>
                    <m:r>
                      <a:rPr lang="en-US" altLang="zh-CN" i="1" dirty="0" smtClean="0">
                        <a:latin typeface="Cambria Math"/>
                      </a:rPr>
                      <m:t>𝑚𝑜𝑑</m:t>
                    </m:r>
                    <m:r>
                      <a:rPr lang="en-US" altLang="zh-CN" i="1" dirty="0" smtClean="0">
                        <a:latin typeface="Cambria Math"/>
                      </a:rPr>
                      <m:t> </m:t>
                    </m:r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/>
                  <a:t>，计算</a:t>
                </a:r>
                <a:endParaRPr lang="zh-CN" altLang="de-DE" i="1" dirty="0" smtClean="0"/>
              </a:p>
              <a:p>
                <a:pPr algn="ctr">
                  <a:lnSpc>
                    <a:spcPct val="90000"/>
                  </a:lnSpc>
                  <a:buNone/>
                </a:pPr>
                <a:r>
                  <a:rPr lang="de-DE" altLang="zh-CN" i="1" dirty="0" smtClean="0"/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altLang="zh-CN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𝑠𝑟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zh-CN" altLang="de-DE" i="1" dirty="0" smtClean="0">
                        <a:latin typeface="Cambria Math"/>
                      </a:rPr>
                      <m:t>＝</m:t>
                    </m:r>
                    <m:r>
                      <a:rPr lang="de-DE" altLang="zh-CN" i="1" dirty="0" smtClean="0">
                        <a:latin typeface="Cambria Math"/>
                      </a:rPr>
                      <m:t>𝑦</m:t>
                    </m:r>
                    <m:r>
                      <a:rPr lang="de-DE" altLang="zh-CN" i="1" baseline="30000" dirty="0" smtClean="0">
                        <a:latin typeface="Cambria Math"/>
                      </a:rPr>
                      <m:t>𝑑</m:t>
                    </m:r>
                    <m:sSub>
                      <m:sSubPr>
                        <m:ctrlPr>
                          <a:rPr lang="en-US" altLang="zh-CN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de-DE" altLang="zh-CN" i="1" baseline="30000" dirty="0" smtClean="0">
                        <a:latin typeface="Cambria Math"/>
                      </a:rPr>
                      <m:t>𝑑</m:t>
                    </m:r>
                    <m:r>
                      <a:rPr lang="de-DE" altLang="zh-CN" i="1" baseline="30000" dirty="0" smtClean="0"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de-DE" altLang="zh-CN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de-DE" altLang="zh-CN" i="1" dirty="0" smtClean="0">
                        <a:latin typeface="Cambria Math"/>
                      </a:rPr>
                      <m:t> (</m:t>
                    </m:r>
                    <m:r>
                      <a:rPr lang="de-DE" altLang="zh-CN" i="1" dirty="0" smtClean="0">
                        <a:latin typeface="Cambria Math"/>
                      </a:rPr>
                      <m:t>𝑚𝑜𝑑</m:t>
                    </m:r>
                    <m:r>
                      <a:rPr lang="de-DE" altLang="zh-CN" i="1" dirty="0" smtClean="0">
                        <a:latin typeface="Cambria Math"/>
                      </a:rPr>
                      <m:t> </m:t>
                    </m:r>
                    <m:r>
                      <a:rPr lang="de-DE" altLang="zh-CN" i="1" dirty="0" smtClean="0">
                        <a:latin typeface="Cambria Math"/>
                      </a:rPr>
                      <m:t>𝑛</m:t>
                    </m:r>
                    <m:r>
                      <a:rPr lang="de-DE" altLang="zh-CN" i="1" dirty="0" smtClean="0">
                        <a:latin typeface="Cambria Math"/>
                      </a:rPr>
                      <m:t>)</m:t>
                    </m:r>
                  </m:oMath>
                </a14:m>
                <a:endParaRPr lang="de-DE" altLang="zh-CN" dirty="0" smtClean="0"/>
              </a:p>
              <a:p>
                <a:pPr algn="ctr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zh-CN" altLang="de-DE" i="1" dirty="0" smtClean="0">
                        <a:latin typeface="Cambria Math"/>
                      </a:rPr>
                      <m:t>＝</m:t>
                    </m:r>
                    <m:r>
                      <a:rPr lang="de-DE" altLang="zh-CN" i="1" dirty="0" smtClean="0">
                        <a:latin typeface="Cambria Math"/>
                      </a:rPr>
                      <m:t>𝑟</m:t>
                    </m:r>
                    <m:r>
                      <a:rPr lang="de-DE" altLang="zh-CN" i="1" dirty="0" smtClean="0">
                        <a:latin typeface="Cambria Math"/>
                      </a:rPr>
                      <m:t>×</m:t>
                    </m:r>
                    <m:sSup>
                      <m:sSupPr>
                        <m:ctrlPr>
                          <a:rPr lang="de-DE" altLang="zh-CN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en-US" altLang="zh-CN" i="1" dirty="0"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de-DE" altLang="zh-CN" i="1" dirty="0" smtClean="0">
                        <a:latin typeface="Cambria Math"/>
                      </a:rPr>
                      <m:t>×</m:t>
                    </m:r>
                    <m:sSub>
                      <m:sSubPr>
                        <m:ctrlPr>
                          <a:rPr lang="en-US" altLang="zh-CN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de-DE" altLang="zh-CN" i="1" baseline="30000" dirty="0" smtClean="0">
                        <a:latin typeface="Cambria Math"/>
                      </a:rPr>
                      <m:t>𝑑</m:t>
                    </m:r>
                    <m:r>
                      <a:rPr lang="de-DE" altLang="zh-CN" i="1" dirty="0" smtClean="0">
                        <a:latin typeface="Cambria Math"/>
                      </a:rPr>
                      <m:t> (</m:t>
                    </m:r>
                    <m:r>
                      <a:rPr lang="de-DE" altLang="zh-CN" i="1" dirty="0" smtClean="0">
                        <a:latin typeface="Cambria Math"/>
                      </a:rPr>
                      <m:t>𝑚𝑜𝑑</m:t>
                    </m:r>
                    <m:r>
                      <a:rPr lang="de-DE" altLang="zh-CN" i="1" dirty="0" smtClean="0">
                        <a:latin typeface="Cambria Math"/>
                      </a:rPr>
                      <m:t> </m:t>
                    </m:r>
                    <m:r>
                      <a:rPr lang="de-DE" altLang="zh-CN" i="1" dirty="0" smtClean="0">
                        <a:latin typeface="Cambria Math"/>
                      </a:rPr>
                      <m:t>𝑛</m:t>
                    </m:r>
                    <m:r>
                      <a:rPr lang="de-DE" altLang="zh-CN" i="1" dirty="0" smtClean="0">
                        <a:latin typeface="Cambria Math"/>
                      </a:rPr>
                      <m:t>)</m:t>
                    </m:r>
                    <m:r>
                      <a:rPr lang="zh-CN" altLang="de-DE" i="1" dirty="0" smtClean="0">
                        <a:latin typeface="Cambria Math"/>
                      </a:rPr>
                      <m:t>＝</m:t>
                    </m:r>
                    <m:sSub>
                      <m:sSubPr>
                        <m:ctrlPr>
                          <a:rPr lang="en-US" altLang="zh-CN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de-DE" altLang="zh-CN" i="1" baseline="30000" dirty="0" smtClean="0">
                        <a:latin typeface="Cambria Math"/>
                      </a:rPr>
                      <m:t>𝑑</m:t>
                    </m:r>
                    <m:r>
                      <a:rPr lang="de-DE" altLang="zh-CN" i="1" baseline="30000" dirty="0" smtClean="0">
                        <a:latin typeface="Cambria Math"/>
                      </a:rPr>
                      <m:t> (</m:t>
                    </m:r>
                    <m:r>
                      <a:rPr lang="de-DE" altLang="zh-CN" i="1" dirty="0" smtClean="0">
                        <a:latin typeface="Cambria Math"/>
                      </a:rPr>
                      <m:t>𝑚𝑜𝑑</m:t>
                    </m:r>
                    <m:r>
                      <a:rPr lang="de-DE" altLang="zh-CN" i="1" dirty="0" smtClean="0">
                        <a:latin typeface="Cambria Math"/>
                      </a:rPr>
                      <m:t> </m:t>
                    </m:r>
                    <m:r>
                      <a:rPr lang="de-DE" altLang="zh-CN" i="1" dirty="0" smtClean="0">
                        <a:latin typeface="Cambria Math"/>
                      </a:rPr>
                      <m:t>𝑛</m:t>
                    </m:r>
                    <m:r>
                      <a:rPr lang="de-DE" altLang="zh-CN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de-DE" dirty="0" smtClean="0"/>
                  <a:t>，</a:t>
                </a:r>
              </a:p>
              <a:p>
                <a:pPr>
                  <a:lnSpc>
                    <a:spcPct val="90000"/>
                  </a:lnSpc>
                  <a:buNone/>
                </a:pPr>
                <a:r>
                  <a:rPr lang="zh-CN" altLang="de-DE" dirty="0" smtClean="0"/>
                  <a:t>        </a:t>
                </a:r>
                <a:r>
                  <a:rPr lang="zh-CN" altLang="de-DE" sz="2400" dirty="0" smtClean="0"/>
                  <a:t>于是攻击者得到了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altLang="zh-CN" sz="2400" i="1" dirty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 smtClean="0"/>
                  <a:t>的签名</a:t>
                </a:r>
                <a:endParaRPr lang="en-US" altLang="zh-CN" sz="2400" dirty="0" smtClean="0"/>
              </a:p>
              <a:p>
                <a:pPr>
                  <a:lnSpc>
                    <a:spcPct val="90000"/>
                  </a:lnSpc>
                  <a:buNone/>
                </a:pPr>
                <a:endParaRPr lang="en-US" altLang="zh-CN" sz="2400" dirty="0" smtClean="0"/>
              </a:p>
              <a:p>
                <a:pPr marL="457200" lvl="1" indent="0">
                  <a:lnSpc>
                    <a:spcPct val="90000"/>
                  </a:lnSpc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∴</a:t>
                </a:r>
                <a:r>
                  <a:rPr lang="zh-CN" altLang="en-US" b="1" dirty="0" smtClean="0">
                    <a:solidFill>
                      <a:srgbClr val="FF00FF"/>
                    </a:solidFill>
                  </a:rPr>
                  <a:t>不要给陌生人提交的随机文件签名</a:t>
                </a:r>
                <a:endParaRPr lang="zh-CN" altLang="en-US" b="1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 cstate="print"/>
                <a:stretch>
                  <a:fillRect l="-1259" t="-2710" r="-4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8877E-4F5C-4886-902F-2BDB93D48F84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48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低加密指数攻击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828800"/>
                <a:ext cx="8229600" cy="44958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小的公钥</a:t>
                </a:r>
                <a:r>
                  <a:rPr lang="zh-CN" altLang="en-US" sz="2400" dirty="0" smtClean="0"/>
                  <a:t>可加快加密的速度，但过小的公钥易受到攻击</a:t>
                </a:r>
                <a:endParaRPr lang="en-US" altLang="zh-CN" sz="2400" dirty="0" smtClean="0"/>
              </a:p>
              <a:p>
                <a:pPr lvl="1">
                  <a:lnSpc>
                    <a:spcPct val="90000"/>
                  </a:lnSpc>
                </a:pPr>
                <a:r>
                  <a:rPr lang="zh-CN" altLang="en-US" dirty="0" smtClean="0"/>
                  <a:t>如果</a:t>
                </a:r>
                <a:r>
                  <a:rPr lang="en-US" altLang="zh-CN" dirty="0" smtClean="0"/>
                  <a:t>3</a:t>
                </a:r>
                <a:r>
                  <a:rPr lang="zh-CN" altLang="en-US" dirty="0" smtClean="0"/>
                  <a:t>个用户都使用</a:t>
                </a:r>
                <a:r>
                  <a:rPr lang="en-US" altLang="zh-CN" dirty="0" smtClean="0"/>
                  <a:t>3</a:t>
                </a:r>
                <a:r>
                  <a:rPr lang="zh-CN" altLang="en-US" dirty="0" smtClean="0"/>
                  <a:t>作为公钥，对同一个明文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</m:oMath>
                </a14:m>
                <a:r>
                  <a:rPr lang="zh-CN" altLang="en-US" dirty="0" smtClean="0"/>
                  <a:t>加密，则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𝑐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1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  <m:r>
                      <a:rPr lang="en-US" altLang="zh-CN" i="1" baseline="30000" dirty="0" smtClean="0">
                        <a:latin typeface="Cambria Math"/>
                      </a:rPr>
                      <m:t>3</m:t>
                    </m:r>
                    <m:r>
                      <a:rPr lang="en-US" altLang="zh-CN" i="1" dirty="0" smtClean="0">
                        <a:latin typeface="Cambria Math"/>
                      </a:rPr>
                      <m:t> (</m:t>
                    </m:r>
                    <m:r>
                      <a:rPr lang="en-US" altLang="zh-CN" i="1" dirty="0" smtClean="0">
                        <a:latin typeface="Cambria Math"/>
                      </a:rPr>
                      <m:t>𝑚𝑜𝑑</m:t>
                    </m:r>
                    <m:r>
                      <a:rPr lang="en-US" altLang="zh-CN" i="1" dirty="0" smtClean="0">
                        <a:latin typeface="Cambria Math"/>
                      </a:rPr>
                      <m:t> </m:t>
                    </m:r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1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  <m:r>
                      <a:rPr lang="zh-CN" altLang="en-US" i="1" dirty="0" smtClean="0">
                        <a:latin typeface="Cambria Math"/>
                      </a:rPr>
                      <m:t>，</m:t>
                    </m:r>
                    <m:r>
                      <a:rPr lang="en-US" altLang="zh-CN" i="1" dirty="0" smtClean="0">
                        <a:latin typeface="Cambria Math"/>
                      </a:rPr>
                      <m:t>𝑐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2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  <m:r>
                      <a:rPr lang="en-US" altLang="zh-CN" i="1" baseline="30000" dirty="0" smtClean="0">
                        <a:latin typeface="Cambria Math"/>
                      </a:rPr>
                      <m:t>3</m:t>
                    </m:r>
                    <m:r>
                      <a:rPr lang="en-US" altLang="zh-CN" i="1" dirty="0" smtClean="0">
                        <a:latin typeface="Cambria Math"/>
                      </a:rPr>
                      <m:t> (</m:t>
                    </m:r>
                    <m:r>
                      <a:rPr lang="en-US" altLang="zh-CN" i="1" dirty="0" smtClean="0">
                        <a:latin typeface="Cambria Math"/>
                      </a:rPr>
                      <m:t>𝑚𝑜𝑑</m:t>
                    </m:r>
                    <m:r>
                      <a:rPr lang="en-US" altLang="zh-CN" i="1" dirty="0" smtClean="0">
                        <a:latin typeface="Cambria Math"/>
                      </a:rPr>
                      <m:t> </m:t>
                    </m:r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2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𝑐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3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  <m:r>
                      <a:rPr lang="en-US" altLang="zh-CN" i="1" baseline="30000" dirty="0" smtClean="0">
                        <a:latin typeface="Cambria Math"/>
                      </a:rPr>
                      <m:t>3</m:t>
                    </m:r>
                    <m:r>
                      <a:rPr lang="en-US" altLang="zh-CN" i="1" dirty="0" smtClean="0">
                        <a:latin typeface="Cambria Math"/>
                      </a:rPr>
                      <m:t> (</m:t>
                    </m:r>
                    <m:r>
                      <a:rPr lang="en-US" altLang="zh-CN" i="1" dirty="0" smtClean="0">
                        <a:latin typeface="Cambria Math"/>
                      </a:rPr>
                      <m:t>𝑚𝑜𝑑</m:t>
                    </m:r>
                    <m:r>
                      <a:rPr lang="en-US" altLang="zh-CN" i="1" dirty="0" smtClean="0">
                        <a:latin typeface="Cambria Math"/>
                      </a:rPr>
                      <m:t> </m:t>
                    </m:r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3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  <m:r>
                      <a:rPr lang="zh-CN" altLang="en-US" i="1" dirty="0" smtClean="0">
                        <a:latin typeface="Cambria Math"/>
                      </a:rPr>
                      <m:t>，</m:t>
                    </m:r>
                    <m:r>
                      <a:rPr lang="en-US" altLang="zh-CN" i="1" dirty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1" dirty="0" err="1" smtClean="0">
                        <a:latin typeface="Cambria Math"/>
                      </a:rPr>
                      <m:t>gcd</m:t>
                    </m:r>
                    <m:r>
                      <a:rPr lang="en-US" altLang="zh-CN" i="1" dirty="0" smtClean="0">
                        <a:latin typeface="Cambria Math"/>
                      </a:rPr>
                      <m:t>⁡(</m:t>
                    </m:r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1</m:t>
                    </m:r>
                    <m:r>
                      <a:rPr lang="en-US" altLang="zh-CN" i="1" dirty="0" smtClean="0">
                        <a:latin typeface="Cambria Math"/>
                      </a:rPr>
                      <m:t>,</m:t>
                    </m:r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2</m:t>
                    </m:r>
                    <m:r>
                      <a:rPr lang="en-US" altLang="zh-CN" i="1" dirty="0" smtClean="0">
                        <a:latin typeface="Cambria Math"/>
                      </a:rPr>
                      <m:t>,</m:t>
                    </m:r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3</m:t>
                    </m:r>
                    <m:r>
                      <a:rPr lang="en-US" altLang="zh-CN" i="1" dirty="0" smtClean="0">
                        <a:latin typeface="Cambria Math"/>
                      </a:rPr>
                      <m:t>)=1 </m:t>
                    </m:r>
                  </m:oMath>
                </a14:m>
                <a:r>
                  <a:rPr lang="zh-CN" altLang="en-US" dirty="0" smtClean="0"/>
                  <a:t>，且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  <m:r>
                      <a:rPr lang="zh-CN" altLang="en-US" i="1" dirty="0" smtClean="0">
                        <a:latin typeface="Cambria Math"/>
                      </a:rPr>
                      <m:t>＜</m:t>
                    </m:r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1</m:t>
                    </m:r>
                    <m:r>
                      <a:rPr lang="zh-CN" altLang="en-US" i="1" dirty="0" smtClean="0">
                        <a:latin typeface="Cambria Math"/>
                      </a:rPr>
                      <m:t>，</m:t>
                    </m:r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  <m:r>
                      <a:rPr lang="zh-CN" altLang="en-US" i="1" dirty="0" smtClean="0">
                        <a:latin typeface="Cambria Math"/>
                      </a:rPr>
                      <m:t>＜</m:t>
                    </m:r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2</m:t>
                    </m:r>
                    <m:r>
                      <a:rPr lang="zh-CN" altLang="en-US" i="1" dirty="0" smtClean="0">
                        <a:latin typeface="Cambria Math"/>
                      </a:rPr>
                      <m:t>，</m:t>
                    </m:r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  <m:r>
                      <a:rPr lang="zh-CN" altLang="en-US" i="1" dirty="0" smtClean="0">
                        <a:latin typeface="Cambria Math"/>
                      </a:rPr>
                      <m:t>＜</m:t>
                    </m:r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3</m:t>
                    </m:r>
                  </m:oMath>
                </a14:m>
                <a:endParaRPr lang="en-US" altLang="zh-CN" dirty="0" smtClean="0"/>
              </a:p>
              <a:p>
                <a:pPr lvl="1">
                  <a:lnSpc>
                    <a:spcPct val="90000"/>
                  </a:lnSpc>
                </a:pPr>
                <a:r>
                  <a:rPr lang="zh-CN" altLang="en-US" dirty="0" smtClean="0"/>
                  <a:t>由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中国剩余定理</a:t>
                </a:r>
                <a:r>
                  <a:rPr lang="zh-CN" altLang="en-US" dirty="0" smtClean="0"/>
                  <a:t>可从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𝑐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1</m:t>
                    </m:r>
                    <m:r>
                      <a:rPr lang="zh-CN" altLang="en-US" i="1" dirty="0" smtClean="0">
                        <a:latin typeface="Cambria Math"/>
                      </a:rPr>
                      <m:t>，</m:t>
                    </m:r>
                    <m:r>
                      <a:rPr lang="en-US" altLang="zh-CN" i="1" dirty="0" smtClean="0">
                        <a:latin typeface="Cambria Math"/>
                      </a:rPr>
                      <m:t>𝑐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2</m:t>
                    </m:r>
                    <m:r>
                      <a:rPr lang="zh-CN" altLang="en-US" i="1" dirty="0" smtClean="0">
                        <a:latin typeface="Cambria Math"/>
                      </a:rPr>
                      <m:t>，</m:t>
                    </m:r>
                    <m:r>
                      <a:rPr lang="en-US" altLang="zh-CN" i="1" dirty="0" smtClean="0">
                        <a:latin typeface="Cambria Math"/>
                      </a:rPr>
                      <m:t>𝑐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3</m:t>
                    </m:r>
                  </m:oMath>
                </a14:m>
                <a:r>
                  <a:rPr lang="zh-CN" altLang="en-US" dirty="0" smtClean="0"/>
                  <a:t>计算出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𝑐</m:t>
                    </m:r>
                  </m:oMath>
                </a14:m>
                <a:r>
                  <a:rPr lang="zh-CN" altLang="en-US" dirty="0" smtClean="0"/>
                  <a:t>，且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𝑐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  <m:r>
                      <a:rPr lang="en-US" altLang="zh-CN" i="1" baseline="30000" dirty="0" smtClean="0">
                        <a:latin typeface="Cambria Math"/>
                      </a:rPr>
                      <m:t>3 </m:t>
                    </m:r>
                    <m:r>
                      <a:rPr lang="en-US" altLang="zh-CN" i="1" dirty="0" smtClean="0">
                        <a:latin typeface="Cambria Math"/>
                      </a:rPr>
                      <m:t>𝑚𝑜𝑑</m:t>
                    </m:r>
                    <m:r>
                      <a:rPr lang="en-US" altLang="zh-CN" i="1" dirty="0" smtClean="0">
                        <a:latin typeface="Cambria Math"/>
                      </a:rPr>
                      <m:t> (</m:t>
                    </m:r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1</m:t>
                    </m:r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2</m:t>
                    </m:r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3 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/>
                  <a:t>，显然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  <m:r>
                      <a:rPr lang="en-US" altLang="zh-CN" i="1" baseline="30000" dirty="0" smtClean="0">
                        <a:latin typeface="Cambria Math"/>
                      </a:rPr>
                      <m:t>3</m:t>
                    </m:r>
                    <m:r>
                      <a:rPr lang="zh-CN" altLang="en-US" i="1" dirty="0" smtClean="0">
                        <a:latin typeface="Cambria Math"/>
                      </a:rPr>
                      <m:t>＜</m:t>
                    </m:r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1</m:t>
                    </m:r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2</m:t>
                    </m:r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3</m:t>
                    </m:r>
                  </m:oMath>
                </a14:m>
                <a:r>
                  <a:rPr lang="zh-CN" altLang="en-US" dirty="0" smtClean="0"/>
                  <a:t>，所以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𝑐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/>
                          </a:rPr>
                          <m:t>1/3</m:t>
                        </m:r>
                      </m:sup>
                    </m:sSup>
                  </m:oMath>
                </a14:m>
                <a:endParaRPr lang="en-US" altLang="zh-CN" sz="2200" dirty="0" smtClean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altLang="zh-CN" sz="2200" dirty="0" err="1" smtClean="0">
                    <a:solidFill>
                      <a:srgbClr val="FF0000"/>
                    </a:solidFill>
                  </a:rPr>
                  <a:t>Hastad</a:t>
                </a:r>
                <a:r>
                  <a:rPr lang="zh-CN" altLang="en-US" sz="2200" dirty="0" smtClean="0">
                    <a:solidFill>
                      <a:srgbClr val="FF0000"/>
                    </a:solidFill>
                  </a:rPr>
                  <a:t>证明</a:t>
                </a:r>
                <a:r>
                  <a:rPr lang="zh-CN" altLang="en-US" sz="2200" dirty="0" smtClean="0"/>
                  <a:t>如果采用不同的模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zh-CN" altLang="en-US" sz="2200" dirty="0" smtClean="0"/>
                  <a:t>，相同的公钥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𝑒</m:t>
                    </m:r>
                  </m:oMath>
                </a14:m>
                <a:r>
                  <a:rPr lang="zh-CN" altLang="en-US" sz="2200" dirty="0" smtClean="0"/>
                  <a:t>，则对</a:t>
                </a:r>
                <a:endParaRPr lang="en-US" altLang="zh-CN" sz="2200" dirty="0" smtClean="0"/>
              </a:p>
              <a:p>
                <a:pPr marL="715963" lvl="1" indent="-258763">
                  <a:lnSpc>
                    <a:spcPct val="90000"/>
                  </a:lnSpc>
                  <a:buNone/>
                </a:pPr>
                <a:r>
                  <a:rPr lang="en-US" altLang="zh-CN" sz="2200" i="1" dirty="0" smtClean="0"/>
                  <a:t>  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𝑒</m:t>
                    </m:r>
                    <m:r>
                      <a:rPr lang="en-US" altLang="zh-CN" sz="2200" i="1" dirty="0" smtClean="0">
                        <a:latin typeface="Cambria Math"/>
                      </a:rPr>
                      <m:t>(</m:t>
                    </m:r>
                    <m:r>
                      <a:rPr lang="en-US" altLang="zh-CN" sz="2200" i="1" dirty="0" smtClean="0">
                        <a:latin typeface="Cambria Math"/>
                      </a:rPr>
                      <m:t>𝑒</m:t>
                    </m:r>
                    <m:r>
                      <a:rPr lang="zh-CN" altLang="en-US" sz="2200" i="1" dirty="0" smtClean="0">
                        <a:latin typeface="Cambria Math"/>
                      </a:rPr>
                      <m:t>＋</m:t>
                    </m:r>
                    <m:r>
                      <a:rPr lang="en-US" altLang="zh-CN" sz="2200" i="1" dirty="0" smtClean="0">
                        <a:latin typeface="Cambria Math"/>
                      </a:rPr>
                      <m:t>1)/2</m:t>
                    </m:r>
                  </m:oMath>
                </a14:m>
                <a:r>
                  <a:rPr lang="zh-CN" altLang="en-US" sz="2200" dirty="0" smtClean="0"/>
                  <a:t>个线性相关的消息加密，系统就会受到威胁。      所以一般选取</a:t>
                </a:r>
                <a:r>
                  <a:rPr lang="en-US" altLang="zh-CN" sz="2200" dirty="0" smtClean="0"/>
                  <a:t>16</a:t>
                </a:r>
                <a:r>
                  <a:rPr lang="zh-CN" altLang="en-US" sz="2200" dirty="0" smtClean="0"/>
                  <a:t>位以上素数</a:t>
                </a:r>
                <a:r>
                  <a:rPr lang="en-US" altLang="zh-CN" sz="2200" dirty="0" smtClean="0"/>
                  <a:t>(</a:t>
                </a:r>
                <a:r>
                  <a:rPr lang="zh-CN" altLang="en-US" sz="2200" dirty="0" smtClean="0"/>
                  <a:t>速度快且可防止攻击</a:t>
                </a:r>
                <a:r>
                  <a:rPr lang="en-US" altLang="zh-CN" sz="2200" dirty="0" smtClean="0"/>
                  <a:t>)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zh-CN" altLang="en-US" dirty="0" smtClean="0"/>
                  <a:t>对短消息，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用随机数填充</a:t>
                </a:r>
                <a:r>
                  <a:rPr lang="zh-CN" altLang="en-US" dirty="0" smtClean="0"/>
                  <a:t>以保证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  <m:r>
                      <a:rPr lang="en-US" altLang="zh-CN" i="1" baseline="30000" dirty="0" smtClean="0">
                        <a:latin typeface="Cambria Math"/>
                      </a:rPr>
                      <m:t>𝑒</m:t>
                    </m:r>
                    <m:r>
                      <a:rPr lang="en-US" altLang="zh-CN" i="1" dirty="0" smtClean="0">
                        <a:latin typeface="Cambria Math"/>
                      </a:rPr>
                      <m:t> (</m:t>
                    </m:r>
                    <m:r>
                      <a:rPr lang="en-US" altLang="zh-CN" i="1" dirty="0" smtClean="0">
                        <a:latin typeface="Cambria Math"/>
                      </a:rPr>
                      <m:t>𝑚𝑜𝑑</m:t>
                    </m:r>
                    <m:r>
                      <a:rPr lang="en-US" altLang="zh-CN" i="1" dirty="0" smtClean="0">
                        <a:latin typeface="Cambria Math"/>
                      </a:rPr>
                      <m:t> </m:t>
                    </m:r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  <m:r>
                      <a:rPr lang="en-US" altLang="zh-CN" i="1" dirty="0" smtClean="0">
                        <a:latin typeface="Cambria Math"/>
                      </a:rPr>
                      <m:t>)≠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𝑚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/>
                          </a:rPr>
                          <m:t>𝑒</m:t>
                        </m:r>
                      </m:sup>
                    </m:sSup>
                  </m:oMath>
                </a14:m>
                <a:r>
                  <a:rPr lang="zh-CN" altLang="en-US" dirty="0" smtClean="0"/>
                  <a:t>，从而杜绝低加密指数攻击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828800"/>
                <a:ext cx="8229600" cy="4495800"/>
              </a:xfrm>
              <a:blipFill rotWithShape="1">
                <a:blip r:embed="rId3" cstate="print"/>
                <a:stretch>
                  <a:fillRect l="-963" t="-2304" r="-4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28A24-AD37-4418-A5DD-F4CACC58146C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49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7D7B6-6D9B-47EE-A39D-18A54A46593B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3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3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226F6-1BE5-4943-8E3E-F3516FB7B088}" type="slidenum">
              <a:rPr lang="en-US" altLang="zh-CN"/>
              <a:pPr/>
              <a:t>5</a:t>
            </a:fld>
            <a:endParaRPr lang="en-US" altLang="zh-CN" dirty="0"/>
          </a:p>
        </p:txBody>
      </p:sp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>
                <a:ea typeface="宋体" pitchFamily="2" charset="-122"/>
              </a:rPr>
              <a:t>主要内容</a:t>
            </a:r>
            <a:endParaRPr lang="zh-CN" altLang="en-US" sz="2400">
              <a:solidFill>
                <a:schemeClr val="accent1"/>
              </a:solidFill>
              <a:ea typeface="宋体" pitchFamily="2" charset="-122"/>
            </a:endParaRPr>
          </a:p>
        </p:txBody>
      </p:sp>
      <p:grpSp>
        <p:nvGrpSpPr>
          <p:cNvPr id="40963" name="Group 3"/>
          <p:cNvGrpSpPr>
            <a:grpSpLocks/>
          </p:cNvGrpSpPr>
          <p:nvPr/>
        </p:nvGrpSpPr>
        <p:grpSpPr bwMode="auto">
          <a:xfrm>
            <a:off x="1828800" y="1752600"/>
            <a:ext cx="762000" cy="665162"/>
            <a:chOff x="1110" y="2656"/>
            <a:chExt cx="1549" cy="1351"/>
          </a:xfrm>
        </p:grpSpPr>
        <p:sp>
          <p:nvSpPr>
            <p:cNvPr id="40964" name="AutoShape 4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65" name="AutoShape 5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66" name="AutoShape 6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0967" name="Group 7"/>
          <p:cNvGrpSpPr>
            <a:grpSpLocks/>
          </p:cNvGrpSpPr>
          <p:nvPr/>
        </p:nvGrpSpPr>
        <p:grpSpPr bwMode="auto">
          <a:xfrm>
            <a:off x="1828800" y="2667000"/>
            <a:ext cx="762000" cy="665162"/>
            <a:chOff x="3174" y="2656"/>
            <a:chExt cx="1549" cy="1351"/>
          </a:xfrm>
        </p:grpSpPr>
        <p:sp>
          <p:nvSpPr>
            <p:cNvPr id="40968" name="AutoShape 8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69" name="AutoShape 9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70" name="AutoShape 10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0971" name="Line 11"/>
          <p:cNvSpPr>
            <a:spLocks noChangeShapeType="1"/>
          </p:cNvSpPr>
          <p:nvPr/>
        </p:nvSpPr>
        <p:spPr bwMode="auto">
          <a:xfrm>
            <a:off x="2438400" y="2362200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72" name="Text Box 12"/>
          <p:cNvSpPr txBox="1">
            <a:spLocks noChangeArrowheads="1"/>
          </p:cNvSpPr>
          <p:nvPr/>
        </p:nvSpPr>
        <p:spPr bwMode="auto">
          <a:xfrm>
            <a:off x="2667000" y="1828800"/>
            <a:ext cx="264687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 dirty="0" smtClean="0"/>
              <a:t>公钥密码</a:t>
            </a:r>
            <a:r>
              <a:rPr lang="zh-CN" altLang="en-US" sz="2400" dirty="0"/>
              <a:t>体</a:t>
            </a:r>
            <a:r>
              <a:rPr lang="zh-CN" altLang="en-US" sz="2400" dirty="0" smtClean="0"/>
              <a:t>制概述</a:t>
            </a:r>
            <a:endParaRPr lang="en-US" altLang="zh-CN" sz="2400" dirty="0"/>
          </a:p>
        </p:txBody>
      </p:sp>
      <p:sp>
        <p:nvSpPr>
          <p:cNvPr id="40973" name="Text Box 13"/>
          <p:cNvSpPr txBox="1">
            <a:spLocks noChangeArrowheads="1"/>
          </p:cNvSpPr>
          <p:nvPr/>
        </p:nvSpPr>
        <p:spPr bwMode="gray">
          <a:xfrm>
            <a:off x="2025650" y="1851025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0974" name="Line 14"/>
          <p:cNvSpPr>
            <a:spLocks noChangeShapeType="1"/>
          </p:cNvSpPr>
          <p:nvPr/>
        </p:nvSpPr>
        <p:spPr bwMode="auto">
          <a:xfrm>
            <a:off x="2438400" y="3276600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75" name="Text Box 15"/>
          <p:cNvSpPr txBox="1">
            <a:spLocks noChangeArrowheads="1"/>
          </p:cNvSpPr>
          <p:nvPr/>
        </p:nvSpPr>
        <p:spPr bwMode="auto">
          <a:xfrm>
            <a:off x="2667000" y="2743200"/>
            <a:ext cx="204895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400" dirty="0" smtClean="0"/>
              <a:t>RSA</a:t>
            </a:r>
            <a:r>
              <a:rPr lang="zh-CN" altLang="en-US" sz="2400" dirty="0" smtClean="0"/>
              <a:t>密码体制</a:t>
            </a:r>
            <a:endParaRPr lang="en-US" altLang="zh-CN" sz="2400" dirty="0"/>
          </a:p>
        </p:txBody>
      </p:sp>
      <p:sp>
        <p:nvSpPr>
          <p:cNvPr id="40976" name="Text Box 16"/>
          <p:cNvSpPr txBox="1">
            <a:spLocks noChangeArrowheads="1"/>
          </p:cNvSpPr>
          <p:nvPr/>
        </p:nvSpPr>
        <p:spPr bwMode="gray">
          <a:xfrm>
            <a:off x="2025650" y="2765425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dirty="0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40977" name="Group 17"/>
          <p:cNvGrpSpPr>
            <a:grpSpLocks/>
          </p:cNvGrpSpPr>
          <p:nvPr/>
        </p:nvGrpSpPr>
        <p:grpSpPr bwMode="auto">
          <a:xfrm>
            <a:off x="1828800" y="3559175"/>
            <a:ext cx="762000" cy="665162"/>
            <a:chOff x="1110" y="2656"/>
            <a:chExt cx="1549" cy="1351"/>
          </a:xfrm>
        </p:grpSpPr>
        <p:sp>
          <p:nvSpPr>
            <p:cNvPr id="40978" name="AutoShape 18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79" name="AutoShape 19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80" name="AutoShape 20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0981" name="Group 21"/>
          <p:cNvGrpSpPr>
            <a:grpSpLocks/>
          </p:cNvGrpSpPr>
          <p:nvPr/>
        </p:nvGrpSpPr>
        <p:grpSpPr bwMode="auto">
          <a:xfrm>
            <a:off x="1828800" y="4473575"/>
            <a:ext cx="762000" cy="665162"/>
            <a:chOff x="3174" y="2656"/>
            <a:chExt cx="1549" cy="1351"/>
          </a:xfrm>
        </p:grpSpPr>
        <p:sp>
          <p:nvSpPr>
            <p:cNvPr id="40982" name="AutoShape 22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83" name="AutoShape 23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84" name="AutoShape 24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0985" name="Line 25"/>
          <p:cNvSpPr>
            <a:spLocks noChangeShapeType="1"/>
          </p:cNvSpPr>
          <p:nvPr/>
        </p:nvSpPr>
        <p:spPr bwMode="auto">
          <a:xfrm>
            <a:off x="2438400" y="4168775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86" name="Text Box 26"/>
          <p:cNvSpPr txBox="1">
            <a:spLocks noChangeArrowheads="1"/>
          </p:cNvSpPr>
          <p:nvPr/>
        </p:nvSpPr>
        <p:spPr bwMode="auto">
          <a:xfrm>
            <a:off x="2667000" y="3635375"/>
            <a:ext cx="252986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400" dirty="0" err="1" smtClean="0"/>
              <a:t>Elgamal</a:t>
            </a:r>
            <a:r>
              <a:rPr lang="zh-CN" altLang="en-US" sz="2400" dirty="0" smtClean="0"/>
              <a:t>密码体制</a:t>
            </a:r>
            <a:endParaRPr lang="en-US" altLang="zh-CN" sz="2400" dirty="0"/>
          </a:p>
        </p:txBody>
      </p:sp>
      <p:sp>
        <p:nvSpPr>
          <p:cNvPr id="40987" name="Text Box 27"/>
          <p:cNvSpPr txBox="1">
            <a:spLocks noChangeArrowheads="1"/>
          </p:cNvSpPr>
          <p:nvPr/>
        </p:nvSpPr>
        <p:spPr bwMode="gray">
          <a:xfrm>
            <a:off x="2025650" y="3657600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0988" name="Line 28"/>
          <p:cNvSpPr>
            <a:spLocks noChangeShapeType="1"/>
          </p:cNvSpPr>
          <p:nvPr/>
        </p:nvSpPr>
        <p:spPr bwMode="auto">
          <a:xfrm>
            <a:off x="2438400" y="5105400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89" name="Text Box 29"/>
          <p:cNvSpPr txBox="1">
            <a:spLocks noChangeArrowheads="1"/>
          </p:cNvSpPr>
          <p:nvPr/>
        </p:nvSpPr>
        <p:spPr bwMode="auto">
          <a:xfrm>
            <a:off x="2667000" y="4549775"/>
            <a:ext cx="329769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 dirty="0" smtClean="0"/>
              <a:t>椭圆曲线密码体制</a:t>
            </a:r>
            <a:r>
              <a:rPr lang="en-US" altLang="zh-CN" sz="2400" dirty="0" smtClean="0"/>
              <a:t>ECC</a:t>
            </a:r>
            <a:endParaRPr lang="en-US" altLang="zh-CN" sz="2400" dirty="0"/>
          </a:p>
        </p:txBody>
      </p:sp>
      <p:sp>
        <p:nvSpPr>
          <p:cNvPr id="40990" name="Text Box 30"/>
          <p:cNvSpPr txBox="1">
            <a:spLocks noChangeArrowheads="1"/>
          </p:cNvSpPr>
          <p:nvPr/>
        </p:nvSpPr>
        <p:spPr bwMode="gray">
          <a:xfrm>
            <a:off x="2025650" y="4572000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dirty="0">
                <a:solidFill>
                  <a:schemeClr val="bg1"/>
                </a:solidFill>
              </a:rPr>
              <a:t>4</a:t>
            </a:r>
          </a:p>
        </p:txBody>
      </p:sp>
      <p:grpSp>
        <p:nvGrpSpPr>
          <p:cNvPr id="34" name="Group 21"/>
          <p:cNvGrpSpPr>
            <a:grpSpLocks/>
          </p:cNvGrpSpPr>
          <p:nvPr/>
        </p:nvGrpSpPr>
        <p:grpSpPr bwMode="auto">
          <a:xfrm>
            <a:off x="1828800" y="5334000"/>
            <a:ext cx="762000" cy="665162"/>
            <a:chOff x="3174" y="2656"/>
            <a:chExt cx="1549" cy="1351"/>
          </a:xfrm>
        </p:grpSpPr>
        <p:sp>
          <p:nvSpPr>
            <p:cNvPr id="35" name="AutoShape 22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" name="AutoShape 23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" name="AutoShape 24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8" name="Line 28"/>
          <p:cNvSpPr>
            <a:spLocks noChangeShapeType="1"/>
          </p:cNvSpPr>
          <p:nvPr/>
        </p:nvSpPr>
        <p:spPr bwMode="auto">
          <a:xfrm>
            <a:off x="2438400" y="5943600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" name="Text Box 29"/>
          <p:cNvSpPr txBox="1">
            <a:spLocks noChangeArrowheads="1"/>
          </p:cNvSpPr>
          <p:nvPr/>
        </p:nvSpPr>
        <p:spPr bwMode="auto">
          <a:xfrm>
            <a:off x="2667000" y="5410200"/>
            <a:ext cx="295465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 dirty="0" smtClean="0"/>
              <a:t>基于身份的加密体制</a:t>
            </a:r>
            <a:endParaRPr lang="en-US" altLang="zh-CN" sz="2400" dirty="0"/>
          </a:p>
        </p:txBody>
      </p:sp>
      <p:sp>
        <p:nvSpPr>
          <p:cNvPr id="40" name="Text Box 30"/>
          <p:cNvSpPr txBox="1">
            <a:spLocks noChangeArrowheads="1"/>
          </p:cNvSpPr>
          <p:nvPr/>
        </p:nvSpPr>
        <p:spPr bwMode="gray">
          <a:xfrm>
            <a:off x="2025650" y="5432425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dirty="0" smtClean="0">
                <a:solidFill>
                  <a:schemeClr val="bg1"/>
                </a:solidFill>
              </a:rPr>
              <a:t>5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199" y="3261210"/>
            <a:ext cx="4558975" cy="1920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时间攻击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76400"/>
                <a:ext cx="8229600" cy="4648200"/>
              </a:xfrm>
            </p:spPr>
            <p:txBody>
              <a:bodyPr/>
              <a:lstStyle/>
              <a:p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时间攻击</a:t>
                </a:r>
                <a:r>
                  <a:rPr lang="zh-CN" altLang="en-US" sz="2400" dirty="0" smtClean="0"/>
                  <a:t>主要针对</a:t>
                </a:r>
                <a:r>
                  <a:rPr lang="en-US" altLang="zh-CN" sz="2400" dirty="0" smtClean="0"/>
                  <a:t>RSA</a:t>
                </a:r>
                <a:r>
                  <a:rPr lang="zh-CN" altLang="en-US" sz="2400" dirty="0" smtClean="0"/>
                  <a:t>核心运算是非常耗时的</a:t>
                </a:r>
                <a:r>
                  <a:rPr lang="zh-CN" altLang="en-US" sz="2400" dirty="0" smtClean="0">
                    <a:solidFill>
                      <a:srgbClr val="FF0000"/>
                    </a:solidFill>
                  </a:rPr>
                  <a:t>模乘</a:t>
                </a:r>
                <a:r>
                  <a:rPr lang="zh-CN" altLang="en-US" sz="2400" dirty="0" smtClean="0"/>
                  <a:t>，只要能够精确监视</a:t>
                </a:r>
                <a:r>
                  <a:rPr lang="en-US" altLang="zh-CN" sz="2400" dirty="0" smtClean="0"/>
                  <a:t>RSA</a:t>
                </a:r>
                <a:r>
                  <a:rPr lang="zh-CN" altLang="en-US" sz="2400" dirty="0" smtClean="0"/>
                  <a:t>的解密过程，就能估算出私有密钥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𝑑</m:t>
                    </m:r>
                  </m:oMath>
                </a14:m>
                <a:endParaRPr lang="en-US" altLang="zh-CN" sz="2400" dirty="0" smtClean="0"/>
              </a:p>
              <a:p>
                <a:pPr lvl="1"/>
                <a:r>
                  <a:rPr lang="zh-CN" altLang="en-US" b="1" dirty="0" smtClean="0">
                    <a:solidFill>
                      <a:srgbClr val="FF00FF"/>
                    </a:solidFill>
                  </a:rPr>
                  <a:t>模幂</a:t>
                </a:r>
                <a:r>
                  <a:rPr lang="zh-CN" altLang="en-US" dirty="0" smtClean="0"/>
                  <a:t>是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按位</a:t>
                </a:r>
                <a:r>
                  <a:rPr lang="zh-CN" altLang="en-US" dirty="0" smtClean="0"/>
                  <a:t>计算的，每次迭代执行一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次模平方</a:t>
                </a:r>
                <a:r>
                  <a:rPr lang="zh-CN" altLang="en-US" dirty="0" smtClean="0"/>
                  <a:t>，并且如果当前位是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，则还需要进行一次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模乘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lvl="1"/>
                <a:endParaRPr lang="en-US" altLang="zh-CN" dirty="0">
                  <a:solidFill>
                    <a:srgbClr val="FF0000"/>
                  </a:solidFill>
                </a:endParaRPr>
              </a:p>
              <a:p>
                <a:pPr lvl="1"/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 smtClean="0"/>
              </a:p>
              <a:p>
                <a:pPr lvl="1"/>
                <a:r>
                  <a:rPr lang="zh-CN" altLang="en-US" b="1" dirty="0" smtClean="0">
                    <a:solidFill>
                      <a:srgbClr val="FF00FF"/>
                    </a:solidFill>
                  </a:rPr>
                  <a:t>实际操作很困难</a:t>
                </a:r>
                <a:r>
                  <a:rPr lang="zh-CN" altLang="en-US" dirty="0" smtClean="0"/>
                  <a:t>。如果加密前对数据做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盲化</a:t>
                </a:r>
                <a:r>
                  <a:rPr lang="zh-CN" altLang="en-US" dirty="0" smtClean="0"/>
                  <a:t>处理，使得加密时间具有随机性，最后进行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去盲</a:t>
                </a:r>
                <a:r>
                  <a:rPr lang="zh-CN" altLang="en-US" dirty="0" smtClean="0"/>
                  <a:t>，</a:t>
                </a:r>
                <a:r>
                  <a:rPr lang="zh-CN" altLang="en-US" dirty="0"/>
                  <a:t>即</a:t>
                </a:r>
                <a:r>
                  <a:rPr lang="zh-CN" altLang="en-US" dirty="0" smtClean="0"/>
                  <a:t>可抵抗定时攻击，但增加了数据处理步骤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76400"/>
                <a:ext cx="8229600" cy="4648200"/>
              </a:xfrm>
              <a:blipFill rotWithShape="1">
                <a:blip r:embed="rId4" cstate="print"/>
                <a:stretch>
                  <a:fillRect l="-963" t="-1442" r="-519" b="-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77376-5E85-4E00-8443-ED58A759F38B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50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综上所述，使用</a:t>
                </a:r>
                <a:r>
                  <a:rPr lang="en-US" altLang="zh-CN" dirty="0" smtClean="0"/>
                  <a:t>RSA</a:t>
                </a:r>
                <a:r>
                  <a:rPr lang="zh-CN" altLang="en-US" dirty="0" smtClean="0"/>
                  <a:t>体制时必须注意以下问题：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zh-CN" altLang="en-US" dirty="0" smtClean="0"/>
                  <a:t>选择素数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𝑝</m:t>
                    </m:r>
                  </m:oMath>
                </a14:m>
                <a:r>
                  <a:rPr lang="zh-CN" altLang="en-US" dirty="0" smtClean="0"/>
                  <a:t>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𝑞</m:t>
                    </m:r>
                  </m:oMath>
                </a14:m>
                <a:r>
                  <a:rPr lang="zh-CN" altLang="en-US" dirty="0" smtClean="0"/>
                  <a:t>时，应使其欧拉函数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/>
                        <a:sym typeface="Symbol" pitchFamily="18" charset="2"/>
                      </a:rPr>
                      <m:t></m:t>
                    </m:r>
                    <m:r>
                      <a:rPr lang="en-US" altLang="zh-CN" i="1" dirty="0" smtClean="0">
                        <a:latin typeface="Cambria Math"/>
                      </a:rPr>
                      <m:t>(</m:t>
                    </m:r>
                    <m:r>
                      <a:rPr lang="en-US" altLang="zh-CN" i="1" dirty="0" smtClean="0">
                        <a:latin typeface="Cambria Math"/>
                      </a:rPr>
                      <m:t>𝑝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  <m:r>
                      <a:rPr lang="zh-CN" altLang="en-US" i="1" dirty="0" smtClean="0">
                        <a:latin typeface="Cambria Math"/>
                      </a:rPr>
                      <m:t>和</m:t>
                    </m:r>
                    <m:r>
                      <a:rPr lang="zh-CN" altLang="en-US" i="1" dirty="0" smtClean="0">
                        <a:latin typeface="Cambria Math"/>
                        <a:sym typeface="Symbol" pitchFamily="18" charset="2"/>
                      </a:rPr>
                      <m:t></m:t>
                    </m:r>
                    <m:r>
                      <a:rPr lang="en-US" altLang="zh-CN" i="1" dirty="0" smtClean="0">
                        <a:latin typeface="Cambria Math"/>
                      </a:rPr>
                      <m:t>(</m:t>
                    </m:r>
                    <m:r>
                      <a:rPr lang="en-US" altLang="zh-CN" i="1" dirty="0" smtClean="0">
                        <a:latin typeface="Cambria Math"/>
                      </a:rPr>
                      <m:t>𝑞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/>
                  <a:t>的最小公倍数尽可能大</a:t>
                </a:r>
                <a:r>
                  <a:rPr lang="en-US" altLang="zh-CN" dirty="0" smtClean="0"/>
                  <a:t>(</a:t>
                </a:r>
                <a14:m>
                  <m:oMath xmlns:m="http://schemas.openxmlformats.org/officeDocument/2006/math">
                    <m:r>
                      <a:rPr lang="zh-CN" altLang="en-US" b="1" i="1" dirty="0" smtClean="0">
                        <a:solidFill>
                          <a:srgbClr val="FF0000"/>
                        </a:solidFill>
                        <a:latin typeface="Cambria Math"/>
                        <a:sym typeface="Symbol" pitchFamily="18" charset="2"/>
                      </a:rPr>
                      <m:t>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𝒑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  <m:r>
                      <a:rPr lang="zh-CN" altLang="en-US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和</m:t>
                    </m:r>
                    <m:r>
                      <a:rPr lang="zh-CN" altLang="en-US" b="1" i="1" dirty="0" smtClean="0">
                        <a:solidFill>
                          <a:srgbClr val="FF0000"/>
                        </a:solidFill>
                        <a:latin typeface="Cambria Math"/>
                        <a:sym typeface="Symbol" pitchFamily="18" charset="2"/>
                      </a:rPr>
                      <m:t>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𝒒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) </m:t>
                    </m:r>
                  </m:oMath>
                </a14:m>
                <a:r>
                  <a:rPr lang="zh-CN" altLang="en-US" b="1" dirty="0" smtClean="0">
                    <a:solidFill>
                      <a:srgbClr val="FF0000"/>
                    </a:solidFill>
                  </a:rPr>
                  <a:t>有大的素因子</a:t>
                </a:r>
                <a:r>
                  <a:rPr lang="en-US" altLang="zh-CN" dirty="0" smtClean="0"/>
                  <a:t>)</a:t>
                </a:r>
                <a:r>
                  <a:rPr lang="zh-CN" altLang="en-US" dirty="0" smtClean="0"/>
                  <a:t>。最小公倍数越大，幂剩余函数的周期就越长</a:t>
                </a:r>
                <a:r>
                  <a:rPr lang="en-US" altLang="zh-CN" dirty="0" smtClean="0"/>
                  <a:t>—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避免循环攻击</a:t>
                </a:r>
                <a:endParaRPr lang="en-US" altLang="zh-CN" b="1" dirty="0" smtClean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zh-CN" altLang="en-US" b="1" dirty="0" smtClean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zh-CN" altLang="en-US" dirty="0" smtClean="0"/>
                  <a:t>密钥中的各项参数应选得足够大</a:t>
                </a:r>
                <a:r>
                  <a:rPr lang="en-US" altLang="zh-CN" dirty="0" smtClean="0"/>
                  <a:t>—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避免穷举攻击</a:t>
                </a:r>
                <a:endParaRPr lang="en-US" altLang="zh-CN" b="1" dirty="0" smtClean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zh-CN" altLang="en-US" b="1" dirty="0" smtClean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zh-CN" altLang="en-US" dirty="0" smtClean="0"/>
                  <a:t>在同一个通信网络中，不同的用户不应该使用共同的模数</a:t>
                </a:r>
                <a:r>
                  <a:rPr lang="en-US" altLang="zh-CN" dirty="0" smtClean="0"/>
                  <a:t>—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避免同模攻击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 cstate="print"/>
                <a:stretch>
                  <a:fillRect l="-1259" t="-1762" r="-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C0B7-E6CD-47F4-A077-67FD214B26A5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51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RSA-OAEP</a:t>
            </a:r>
            <a:r>
              <a:rPr lang="zh-CN" altLang="en-US" dirty="0" smtClean="0"/>
              <a:t>：最佳非对称加密填充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600" b="1" dirty="0" smtClean="0">
                <a:solidFill>
                  <a:srgbClr val="FF0000"/>
                </a:solidFill>
              </a:rPr>
              <a:t>RSA-OAEP</a:t>
            </a:r>
            <a:r>
              <a:rPr lang="zh-CN" altLang="en-US" sz="2600" b="1" dirty="0" smtClean="0">
                <a:solidFill>
                  <a:srgbClr val="FF0000"/>
                </a:solidFill>
              </a:rPr>
              <a:t>：</a:t>
            </a:r>
            <a:r>
              <a:rPr lang="zh-CN" altLang="en-US" sz="2600" dirty="0" smtClean="0"/>
              <a:t>对消息编码的一种方法，由</a:t>
            </a:r>
            <a:r>
              <a:rPr lang="en-US" altLang="zh-CN" sz="2600" dirty="0" smtClean="0"/>
              <a:t>M. </a:t>
            </a:r>
            <a:r>
              <a:rPr lang="en-US" altLang="zh-CN" sz="2600" dirty="0" err="1" smtClean="0"/>
              <a:t>Bellare</a:t>
            </a:r>
            <a:r>
              <a:rPr lang="en-US" altLang="zh-CN" sz="2600" dirty="0" smtClean="0"/>
              <a:t> </a:t>
            </a:r>
            <a:r>
              <a:rPr lang="zh-CN" altLang="en-US" sz="2600" dirty="0" smtClean="0"/>
              <a:t>和 </a:t>
            </a:r>
            <a:r>
              <a:rPr lang="en-US" altLang="zh-CN" sz="2600" dirty="0" smtClean="0"/>
              <a:t>P. </a:t>
            </a:r>
            <a:r>
              <a:rPr lang="en-US" altLang="zh-CN" sz="2600" dirty="0" err="1" smtClean="0"/>
              <a:t>Rogaway</a:t>
            </a:r>
            <a:r>
              <a:rPr lang="zh-CN" altLang="en-US" sz="2600" dirty="0" smtClean="0"/>
              <a:t>提出</a:t>
            </a:r>
            <a:endParaRPr lang="en-US" altLang="zh-CN" sz="2600" dirty="0" smtClean="0"/>
          </a:p>
          <a:p>
            <a:pPr lvl="1"/>
            <a:r>
              <a:rPr lang="zh-CN" altLang="en-US" dirty="0" smtClean="0"/>
              <a:t>首先对消息进行</a:t>
            </a:r>
            <a:r>
              <a:rPr lang="zh-CN" altLang="en-US" b="1" dirty="0" smtClean="0">
                <a:solidFill>
                  <a:srgbClr val="FF0000"/>
                </a:solidFill>
              </a:rPr>
              <a:t>填充</a:t>
            </a:r>
            <a:r>
              <a:rPr lang="zh-CN" altLang="en-US" dirty="0" smtClean="0"/>
              <a:t>，然后用</a:t>
            </a:r>
            <a:r>
              <a:rPr lang="en-US" altLang="zh-CN" dirty="0" smtClean="0"/>
              <a:t>RSA</a:t>
            </a:r>
            <a:r>
              <a:rPr lang="zh-CN" altLang="en-US" dirty="0" smtClean="0"/>
              <a:t>进行加密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该方法是</a:t>
            </a:r>
            <a:r>
              <a:rPr lang="zh-CN" altLang="en-US" b="1" dirty="0" smtClean="0">
                <a:solidFill>
                  <a:srgbClr val="FF0000"/>
                </a:solidFill>
              </a:rPr>
              <a:t>可证明安全</a:t>
            </a:r>
            <a:r>
              <a:rPr lang="zh-CN" altLang="en-US" dirty="0" smtClean="0"/>
              <a:t>的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b="1" dirty="0" smtClean="0">
                <a:solidFill>
                  <a:srgbClr val="FF00FF"/>
                </a:solidFill>
              </a:rPr>
              <a:t>加密操作</a:t>
            </a:r>
            <a:r>
              <a:rPr lang="zh-CN" altLang="en-US" dirty="0" smtClean="0"/>
              <a:t>由</a:t>
            </a:r>
            <a:r>
              <a:rPr lang="en-US" altLang="zh-CN" dirty="0" smtClean="0"/>
              <a:t>3</a:t>
            </a:r>
            <a:r>
              <a:rPr lang="zh-CN" altLang="en-US" dirty="0" smtClean="0"/>
              <a:t>步组成：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长度检查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EME-OAEP</a:t>
            </a:r>
            <a:r>
              <a:rPr lang="zh-CN" altLang="en-US" dirty="0" smtClean="0"/>
              <a:t>编码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RSA</a:t>
            </a:r>
            <a:r>
              <a:rPr lang="zh-CN" altLang="en-US" dirty="0" smtClean="0"/>
              <a:t>加密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F58B8-886D-490F-BD41-2D154FD6E67C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52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zh-CN" dirty="0"/>
          </a:p>
        </p:txBody>
      </p:sp>
      <p:pic>
        <p:nvPicPr>
          <p:cNvPr id="31" name="图片 30" descr="oaep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6800" y="736600"/>
            <a:ext cx="6858000" cy="5664200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77183-DA8A-4CEF-867F-376DF03A52D4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53</a:t>
            </a:fld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4495800" y="1371600"/>
            <a:ext cx="3429000" cy="5029200"/>
          </a:xfrm>
          <a:prstGeom prst="rect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公钥密码体制</a:t>
            </a:r>
            <a:r>
              <a:rPr lang="en-US" altLang="zh-CN" dirty="0" err="1" smtClean="0"/>
              <a:t>ElGamal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724400"/>
              </a:xfrm>
            </p:spPr>
            <p:txBody>
              <a:bodyPr/>
              <a:lstStyle/>
              <a:p>
                <a:r>
                  <a:rPr kumimoji="1" lang="en-US" altLang="zh-CN" b="1" dirty="0" smtClean="0">
                    <a:solidFill>
                      <a:srgbClr val="FF0000"/>
                    </a:solidFill>
                    <a:latin typeface="Tahoma" pitchFamily="34" charset="0"/>
                  </a:rPr>
                  <a:t>ElGamal</a:t>
                </a:r>
                <a:r>
                  <a:rPr kumimoji="1" lang="zh-CN" altLang="en-US" b="1" dirty="0" smtClean="0">
                    <a:solidFill>
                      <a:srgbClr val="FF0000"/>
                    </a:solidFill>
                    <a:latin typeface="Tahoma" pitchFamily="34" charset="0"/>
                  </a:rPr>
                  <a:t>密码体制</a:t>
                </a:r>
                <a:r>
                  <a:rPr kumimoji="1" lang="zh-CN" altLang="en-US" dirty="0" smtClean="0">
                    <a:latin typeface="Tahoma" pitchFamily="34" charset="0"/>
                  </a:rPr>
                  <a:t>是</a:t>
                </a:r>
                <a:r>
                  <a:rPr kumimoji="1" lang="en-US" altLang="zh-CN" dirty="0" smtClean="0">
                    <a:latin typeface="Tahoma" pitchFamily="34" charset="0"/>
                  </a:rPr>
                  <a:t>T. </a:t>
                </a:r>
                <a:r>
                  <a:rPr kumimoji="1" lang="en-US" altLang="zh-CN" dirty="0" err="1" smtClean="0">
                    <a:latin typeface="Tahoma" pitchFamily="34" charset="0"/>
                  </a:rPr>
                  <a:t>ElGamal</a:t>
                </a:r>
                <a:r>
                  <a:rPr kumimoji="1" lang="zh-CN" altLang="en-US" dirty="0" smtClean="0">
                    <a:latin typeface="Tahoma" pitchFamily="34" charset="0"/>
                  </a:rPr>
                  <a:t>于198</a:t>
                </a:r>
                <a:r>
                  <a:rPr kumimoji="1" lang="en-US" altLang="zh-CN" dirty="0" smtClean="0">
                    <a:latin typeface="Tahoma" pitchFamily="34" charset="0"/>
                  </a:rPr>
                  <a:t>5</a:t>
                </a:r>
                <a:r>
                  <a:rPr kumimoji="1" lang="zh-CN" altLang="en-US" dirty="0" smtClean="0">
                    <a:latin typeface="Tahoma" pitchFamily="34" charset="0"/>
                  </a:rPr>
                  <a:t>年提出，安全性</a:t>
                </a:r>
                <a:r>
                  <a:rPr kumimoji="1" lang="zh-CN" altLang="en-US" b="1" dirty="0" smtClean="0">
                    <a:solidFill>
                      <a:srgbClr val="FF0000"/>
                    </a:solidFill>
                    <a:latin typeface="Tahoma" pitchFamily="34" charset="0"/>
                  </a:rPr>
                  <a:t>基于离散对数问题</a:t>
                </a:r>
                <a:endParaRPr kumimoji="1" lang="zh-CN" altLang="en-US" dirty="0" smtClean="0">
                  <a:latin typeface="Tahoma" pitchFamily="34" charset="0"/>
                </a:endParaRPr>
              </a:p>
              <a:p>
                <a:r>
                  <a:rPr kumimoji="1" lang="zh-CN" altLang="en-US" sz="2400" b="1" dirty="0" smtClean="0">
                    <a:solidFill>
                      <a:srgbClr val="FF0000"/>
                    </a:solidFill>
                    <a:latin typeface="Tahoma" pitchFamily="34" charset="0"/>
                  </a:rPr>
                  <a:t>离散对数问题</a:t>
                </a:r>
                <a:r>
                  <a:rPr kumimoji="1" lang="zh-CN" altLang="en-US" sz="2400" dirty="0" smtClean="0">
                    <a:latin typeface="Tahoma" pitchFamily="34" charset="0"/>
                  </a:rPr>
                  <a:t>：</a:t>
                </a:r>
                <a:r>
                  <a:rPr lang="zh-CN" altLang="en-US" sz="2400" dirty="0" smtClean="0">
                    <a:solidFill>
                      <a:schemeClr val="accent5">
                        <a:lumMod val="10000"/>
                      </a:schemeClr>
                    </a:solidFill>
                    <a:latin typeface="Tahoma" pitchFamily="34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𝑝</m:t>
                    </m:r>
                  </m:oMath>
                </a14:m>
                <a:r>
                  <a:rPr lang="zh-CN" altLang="en-US" sz="2400" dirty="0" smtClean="0">
                    <a:solidFill>
                      <a:schemeClr val="accent5">
                        <a:lumMod val="10000"/>
                      </a:schemeClr>
                    </a:solidFill>
                    <a:latin typeface="Tahoma" pitchFamily="34" charset="0"/>
                  </a:rPr>
                  <a:t>至少是150位的十进制素数，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𝑝</m:t>
                    </m:r>
                    <m:r>
                      <a:rPr lang="en-US" altLang="zh-CN" sz="2400" i="1" dirty="0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−1</m:t>
                    </m:r>
                  </m:oMath>
                </a14:m>
                <a:r>
                  <a:rPr lang="zh-CN" altLang="en-US" sz="2400" dirty="0" smtClean="0">
                    <a:solidFill>
                      <a:schemeClr val="accent5">
                        <a:lumMod val="10000"/>
                      </a:schemeClr>
                    </a:solidFill>
                    <a:latin typeface="Tahoma" pitchFamily="34" charset="0"/>
                  </a:rPr>
                  <a:t>有大素因子。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𝑍</m:t>
                    </m:r>
                    <m:r>
                      <a:rPr lang="en-US" altLang="zh-CN" sz="2400" i="1" baseline="-25000" dirty="0" err="1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𝑝</m:t>
                    </m:r>
                  </m:oMath>
                </a14:m>
                <a:r>
                  <a:rPr lang="zh-CN" altLang="en-US" sz="2400" dirty="0" smtClean="0">
                    <a:solidFill>
                      <a:schemeClr val="accent5">
                        <a:lumMod val="10000"/>
                      </a:schemeClr>
                    </a:solidFill>
                    <a:latin typeface="Tahoma" pitchFamily="34" charset="0"/>
                  </a:rPr>
                  <a:t>为有限域，若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𝑔</m:t>
                    </m:r>
                    <m:r>
                      <a:rPr lang="zh-CN" altLang="en-US" sz="2400" i="1" dirty="0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为</m:t>
                    </m:r>
                    <m:r>
                      <a:rPr lang="en-US" altLang="zh-CN" sz="2400" i="1" dirty="0" err="1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𝑍</m:t>
                    </m:r>
                    <m:r>
                      <a:rPr lang="en-US" altLang="zh-CN" sz="2400" i="1" baseline="-25000" dirty="0" err="1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𝑝</m:t>
                    </m:r>
                  </m:oMath>
                </a14:m>
                <a:r>
                  <a:rPr lang="zh-CN" altLang="en-US" sz="2400" dirty="0" smtClean="0">
                    <a:solidFill>
                      <a:schemeClr val="accent5">
                        <a:lumMod val="10000"/>
                      </a:schemeClr>
                    </a:solidFill>
                    <a:latin typeface="Tahoma" pitchFamily="34" charset="0"/>
                  </a:rPr>
                  <a:t>中的</a:t>
                </a:r>
                <a:r>
                  <a:rPr lang="zh-CN" altLang="en-US" sz="2400" b="1" dirty="0" smtClean="0">
                    <a:solidFill>
                      <a:srgbClr val="FF00FF"/>
                    </a:solidFill>
                    <a:latin typeface="Tahoma" pitchFamily="34" charset="0"/>
                  </a:rPr>
                  <a:t>本原元</a:t>
                </a:r>
                <a:r>
                  <a:rPr lang="en-US" altLang="zh-CN" sz="2400" b="1" dirty="0" smtClean="0">
                    <a:solidFill>
                      <a:srgbClr val="FF00FF"/>
                    </a:solidFill>
                    <a:latin typeface="Tahoma" pitchFamily="34" charset="0"/>
                  </a:rPr>
                  <a:t>/</a:t>
                </a:r>
                <a:r>
                  <a:rPr lang="zh-CN" altLang="en-US" sz="2400" b="1" dirty="0" smtClean="0">
                    <a:solidFill>
                      <a:srgbClr val="FF00FF"/>
                    </a:solidFill>
                    <a:latin typeface="Tahoma" pitchFamily="34" charset="0"/>
                  </a:rPr>
                  <a:t>生成元</a:t>
                </a:r>
                <a:r>
                  <a:rPr lang="en-US" altLang="zh-CN" sz="2400" b="1" dirty="0" smtClean="0">
                    <a:solidFill>
                      <a:srgbClr val="FF00FF"/>
                    </a:solidFill>
                    <a:latin typeface="Tahoma" pitchFamily="34" charset="0"/>
                  </a:rPr>
                  <a:t>/</a:t>
                </a:r>
                <a:r>
                  <a:rPr lang="zh-CN" altLang="en-US" sz="2400" b="1" dirty="0" smtClean="0">
                    <a:solidFill>
                      <a:srgbClr val="FF00FF"/>
                    </a:solidFill>
                    <a:latin typeface="Tahoma" pitchFamily="34" charset="0"/>
                  </a:rPr>
                  <a:t>原根</a:t>
                </a:r>
                <a:r>
                  <a:rPr lang="zh-CN" altLang="en-US" sz="2400" dirty="0" smtClean="0">
                    <a:solidFill>
                      <a:schemeClr val="accent5">
                        <a:lumMod val="10000"/>
                      </a:schemeClr>
                    </a:solidFill>
                    <a:latin typeface="Tahoma" pitchFamily="34" charset="0"/>
                  </a:rPr>
                  <a:t>，有</a:t>
                </a:r>
              </a:p>
              <a:p>
                <a:pPr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Cambria Math"/>
                        </a:rPr>
                        <m:t>                      </m:t>
                      </m:r>
                      <m:sSup>
                        <m:sSupPr>
                          <m:ctrlPr>
                            <a:rPr lang="en-US" altLang="zh-CN" sz="2400" i="1" dirty="0" smtClean="0">
                              <a:solidFill>
                                <a:schemeClr val="accent5">
                                  <a:lumMod val="10000"/>
                                </a:schemeClr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sz="2400" i="1" dirty="0" smtClean="0">
                                  <a:solidFill>
                                    <a:schemeClr val="accent5">
                                      <a:lumMod val="10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solidFill>
                                    <a:schemeClr val="accent5">
                                      <a:lumMod val="10000"/>
                                    </a:schemeClr>
                                  </a:solidFill>
                                  <a:latin typeface="Cambria Math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solidFill>
                                    <a:schemeClr val="accent5">
                                      <a:lumMod val="10000"/>
                                    </a:schemeClr>
                                  </a:solidFill>
                                  <a:latin typeface="Cambria Math"/>
                                </a:rPr>
                                <m:t>𝑝</m:t>
                              </m:r>
                            </m:sub>
                          </m:sSub>
                        </m:e>
                        <m:sup>
                          <m:r>
                            <a:rPr lang="zh-CN" altLang="en-US" sz="2400" b="0" i="1" dirty="0" smtClean="0">
                              <a:solidFill>
                                <a:schemeClr val="accent5">
                                  <a:lumMod val="10000"/>
                                </a:schemeClr>
                              </a:solidFill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altLang="zh-CN" sz="2400" i="1" baseline="30000" dirty="0" smtClean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Cambria Math"/>
                        </a:rPr>
                        <m:t> </m:t>
                      </m:r>
                      <m:r>
                        <a:rPr lang="en-US" altLang="zh-CN" sz="2400" i="1" dirty="0" smtClean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Cambria Math"/>
                        </a:rPr>
                        <m:t>＝</m:t>
                      </m:r>
                      <m:r>
                        <a:rPr lang="en-US" altLang="zh-CN" sz="2400" i="1" dirty="0" smtClean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Cambria Math"/>
                        </a:rPr>
                        <m:t>&lt;</m:t>
                      </m:r>
                      <m:r>
                        <a:rPr lang="en-US" altLang="zh-CN" sz="2400" i="1" dirty="0" smtClean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Cambria Math"/>
                        </a:rPr>
                        <m:t>𝑔</m:t>
                      </m:r>
                      <m:r>
                        <a:rPr lang="en-US" altLang="zh-CN" sz="2400" i="1" dirty="0" smtClean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Cambria Math"/>
                        </a:rPr>
                        <m:t>&gt;</m:t>
                      </m:r>
                    </m:oMath>
                  </m:oMathPara>
                </a14:m>
                <a:endParaRPr lang="zh-CN" altLang="en-US" sz="2400" dirty="0" smtClean="0">
                  <a:solidFill>
                    <a:schemeClr val="accent5">
                      <a:lumMod val="10000"/>
                    </a:schemeClr>
                  </a:solidFill>
                  <a:latin typeface="Tahoma" pitchFamily="34" charset="0"/>
                </a:endParaRPr>
              </a:p>
              <a:p>
                <a:pPr>
                  <a:buFontTx/>
                  <a:buNone/>
                </a:pPr>
                <a:r>
                  <a:rPr lang="zh-CN" altLang="en-US" sz="2400" dirty="0" smtClean="0">
                    <a:solidFill>
                      <a:schemeClr val="accent5">
                        <a:lumMod val="10000"/>
                      </a:schemeClr>
                    </a:solidFill>
                    <a:latin typeface="Tahoma" pitchFamily="34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𝛽</m:t>
                    </m:r>
                    <m:r>
                      <a:rPr lang="en-US" altLang="zh-CN" sz="2400" i="1" dirty="0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sz="2400" i="1" dirty="0">
                            <a:solidFill>
                              <a:schemeClr val="accent5">
                                <a:lumMod val="10000"/>
                              </a:schemeClr>
                            </a:solidFill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chemeClr val="accent5">
                                    <a:lumMod val="1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solidFill>
                                  <a:schemeClr val="accent5">
                                    <a:lumMod val="10000"/>
                                  </a:schemeClr>
                                </a:solidFill>
                                <a:latin typeface="Cambria Math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chemeClr val="accent5">
                                    <a:lumMod val="10000"/>
                                  </a:schemeClr>
                                </a:solidFill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e>
                      <m:sup>
                        <m:r>
                          <a:rPr lang="zh-CN" altLang="en-US" sz="2400" i="1" dirty="0">
                            <a:solidFill>
                              <a:schemeClr val="accent5">
                                <a:lumMod val="10000"/>
                              </a:schemeClr>
                            </a:solidFill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altLang="zh-CN" sz="2400" i="1" dirty="0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400" i="1" dirty="0" err="1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𝑍</m:t>
                    </m:r>
                    <m:r>
                      <a:rPr lang="en-US" altLang="zh-CN" sz="2400" i="1" baseline="-25000" dirty="0" err="1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𝑝</m:t>
                    </m:r>
                    <m:r>
                      <a:rPr lang="en-US" altLang="zh-CN" sz="2400" i="1" dirty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\</m:t>
                    </m:r>
                    <m:r>
                      <m:rPr>
                        <m:lit/>
                      </m:rPr>
                      <a:rPr lang="en-US" altLang="zh-CN" sz="2400" i="1" dirty="0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{</m:t>
                    </m:r>
                    <m:r>
                      <a:rPr lang="en-US" altLang="zh-CN" sz="2400" i="1" dirty="0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0}</m:t>
                    </m:r>
                    <m:r>
                      <a:rPr lang="en-US" altLang="zh-CN" sz="2400" i="1" dirty="0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，</m:t>
                    </m:r>
                  </m:oMath>
                </a14:m>
                <a:r>
                  <a:rPr lang="zh-CN" altLang="en-US" sz="2400" dirty="0" smtClean="0">
                    <a:solidFill>
                      <a:schemeClr val="accent5">
                        <a:lumMod val="10000"/>
                      </a:schemeClr>
                    </a:solidFill>
                    <a:latin typeface="Tahoma" pitchFamily="34" charset="0"/>
                  </a:rPr>
                  <a:t>求唯一的整数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𝑎</m:t>
                    </m:r>
                    <m:r>
                      <a:rPr lang="en-US" altLang="zh-CN" sz="2400" i="1" dirty="0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(0≤</m:t>
                    </m:r>
                    <m:r>
                      <a:rPr lang="en-US" altLang="zh-CN" sz="2400" i="1" dirty="0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𝑎</m:t>
                    </m:r>
                    <m:r>
                      <a:rPr lang="en-US" altLang="zh-CN" sz="2400" i="1" dirty="0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≤</m:t>
                    </m:r>
                    <m:r>
                      <a:rPr lang="en-US" altLang="zh-CN" sz="2400" i="1" dirty="0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𝑝</m:t>
                    </m:r>
                    <m:r>
                      <a:rPr lang="en-US" altLang="zh-CN" sz="2400" i="1" dirty="0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−2)</m:t>
                    </m:r>
                    <m:r>
                      <a:rPr lang="en-US" altLang="zh-CN" sz="2400" i="1" dirty="0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，</m:t>
                    </m:r>
                  </m:oMath>
                </a14:m>
                <a:r>
                  <a:rPr lang="zh-CN" altLang="en-US" sz="2400" dirty="0" smtClean="0">
                    <a:solidFill>
                      <a:schemeClr val="accent5">
                        <a:lumMod val="10000"/>
                      </a:schemeClr>
                    </a:solidFill>
                    <a:latin typeface="Tahoma" pitchFamily="34" charset="0"/>
                  </a:rPr>
                  <a:t>满足    </a:t>
                </a:r>
              </a:p>
              <a:p>
                <a:pPr>
                  <a:buFontTx/>
                  <a:buNone/>
                </a:pPr>
                <a:r>
                  <a:rPr lang="zh-CN" altLang="en-US" sz="2400" dirty="0" smtClean="0">
                    <a:solidFill>
                      <a:schemeClr val="accent5">
                        <a:lumMod val="10000"/>
                      </a:schemeClr>
                    </a:solidFill>
                    <a:latin typeface="Tahoma" pitchFamily="34" charset="0"/>
                  </a:rPr>
                  <a:t>                       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𝑔</m:t>
                    </m:r>
                    <m:r>
                      <a:rPr lang="en-US" altLang="zh-CN" sz="2400" i="1" baseline="30000" dirty="0" err="1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𝑎</m:t>
                    </m:r>
                    <m:r>
                      <a:rPr lang="en-US" altLang="zh-CN" sz="2400" i="1" dirty="0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400" i="1" dirty="0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𝛽</m:t>
                    </m:r>
                    <m:r>
                      <a:rPr lang="en-US" altLang="zh-CN" sz="2400" i="1" dirty="0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(</m:t>
                    </m:r>
                    <m:r>
                      <a:rPr lang="en-US" altLang="zh-CN" sz="2400" i="1" dirty="0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𝑚𝑜𝑑</m:t>
                    </m:r>
                    <m:r>
                      <a:rPr lang="en-US" altLang="zh-CN" sz="2400" i="1" dirty="0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 </m:t>
                    </m:r>
                    <m:r>
                      <a:rPr lang="en-US" altLang="zh-CN" sz="2400" i="1" dirty="0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𝑝</m:t>
                    </m:r>
                    <m:r>
                      <a:rPr lang="en-US" altLang="zh-CN" sz="2400" i="1" dirty="0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altLang="zh-CN" sz="2400" dirty="0" smtClean="0">
                  <a:solidFill>
                    <a:schemeClr val="accent5">
                      <a:lumMod val="10000"/>
                    </a:schemeClr>
                  </a:solidFill>
                  <a:latin typeface="Tahoma" pitchFamily="34" charset="0"/>
                </a:endParaRPr>
              </a:p>
              <a:p>
                <a:pPr>
                  <a:buFontTx/>
                  <a:buNone/>
                </a:pPr>
                <a:r>
                  <a:rPr lang="zh-CN" altLang="en-US" sz="2400" b="1" dirty="0" smtClean="0">
                    <a:solidFill>
                      <a:srgbClr val="FF00FF"/>
                    </a:solidFill>
                    <a:latin typeface="Tahoma" pitchFamily="34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zh-CN" altLang="en-US" sz="2400" b="1" i="1" dirty="0" smtClean="0">
                        <a:solidFill>
                          <a:srgbClr val="FF00FF"/>
                        </a:solidFill>
                        <a:latin typeface="Cambria Math"/>
                      </a:rPr>
                      <m:t>记为</m:t>
                    </m:r>
                    <m:r>
                      <a:rPr lang="en-US" altLang="zh-CN" sz="2400" b="1" i="1" dirty="0" smtClean="0">
                        <a:solidFill>
                          <a:srgbClr val="FF00FF"/>
                        </a:solidFill>
                        <a:latin typeface="Cambria Math"/>
                      </a:rPr>
                      <m:t>𝒂</m:t>
                    </m:r>
                    <m:r>
                      <a:rPr lang="en-US" altLang="zh-CN" sz="2400" b="1" i="1" dirty="0" smtClean="0">
                        <a:solidFill>
                          <a:srgbClr val="FF00FF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400" b="1" i="1" dirty="0" err="1" smtClean="0">
                        <a:solidFill>
                          <a:srgbClr val="FF00FF"/>
                        </a:solidFill>
                        <a:latin typeface="Cambria Math"/>
                      </a:rPr>
                      <m:t>𝒍𝒐𝒈</m:t>
                    </m:r>
                    <m:r>
                      <a:rPr lang="en-US" altLang="zh-CN" sz="2400" b="1" i="1" baseline="-25000" dirty="0" err="1" smtClean="0">
                        <a:solidFill>
                          <a:srgbClr val="FF00FF"/>
                        </a:solidFill>
                        <a:latin typeface="Cambria Math"/>
                      </a:rPr>
                      <m:t>𝒈</m:t>
                    </m:r>
                  </m:oMath>
                </a14:m>
                <a:r>
                  <a:rPr lang="en-US" altLang="zh-CN" sz="2400" b="1" dirty="0" err="1" smtClean="0">
                    <a:solidFill>
                      <a:srgbClr val="FF00FF"/>
                    </a:solidFill>
                    <a:latin typeface="Tahoma" pitchFamily="34" charset="0"/>
                  </a:rPr>
                  <a:t>β</a:t>
                </a:r>
                <a:r>
                  <a:rPr lang="en-US" altLang="zh-CN" sz="2400" b="1" dirty="0" smtClean="0">
                    <a:solidFill>
                      <a:srgbClr val="FF00FF"/>
                    </a:solidFill>
                    <a:latin typeface="Tahoma" pitchFamily="34" charset="0"/>
                  </a:rPr>
                  <a:t>  </a:t>
                </a:r>
                <a:r>
                  <a:rPr lang="en-US" altLang="zh-CN" dirty="0" smtClean="0">
                    <a:solidFill>
                      <a:schemeClr val="accent2"/>
                    </a:solidFill>
                    <a:latin typeface="Tahoma" pitchFamily="34" charset="0"/>
                  </a:rPr>
                  <a:t>  </a:t>
                </a:r>
              </a:p>
              <a:p>
                <a:pPr>
                  <a:buFontTx/>
                  <a:buNone/>
                </a:pPr>
                <a:r>
                  <a:rPr lang="zh-CN" altLang="en-US" dirty="0" smtClean="0">
                    <a:solidFill>
                      <a:schemeClr val="accent2"/>
                    </a:solidFill>
                    <a:latin typeface="Tahoma" pitchFamily="34" charset="0"/>
                  </a:rPr>
                  <a:t>  </a:t>
                </a:r>
                <a:r>
                  <a:rPr lang="zh-CN" altLang="en-US" b="1" dirty="0" smtClean="0">
                    <a:solidFill>
                      <a:srgbClr val="FF00FF"/>
                    </a:solidFill>
                    <a:latin typeface="Tahoma" pitchFamily="34" charset="0"/>
                  </a:rPr>
                  <a:t>一般来说，求解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FF00FF"/>
                        </a:solidFill>
                        <a:latin typeface="Cambria Math"/>
                      </a:rPr>
                      <m:t>𝒂</m:t>
                    </m:r>
                  </m:oMath>
                </a14:m>
                <a:r>
                  <a:rPr lang="zh-CN" altLang="en-US" b="1" dirty="0" smtClean="0">
                    <a:solidFill>
                      <a:srgbClr val="FF00FF"/>
                    </a:solidFill>
                    <a:latin typeface="Tahoma" pitchFamily="34" charset="0"/>
                  </a:rPr>
                  <a:t>在计算上是困难的</a:t>
                </a:r>
                <a:endParaRPr lang="zh-CN" altLang="en-US" b="1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724400"/>
              </a:xfrm>
              <a:blipFill rotWithShape="1">
                <a:blip r:embed="rId2" cstate="print"/>
                <a:stretch>
                  <a:fillRect l="-1259" t="-15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2AA20-784C-466E-849C-CEF84A8743DA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54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算法描述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kumimoji="1" lang="zh-CN" altLang="en-US" b="1" dirty="0" smtClean="0">
                    <a:solidFill>
                      <a:srgbClr val="FF00FF"/>
                    </a:solidFill>
                    <a:latin typeface="Tahoma" pitchFamily="34" charset="0"/>
                  </a:rPr>
                  <a:t>密钥的生成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25000"/>
                  </a:spcBef>
                  <a:buFontTx/>
                  <a:buNone/>
                </a:pPr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   选取大素数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𝑝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，</m:t>
                    </m:r>
                    <m:r>
                      <a:rPr kumimoji="1" lang="en-US" altLang="zh-CN" i="1" dirty="0" err="1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𝑔</m:t>
                    </m:r>
                    <m:r>
                      <a:rPr kumimoji="1" lang="en-US" altLang="zh-CN" i="1" dirty="0" err="1" smtClean="0">
                        <a:solidFill>
                          <a:srgbClr val="000000"/>
                        </a:solidFill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i="1" dirty="0">
                            <a:solidFill>
                              <a:schemeClr val="accent5">
                                <a:lumMod val="10000"/>
                              </a:schemeClr>
                            </a:solidFill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 dirty="0">
                                <a:solidFill>
                                  <a:schemeClr val="accent5">
                                    <a:lumMod val="1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accent5">
                                    <a:lumMod val="10000"/>
                                  </a:schemeClr>
                                </a:solidFill>
                                <a:latin typeface="Cambria Math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accent5">
                                    <a:lumMod val="10000"/>
                                  </a:schemeClr>
                                </a:solidFill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e>
                      <m:sup>
                        <m:r>
                          <a:rPr lang="zh-CN" altLang="en-US" i="1" dirty="0">
                            <a:solidFill>
                              <a:schemeClr val="accent5">
                                <a:lumMod val="10000"/>
                              </a:schemeClr>
                            </a:solidFill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是一个生成元，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𝑝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,</m:t>
                    </m:r>
                    <m:r>
                      <a:rPr kumimoji="1" lang="en-US" altLang="zh-CN" i="1" dirty="0" err="1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𝑔</m:t>
                    </m:r>
                  </m:oMath>
                </a14:m>
                <a:r>
                  <a:rPr kumimoji="1" lang="en-US" altLang="zh-CN" dirty="0" smtClean="0">
                    <a:solidFill>
                      <a:srgbClr val="000000"/>
                    </a:solidFill>
                    <a:latin typeface="Tahoma" pitchFamily="34" charset="0"/>
                    <a:sym typeface="Symbol" pitchFamily="18" charset="2"/>
                  </a:rPr>
                  <a:t> </a:t>
                </a:r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作为系统参数所有用户共享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25000"/>
                  </a:spcBef>
                  <a:buFontTx/>
                  <a:buNone/>
                </a:pPr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   系统中每个用户</a:t>
                </a:r>
                <a:r>
                  <a:rPr kumimoji="1" lang="en-US" altLang="zh-CN" dirty="0" smtClean="0">
                    <a:solidFill>
                      <a:srgbClr val="000000"/>
                    </a:solidFill>
                    <a:latin typeface="Tahoma" pitchFamily="34" charset="0"/>
                  </a:rPr>
                  <a:t>U</a:t>
                </a:r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都随机挑选整数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𝑥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，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2≤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𝑥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≤ 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𝑝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－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2</m:t>
                    </m:r>
                  </m:oMath>
                </a14:m>
                <a:r>
                  <a:rPr kumimoji="1" lang="en-US" altLang="zh-CN" dirty="0" smtClean="0">
                    <a:solidFill>
                      <a:srgbClr val="000000"/>
                    </a:solidFill>
                    <a:latin typeface="Tahoma" pitchFamily="34" charset="0"/>
                  </a:rPr>
                  <a:t>，</a:t>
                </a:r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并计算：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25000"/>
                  </a:spcBef>
                  <a:buFontTx/>
                  <a:buNone/>
                </a:pPr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                        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𝑦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a:rPr kumimoji="1" lang="en-US" altLang="zh-CN" i="1" dirty="0" err="1" smtClean="0">
                        <a:solidFill>
                          <a:srgbClr val="000000"/>
                        </a:solidFill>
                        <a:latin typeface="Cambria Math"/>
                      </a:rPr>
                      <m:t>𝑔</m:t>
                    </m:r>
                    <m:r>
                      <a:rPr kumimoji="1" lang="en-US" altLang="zh-CN" i="1" baseline="30000" dirty="0" err="1" smtClean="0">
                        <a:solidFill>
                          <a:srgbClr val="000000"/>
                        </a:solidFill>
                        <a:latin typeface="Cambria Math"/>
                      </a:rPr>
                      <m:t>𝑥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(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𝑚𝑜𝑑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𝑝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kumimoji="1" lang="en-US" altLang="zh-CN" dirty="0" smtClean="0">
                    <a:solidFill>
                      <a:srgbClr val="000000"/>
                    </a:solidFill>
                    <a:latin typeface="Tahoma" pitchFamily="34" charset="0"/>
                  </a:rPr>
                  <a:t>，</a:t>
                </a:r>
                <a:endParaRPr kumimoji="1" lang="en-US" altLang="zh-CN" dirty="0" smtClean="0">
                  <a:solidFill>
                    <a:srgbClr val="C0C0C0"/>
                  </a:solidFill>
                  <a:latin typeface="Tahoma" pitchFamily="34" charset="0"/>
                </a:endParaRPr>
              </a:p>
              <a:p>
                <a:pPr eaLnBrk="1" hangingPunct="1">
                  <a:lnSpc>
                    <a:spcPct val="110000"/>
                  </a:lnSpc>
                  <a:spcBef>
                    <a:spcPct val="25000"/>
                  </a:spcBef>
                  <a:buFontTx/>
                  <a:buNone/>
                </a:pPr>
                <a:r>
                  <a:rPr kumimoji="1" lang="en-US" altLang="zh-CN" dirty="0" smtClean="0">
                    <a:solidFill>
                      <a:srgbClr val="000000"/>
                    </a:solidFill>
                    <a:latin typeface="Tahoma" pitchFamily="34" charset="0"/>
                  </a:rPr>
                  <a:t>  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kumimoji="1" lang="en-US" altLang="zh-CN" dirty="0" smtClean="0">
                    <a:solidFill>
                      <a:srgbClr val="FF0000"/>
                    </a:solidFill>
                    <a:latin typeface="Tahoma" pitchFamily="34" charset="0"/>
                  </a:rPr>
                  <a:t>,</a:t>
                </a:r>
                <a:r>
                  <a:rPr kumimoji="1" lang="en-US" altLang="zh-CN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dirty="0" smtClean="0">
                        <a:solidFill>
                          <a:srgbClr val="FF0000"/>
                        </a:solidFill>
                        <a:latin typeface="Cambria Math"/>
                      </a:rPr>
                      <m:t>𝑝</m:t>
                    </m:r>
                    <m:r>
                      <m:rPr>
                        <m:nor/>
                      </m:rPr>
                      <a:rPr kumimoji="1" lang="en-US" altLang="zh-CN" dirty="0">
                        <a:solidFill>
                          <a:srgbClr val="FF0000"/>
                        </a:solidFill>
                        <a:latin typeface="Tahoma" pitchFamily="34" charset="0"/>
                      </a:rPr>
                      <m:t>,</m:t>
                    </m:r>
                    <m:r>
                      <a:rPr kumimoji="1" lang="en-US" altLang="zh-CN" b="0" i="0" dirty="0" smtClean="0">
                        <a:solidFill>
                          <a:srgbClr val="FF0000"/>
                        </a:solidFill>
                        <a:latin typeface="Cambria Math"/>
                      </a:rPr>
                      <m:t>   </m:t>
                    </m:r>
                    <m:r>
                      <a:rPr kumimoji="1" lang="en-US" altLang="zh-CN" dirty="0" err="1">
                        <a:solidFill>
                          <a:srgbClr val="FF0000"/>
                        </a:solidFill>
                        <a:latin typeface="Cambria Math"/>
                        <a:sym typeface="Symbol" pitchFamily="18" charset="2"/>
                      </a:rPr>
                      <m:t>𝑔</m:t>
                    </m:r>
                  </m:oMath>
                </a14:m>
                <a:r>
                  <a:rPr kumimoji="1" lang="zh-CN" altLang="en-US" dirty="0" smtClean="0">
                    <a:solidFill>
                      <a:srgbClr val="FF0000"/>
                    </a:solidFill>
                    <a:latin typeface="Tahoma" pitchFamily="34" charset="0"/>
                  </a:rPr>
                  <a:t>作为用户</a:t>
                </a:r>
                <a:r>
                  <a:rPr kumimoji="1" lang="en-US" altLang="zh-CN" dirty="0" smtClean="0">
                    <a:solidFill>
                      <a:srgbClr val="FF0000"/>
                    </a:solidFill>
                    <a:latin typeface="Tahoma" pitchFamily="34" charset="0"/>
                  </a:rPr>
                  <a:t>U</a:t>
                </a:r>
                <a:r>
                  <a:rPr kumimoji="1" lang="zh-CN" altLang="en-US" dirty="0" smtClean="0">
                    <a:solidFill>
                      <a:srgbClr val="FF0000"/>
                    </a:solidFill>
                    <a:latin typeface="Tahoma" pitchFamily="34" charset="0"/>
                  </a:rPr>
                  <a:t>的公钥，而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𝑥</m:t>
                    </m:r>
                  </m:oMath>
                </a14:m>
                <a:r>
                  <a:rPr kumimoji="1" lang="zh-CN" altLang="en-US" dirty="0" smtClean="0">
                    <a:solidFill>
                      <a:srgbClr val="FF0000"/>
                    </a:solidFill>
                    <a:latin typeface="Tahoma" pitchFamily="34" charset="0"/>
                  </a:rPr>
                  <a:t>作为用户</a:t>
                </a:r>
                <a:r>
                  <a:rPr kumimoji="1" lang="en-US" altLang="zh-CN" dirty="0" smtClean="0">
                    <a:solidFill>
                      <a:srgbClr val="FF0000"/>
                    </a:solidFill>
                    <a:latin typeface="Tahoma" pitchFamily="34" charset="0"/>
                  </a:rPr>
                  <a:t>U</a:t>
                </a:r>
                <a:r>
                  <a:rPr kumimoji="1" lang="zh-CN" altLang="en-US" dirty="0" smtClean="0">
                    <a:solidFill>
                      <a:srgbClr val="FF0000"/>
                    </a:solidFill>
                    <a:latin typeface="Tahoma" pitchFamily="34" charset="0"/>
                  </a:rPr>
                  <a:t>的私钥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 cstate="print"/>
                <a:stretch>
                  <a:fillRect l="-1481" t="-16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345C3-DB1B-4496-964C-4DC72EBFC085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55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 startAt="2"/>
                </a:pPr>
                <a:r>
                  <a:rPr kumimoji="1" lang="zh-CN" altLang="en-US" b="1" dirty="0" smtClean="0">
                    <a:solidFill>
                      <a:srgbClr val="FF00FF"/>
                    </a:solidFill>
                    <a:latin typeface="Tahoma" pitchFamily="34" charset="0"/>
                  </a:rPr>
                  <a:t>加密：</a:t>
                </a:r>
              </a:p>
              <a:p>
                <a:pPr marL="914400" lvl="1" indent="-514350">
                  <a:lnSpc>
                    <a:spcPct val="125000"/>
                  </a:lnSpc>
                  <a:spcBef>
                    <a:spcPct val="40000"/>
                  </a:spcBef>
                  <a:buFont typeface="+mj-lt"/>
                  <a:buAutoNum type="arabicPeriod"/>
                </a:pPr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用户</a:t>
                </a:r>
                <a:r>
                  <a:rPr kumimoji="1" lang="en-US" altLang="zh-CN" dirty="0" smtClean="0">
                    <a:solidFill>
                      <a:srgbClr val="000000"/>
                    </a:solidFill>
                    <a:latin typeface="Tahoma" pitchFamily="34" charset="0"/>
                  </a:rPr>
                  <a:t>A</a:t>
                </a:r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先把明文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𝑀</m:t>
                    </m:r>
                  </m:oMath>
                </a14:m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编码为一个</a:t>
                </a:r>
                <a14:m>
                  <m:oMath xmlns:m="http://schemas.openxmlformats.org/officeDocument/2006/math">
                    <m:r>
                      <a:rPr kumimoji="1" lang="zh-CN" altLang="en-US" i="1" dirty="0" smtClean="0">
                        <a:solidFill>
                          <a:srgbClr val="000000"/>
                        </a:solidFill>
                        <a:latin typeface="Cambria Math"/>
                      </a:rPr>
                      <m:t>在</m:t>
                    </m:r>
                    <m:r>
                      <a:rPr kumimoji="1" lang="zh-CN" altLang="en-US" i="1" dirty="0" smtClean="0">
                        <a:solidFill>
                          <a:srgbClr val="000000"/>
                        </a:solidFill>
                        <a:latin typeface="Cambria Math"/>
                      </a:rPr>
                      <m:t> 0 </m:t>
                    </m:r>
                    <m:r>
                      <a:rPr kumimoji="1" lang="zh-CN" altLang="en-US" i="1" dirty="0" smtClean="0">
                        <a:solidFill>
                          <a:srgbClr val="000000"/>
                        </a:solidFill>
                        <a:latin typeface="Cambria Math"/>
                      </a:rPr>
                      <m:t>到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𝑝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－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1</m:t>
                    </m:r>
                  </m:oMath>
                </a14:m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之间的整数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𝑚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r>
                      <a:rPr kumimoji="1" lang="zh-CN" altLang="en-US" i="1" dirty="0" smtClean="0">
                        <a:solidFill>
                          <a:srgbClr val="000000"/>
                        </a:solidFill>
                        <a:latin typeface="Cambria Math"/>
                      </a:rPr>
                      <m:t>；</m:t>
                    </m:r>
                  </m:oMath>
                </a14:m>
                <a:endParaRPr kumimoji="1" lang="zh-CN" altLang="en-US" dirty="0" smtClean="0">
                  <a:solidFill>
                    <a:srgbClr val="000000"/>
                  </a:solidFill>
                  <a:latin typeface="Tahoma" pitchFamily="34" charset="0"/>
                </a:endParaRPr>
              </a:p>
              <a:p>
                <a:pPr marL="914400" lvl="1" indent="-514350">
                  <a:lnSpc>
                    <a:spcPct val="125000"/>
                  </a:lnSpc>
                  <a:spcBef>
                    <a:spcPct val="40000"/>
                  </a:spcBef>
                  <a:buFont typeface="+mj-lt"/>
                  <a:buAutoNum type="arabicPeriod"/>
                </a:pPr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用户</a:t>
                </a:r>
                <a:r>
                  <a:rPr kumimoji="1" lang="en-US" altLang="zh-CN" dirty="0" smtClean="0">
                    <a:solidFill>
                      <a:srgbClr val="000000"/>
                    </a:solidFill>
                    <a:latin typeface="Tahoma" pitchFamily="34" charset="0"/>
                  </a:rPr>
                  <a:t>A</a:t>
                </a:r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挑选一个</a:t>
                </a:r>
                <a:r>
                  <a:rPr kumimoji="1" lang="zh-CN" altLang="en-US" dirty="0" smtClean="0">
                    <a:solidFill>
                      <a:srgbClr val="FF0000"/>
                    </a:solidFill>
                    <a:latin typeface="Tahoma" pitchFamily="34" charset="0"/>
                  </a:rPr>
                  <a:t>秘密</a:t>
                </a:r>
                <a14:m>
                  <m:oMath xmlns:m="http://schemas.openxmlformats.org/officeDocument/2006/math">
                    <m:r>
                      <a:rPr kumimoji="1" lang="zh-CN" alt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随机数</m:t>
                    </m:r>
                    <m:r>
                      <a:rPr kumimoji="1" lang="zh-CN" alt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a:rPr kumimoji="1" lang="en-US" altLang="zh-CN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𝑟</m:t>
                    </m:r>
                    <m:r>
                      <a:rPr kumimoji="1" lang="en-US" altLang="zh-CN" i="1" dirty="0" smtClean="0">
                        <a:solidFill>
                          <a:srgbClr val="FF0000"/>
                        </a:solidFill>
                        <a:latin typeface="Cambria Math"/>
                      </a:rPr>
                      <m:t> ( 2≤ 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𝑟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 ≤ 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𝑝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－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2 )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，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       </m:t>
                    </m:r>
                  </m:oMath>
                </a14:m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并计算</a:t>
                </a:r>
                <a14:m>
                  <m:oMath xmlns:m="http://schemas.openxmlformats.org/officeDocument/2006/math">
                    <m:r>
                      <a:rPr kumimoji="1" lang="zh-CN" altLang="en-US" i="1" dirty="0" smtClean="0">
                        <a:solidFill>
                          <a:srgbClr val="000000"/>
                        </a:solidFill>
                        <a:latin typeface="Cambria Math"/>
                      </a:rPr>
                      <m:t>：</m:t>
                    </m:r>
                    <m:r>
                      <a:rPr kumimoji="1" lang="zh-CN" altLang="en-US" i="1" dirty="0" smtClean="0">
                        <a:solidFill>
                          <a:srgbClr val="000000"/>
                        </a:solidFill>
                        <a:latin typeface="Cambria Math"/>
                      </a:rPr>
                      <m:t>     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𝑐</m:t>
                    </m:r>
                    <m:r>
                      <a:rPr kumimoji="1" lang="en-US" altLang="zh-CN" i="1" baseline="-25000" dirty="0" smtClean="0">
                        <a:solidFill>
                          <a:srgbClr val="000000"/>
                        </a:solidFill>
                        <a:latin typeface="Cambria Math"/>
                      </a:rPr>
                      <m:t>1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＝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kumimoji="1" lang="en-US" altLang="zh-CN" i="1" dirty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kumimoji="1" lang="en-US" altLang="zh-CN" b="0" i="1" dirty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𝑔</m:t>
                        </m:r>
                      </m:e>
                      <m:sup>
                        <m:r>
                          <a:rPr kumimoji="1" lang="en-US" altLang="zh-CN" b="0" i="1" dirty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𝑟</m:t>
                        </m:r>
                      </m:sup>
                    </m:sSup>
                    <m:d>
                      <m:dPr>
                        <m:ctrlPr>
                          <a:rPr kumimoji="1" lang="en-US" altLang="zh-CN" b="0" i="1" dirty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kumimoji="1" lang="en-US" altLang="zh-CN" i="1" dirty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𝑚𝑜𝑑</m:t>
                        </m:r>
                        <m:r>
                          <a:rPr kumimoji="1" lang="en-US" altLang="zh-CN" i="1" dirty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1" lang="en-US" altLang="zh-CN" i="1" dirty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𝑝</m:t>
                        </m:r>
                      </m:e>
                    </m:d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；</m:t>
                    </m:r>
                  </m:oMath>
                </a14:m>
                <a:endParaRPr kumimoji="1" lang="en-US" altLang="zh-CN" i="1" dirty="0" smtClean="0">
                  <a:solidFill>
                    <a:srgbClr val="000000"/>
                  </a:solidFill>
                  <a:latin typeface="Cambria Math"/>
                </a:endParaRPr>
              </a:p>
              <a:p>
                <a:pPr marL="400050" lvl="1" indent="0">
                  <a:lnSpc>
                    <a:spcPct val="125000"/>
                  </a:lnSpc>
                  <a:spcBef>
                    <a:spcPct val="40000"/>
                  </a:spcBef>
                  <a:buNone/>
                </a:pPr>
                <a:r>
                  <a:rPr kumimoji="1" lang="zh-CN" altLang="en-US" dirty="0" smtClean="0">
                    <a:solidFill>
                      <a:srgbClr val="000000"/>
                    </a:solidFill>
                  </a:rPr>
                  <a:t>                       </a:t>
                </a:r>
                <a14:m>
                  <m:oMath xmlns:m="http://schemas.openxmlformats.org/officeDocument/2006/math">
                    <m:r>
                      <a:rPr kumimoji="1" lang="en-US" altLang="zh-CN" b="0" i="0" dirty="0" smtClean="0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r>
                      <a:rPr kumimoji="1" lang="zh-CN" altLang="en-US" i="1" dirty="0" smtClean="0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𝑐</m:t>
                    </m:r>
                    <m:r>
                      <a:rPr kumimoji="1" lang="en-US" altLang="zh-CN" i="1" baseline="-25000" dirty="0" smtClean="0">
                        <a:solidFill>
                          <a:srgbClr val="000000"/>
                        </a:solidFill>
                        <a:latin typeface="Cambria Math"/>
                      </a:rPr>
                      <m:t>2</m:t>
                    </m:r>
                    <m:r>
                      <a:rPr kumimoji="1" lang="en-US" altLang="zh-CN" i="1" dirty="0" smtClean="0">
                        <a:latin typeface="Cambria Math"/>
                      </a:rPr>
                      <m:t> 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＝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𝑚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∙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𝑦</m:t>
                    </m:r>
                    <m:r>
                      <a:rPr kumimoji="1" lang="en-US" altLang="zh-CN" i="1" baseline="30000" dirty="0" smtClean="0">
                        <a:solidFill>
                          <a:srgbClr val="000000"/>
                        </a:solidFill>
                        <a:latin typeface="Cambria Math"/>
                      </a:rPr>
                      <m:t>𝑟</m:t>
                    </m:r>
                    <m:d>
                      <m:dPr>
                        <m:ctrlPr>
                          <a:rPr kumimoji="1" lang="en-US" altLang="zh-CN" i="1" dirty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kumimoji="1" lang="en-US" altLang="zh-CN" i="1" dirty="0">
                            <a:solidFill>
                              <a:srgbClr val="000000"/>
                            </a:solidFill>
                            <a:latin typeface="Cambria Math"/>
                          </a:rPr>
                          <m:t>𝑚𝑜𝑑</m:t>
                        </m:r>
                        <m:r>
                          <a:rPr kumimoji="1" lang="en-US" altLang="zh-CN" i="1" dirty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1" lang="en-US" altLang="zh-CN" i="1" dirty="0">
                            <a:solidFill>
                              <a:srgbClr val="000000"/>
                            </a:solidFill>
                            <a:latin typeface="Cambria Math"/>
                          </a:rPr>
                          <m:t>𝑝</m:t>
                        </m:r>
                      </m:e>
                    </m:d>
                  </m:oMath>
                </a14:m>
                <a:endParaRPr kumimoji="1" lang="en-US" altLang="zh-CN" dirty="0" smtClean="0">
                  <a:solidFill>
                    <a:srgbClr val="000000"/>
                  </a:solidFill>
                </a:endParaRPr>
              </a:p>
              <a:p>
                <a:pPr marL="857250" lvl="1" indent="-457200">
                  <a:lnSpc>
                    <a:spcPct val="125000"/>
                  </a:lnSpc>
                  <a:spcBef>
                    <a:spcPct val="40000"/>
                  </a:spcBef>
                  <a:buFont typeface="+mj-lt"/>
                  <a:buAutoNum type="arabicPeriod" startAt="3"/>
                </a:pPr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用户</a:t>
                </a:r>
                <a:r>
                  <a:rPr kumimoji="1" lang="en-US" altLang="zh-CN" dirty="0" smtClean="0">
                    <a:solidFill>
                      <a:srgbClr val="000000"/>
                    </a:solidFill>
                    <a:latin typeface="Tahoma" pitchFamily="34" charset="0"/>
                  </a:rPr>
                  <a:t>A</a:t>
                </a:r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把</a:t>
                </a:r>
                <a:r>
                  <a:rPr kumimoji="1" lang="zh-CN" altLang="en-US" b="1" dirty="0" smtClean="0">
                    <a:solidFill>
                      <a:srgbClr val="FF0000"/>
                    </a:solidFill>
                    <a:latin typeface="Tahoma" pitchFamily="34" charset="0"/>
                  </a:rPr>
                  <a:t>二</a:t>
                </a:r>
                <a14:m>
                  <m:oMath xmlns:m="http://schemas.openxmlformats.org/officeDocument/2006/math">
                    <m:r>
                      <a:rPr kumimoji="1" lang="zh-CN" altLang="en-US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元组</m:t>
                    </m:r>
                    <m:r>
                      <a:rPr kumimoji="1" lang="zh-CN" altLang="en-US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 (</m:t>
                    </m:r>
                    <m:r>
                      <a:rPr kumimoji="1"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𝒄</m:t>
                    </m:r>
                    <m:r>
                      <a:rPr kumimoji="1" lang="en-US" altLang="zh-CN" b="1" i="1" baseline="-25000" dirty="0" smtClean="0">
                        <a:solidFill>
                          <a:srgbClr val="FF0000"/>
                        </a:solidFill>
                        <a:latin typeface="Cambria Math"/>
                      </a:rPr>
                      <m:t>𝟏</m:t>
                    </m:r>
                    <m:r>
                      <a:rPr kumimoji="1"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 ,</m:t>
                    </m:r>
                    <m:r>
                      <a:rPr kumimoji="1"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𝒄</m:t>
                    </m:r>
                    <m:r>
                      <a:rPr kumimoji="1" lang="en-US" altLang="zh-CN" b="1" i="1" baseline="-25000" dirty="0" smtClean="0">
                        <a:solidFill>
                          <a:srgbClr val="FF0000"/>
                        </a:solidFill>
                        <a:latin typeface="Cambria Math"/>
                      </a:rPr>
                      <m:t>𝟐</m:t>
                    </m:r>
                    <m:r>
                      <a:rPr kumimoji="1"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) </m:t>
                    </m:r>
                  </m:oMath>
                </a14:m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作为密文传送给用户</a:t>
                </a:r>
                <a:r>
                  <a:rPr kumimoji="1" lang="en-US" altLang="zh-CN" dirty="0" smtClean="0">
                    <a:solidFill>
                      <a:srgbClr val="000000"/>
                    </a:solidFill>
                    <a:latin typeface="Tahoma" pitchFamily="34" charset="0"/>
                  </a:rPr>
                  <a:t>B</a:t>
                </a:r>
                <a:endParaRPr lang="zh-CN" altLang="en-US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 cstate="print"/>
                <a:stretch>
                  <a:fillRect l="-1481" t="-16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F1D61-EE8A-4563-8A25-1162427483C0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56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 startAt="3"/>
                </a:pPr>
                <a:r>
                  <a:rPr lang="zh-CN" altLang="en-US" b="1" dirty="0" smtClean="0">
                    <a:solidFill>
                      <a:srgbClr val="FF00FF"/>
                    </a:solidFill>
                    <a:latin typeface="Tahoma" pitchFamily="34" charset="0"/>
                  </a:rPr>
                  <a:t>解密：</a:t>
                </a:r>
              </a:p>
              <a:p>
                <a:pPr>
                  <a:buFontTx/>
                  <a:buNone/>
                </a:pPr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  用户</a:t>
                </a:r>
                <a:r>
                  <a:rPr kumimoji="1" lang="en-US" altLang="zh-CN" dirty="0" smtClean="0">
                    <a:solidFill>
                      <a:srgbClr val="000000"/>
                    </a:solidFill>
                    <a:latin typeface="Tahoma" pitchFamily="34" charset="0"/>
                  </a:rPr>
                  <a:t>B</a:t>
                </a:r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接收到密文二元组</a:t>
                </a:r>
                <a14:m>
                  <m:oMath xmlns:m="http://schemas.openxmlformats.org/officeDocument/2006/math">
                    <m:r>
                      <a:rPr kumimoji="1" lang="zh-CN" altLang="en-US" i="1" dirty="0" smtClean="0">
                        <a:solidFill>
                          <a:srgbClr val="000000"/>
                        </a:solidFill>
                        <a:latin typeface="Cambria Math"/>
                      </a:rPr>
                      <m:t>(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𝑐</m:t>
                    </m:r>
                    <m:r>
                      <a:rPr kumimoji="1" lang="en-US" altLang="zh-CN" i="1" baseline="-25000" dirty="0" smtClean="0">
                        <a:solidFill>
                          <a:srgbClr val="000000"/>
                        </a:solidFill>
                        <a:latin typeface="Cambria Math"/>
                      </a:rPr>
                      <m:t>1</m:t>
                    </m:r>
                    <m:r>
                      <a:rPr kumimoji="1" lang="en-US" altLang="zh-CN" i="1" dirty="0" smtClean="0">
                        <a:latin typeface="Cambria Math"/>
                      </a:rPr>
                      <m:t> 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,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𝑐</m:t>
                    </m:r>
                    <m:r>
                      <a:rPr kumimoji="1" lang="en-US" altLang="zh-CN" i="1" baseline="-25000" dirty="0" smtClean="0">
                        <a:solidFill>
                          <a:srgbClr val="000000"/>
                        </a:solidFill>
                        <a:latin typeface="Cambria Math"/>
                      </a:rPr>
                      <m:t>2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后，做解密计算：</a:t>
                </a:r>
                <a:endParaRPr kumimoji="1" lang="en-US" altLang="zh-CN" dirty="0" smtClean="0">
                  <a:solidFill>
                    <a:srgbClr val="000000"/>
                  </a:solidFill>
                  <a:latin typeface="Tahoma" pitchFamily="34" charset="0"/>
                </a:endParaRPr>
              </a:p>
              <a:p>
                <a:pPr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6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𝒎</m:t>
                      </m:r>
                      <m:r>
                        <a:rPr kumimoji="1" lang="en-US" altLang="zh-CN" sz="36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6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1" lang="en-US" altLang="zh-CN" sz="36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𝒄</m:t>
                          </m:r>
                        </m:e>
                        <m:sub>
                          <m:r>
                            <a:rPr kumimoji="1" lang="en-US" altLang="zh-CN" sz="36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sz="3600" b="1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∙</m:t>
                      </m:r>
                      <m:sSup>
                        <m:sSupPr>
                          <m:ctrlPr>
                            <a:rPr kumimoji="1" lang="en-US" altLang="zh-CN" sz="36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sz="36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zh-CN" sz="3600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kumimoji="1" lang="en-US" altLang="zh-CN" sz="36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36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kumimoji="1" lang="en-US" altLang="zh-CN" sz="36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  <m:sub/>
                                <m:sup>
                                  <m:r>
                                    <a:rPr lang="en-US" altLang="zh-CN" sz="3600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kumimoji="1" lang="en-US" altLang="zh-CN" sz="36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kumimoji="1" lang="en-US" altLang="zh-CN" sz="36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𝟏</m:t>
                          </m:r>
                        </m:sup>
                      </m:sSup>
                      <m:r>
                        <a:rPr kumimoji="1" lang="en-US" altLang="zh-CN" sz="3600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      </m:t>
                      </m:r>
                      <m:r>
                        <a:rPr kumimoji="1" lang="en-US" altLang="zh-CN" sz="3600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𝒎𝒐𝒅</m:t>
                      </m:r>
                      <m:r>
                        <a:rPr kumimoji="1" lang="en-US" altLang="zh-CN" sz="3600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  </m:t>
                      </m:r>
                      <m:r>
                        <a:rPr kumimoji="1" lang="en-US" altLang="zh-CN" sz="3600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𝒑</m:t>
                      </m:r>
                    </m:oMath>
                  </m:oMathPara>
                </a14:m>
                <a:endParaRPr kumimoji="1" lang="en-US" altLang="zh-CN" dirty="0" smtClean="0">
                  <a:solidFill>
                    <a:srgbClr val="000000"/>
                  </a:solidFill>
                  <a:latin typeface="Tahoma" pitchFamily="34" charset="0"/>
                </a:endParaRPr>
              </a:p>
              <a:p>
                <a:pPr>
                  <a:buFontTx/>
                  <a:buNone/>
                </a:pPr>
                <a:endParaRPr kumimoji="1" lang="en-US" altLang="zh-CN" sz="1200" dirty="0" smtClean="0">
                  <a:solidFill>
                    <a:srgbClr val="000000"/>
                  </a:solidFill>
                  <a:latin typeface="Tahoma" pitchFamily="34" charset="0"/>
                </a:endParaRPr>
              </a:p>
              <a:p>
                <a:pPr>
                  <a:buFontTx/>
                  <a:buNone/>
                </a:pPr>
                <a:r>
                  <a:rPr kumimoji="1" lang="zh-CN" altLang="en-US" b="1" dirty="0" smtClean="0">
                    <a:solidFill>
                      <a:srgbClr val="FF00FF"/>
                    </a:solidFill>
                    <a:latin typeface="Tahoma" pitchFamily="34" charset="0"/>
                  </a:rPr>
                  <a:t>算法的正确性</a:t>
                </a:r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：</a:t>
                </a:r>
                <a:endParaRPr lang="zh-CN" altLang="en-US" dirty="0" smtClean="0">
                  <a:solidFill>
                    <a:schemeClr val="accent2"/>
                  </a:solidFill>
                  <a:latin typeface="Tahoma" pitchFamily="34" charset="0"/>
                </a:endParaRPr>
              </a:p>
              <a:p>
                <a:endParaRPr lang="zh-CN" altLang="en-US" dirty="0" smtClean="0">
                  <a:solidFill>
                    <a:schemeClr val="accent2"/>
                  </a:solidFill>
                  <a:latin typeface="Tahoma" pitchFamily="34" charset="0"/>
                </a:endParaRPr>
              </a:p>
              <a:p>
                <a:endParaRPr lang="zh-CN" altLang="en-US" dirty="0" smtClean="0">
                  <a:solidFill>
                    <a:schemeClr val="accent2"/>
                  </a:solidFill>
                  <a:latin typeface="Tahoma" pitchFamily="34" charset="0"/>
                </a:endParaRPr>
              </a:p>
              <a:p>
                <a:endParaRPr lang="zh-CN" altLang="en-US" dirty="0" smtClean="0">
                  <a:solidFill>
                    <a:schemeClr val="accent2"/>
                  </a:solidFill>
                  <a:latin typeface="Tahoma" pitchFamily="34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 cstate="print"/>
                <a:stretch>
                  <a:fillRect l="-1481" t="-16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45CC1-8C2C-41FA-B6BE-80F68BE333E1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57</a:t>
            </a:fld>
            <a:endParaRPr lang="en-US" altLang="zh-CN" dirty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5847597"/>
              </p:ext>
            </p:extLst>
          </p:nvPr>
        </p:nvGraphicFramePr>
        <p:xfrm>
          <a:off x="2057400" y="4572000"/>
          <a:ext cx="5070021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07" name="Equation" r:id="rId4" imgW="2628900" imgH="711200" progId="">
                  <p:embed/>
                </p:oleObj>
              </mc:Choice>
              <mc:Fallback>
                <p:oleObj name="Equation" r:id="rId4" imgW="2628900" imgH="711200" progId="">
                  <p:embed/>
                  <p:pic>
                    <p:nvPicPr>
                      <p:cNvPr id="0" name="Picture 3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4572000"/>
                        <a:ext cx="5070021" cy="1371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 err="1" smtClean="0">
                    <a:solidFill>
                      <a:srgbClr val="FF0000"/>
                    </a:solidFill>
                    <a:latin typeface="Tahoma" pitchFamily="34" charset="0"/>
                  </a:rPr>
                  <a:t>ElGamal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Tahoma" pitchFamily="34" charset="0"/>
                  </a:rPr>
                  <a:t>算法特点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Tahoma" pitchFamily="34" charset="0"/>
                    <a:sym typeface="Wingdings" pitchFamily="2" charset="2"/>
                  </a:rPr>
                  <a:t>：</a:t>
                </a:r>
              </a:p>
              <a:p>
                <a:pPr marL="514350" indent="-514350" eaLnBrk="1" hangingPunct="1">
                  <a:lnSpc>
                    <a:spcPct val="125000"/>
                  </a:lnSpc>
                  <a:spcBef>
                    <a:spcPct val="30000"/>
                  </a:spcBef>
                  <a:buFont typeface="+mj-lt"/>
                  <a:buAutoNum type="arabicPeriod"/>
                </a:pPr>
                <a:r>
                  <a:rPr kumimoji="1" lang="zh-CN" altLang="en-US" b="1" dirty="0" smtClean="0">
                    <a:solidFill>
                      <a:srgbClr val="FF00FF"/>
                    </a:solidFill>
                    <a:latin typeface="Tahoma" pitchFamily="34" charset="0"/>
                  </a:rPr>
                  <a:t>非确定性：</a:t>
                </a:r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由于密文依赖于加密过程中用户</a:t>
                </a:r>
                <a:r>
                  <a:rPr kumimoji="1" lang="en-US" altLang="zh-CN" dirty="0" smtClean="0">
                    <a:solidFill>
                      <a:srgbClr val="000000"/>
                    </a:solidFill>
                    <a:latin typeface="Tahoma" pitchFamily="34" charset="0"/>
                  </a:rPr>
                  <a:t>A</a:t>
                </a:r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选择的</a:t>
                </a:r>
                <a:r>
                  <a:rPr kumimoji="1" lang="zh-CN" altLang="en-US" dirty="0" smtClean="0">
                    <a:solidFill>
                      <a:srgbClr val="FF3300"/>
                    </a:solidFill>
                    <a:latin typeface="Tahoma" pitchFamily="34" charset="0"/>
                  </a:rPr>
                  <a:t>随机数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solidFill>
                          <a:srgbClr val="FF3300"/>
                        </a:solidFill>
                        <a:latin typeface="Cambria Math"/>
                      </a:rPr>
                      <m:t>𝑟</m:t>
                    </m:r>
                  </m:oMath>
                </a14:m>
                <a:r>
                  <a:rPr kumimoji="1" lang="en-US" altLang="zh-CN" dirty="0" smtClean="0">
                    <a:solidFill>
                      <a:srgbClr val="000000"/>
                    </a:solidFill>
                    <a:latin typeface="Tahoma" pitchFamily="34" charset="0"/>
                  </a:rPr>
                  <a:t> ，</a:t>
                </a:r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所以</a:t>
                </a:r>
                <a:r>
                  <a:rPr kumimoji="1" lang="zh-CN" altLang="en-US" dirty="0" smtClean="0">
                    <a:solidFill>
                      <a:srgbClr val="CC3300"/>
                    </a:solidFill>
                    <a:latin typeface="Tahoma" pitchFamily="34" charset="0"/>
                  </a:rPr>
                  <a:t>加密相同的明文可能会产生不同的密文</a:t>
                </a:r>
                <a:r>
                  <a:rPr kumimoji="1" lang="en-US" altLang="zh-CN" dirty="0" smtClean="0">
                    <a:solidFill>
                      <a:srgbClr val="CC3300"/>
                    </a:solidFill>
                    <a:latin typeface="Tahoma" pitchFamily="34" charset="0"/>
                  </a:rPr>
                  <a:t>—</a:t>
                </a:r>
                <a:r>
                  <a:rPr kumimoji="1" lang="zh-CN" altLang="en-US" dirty="0" smtClean="0">
                    <a:solidFill>
                      <a:srgbClr val="FF00FF"/>
                    </a:solidFill>
                    <a:latin typeface="Tahoma" pitchFamily="34" charset="0"/>
                  </a:rPr>
                  <a:t>概率加密</a:t>
                </a:r>
                <a:endParaRPr kumimoji="1" lang="en-US" altLang="zh-CN" dirty="0" smtClean="0">
                  <a:solidFill>
                    <a:srgbClr val="FF00FF"/>
                  </a:solidFill>
                  <a:latin typeface="Tahoma" pitchFamily="34" charset="0"/>
                </a:endParaRPr>
              </a:p>
              <a:p>
                <a:pPr marL="514350" indent="-514350" eaLnBrk="1" hangingPunct="1">
                  <a:lnSpc>
                    <a:spcPct val="125000"/>
                  </a:lnSpc>
                  <a:spcBef>
                    <a:spcPct val="30000"/>
                  </a:spcBef>
                  <a:buFont typeface="+mj-lt"/>
                  <a:buAutoNum type="arabicPeriod"/>
                </a:pPr>
                <a:endParaRPr kumimoji="1" lang="zh-CN" altLang="en-US" dirty="0" smtClean="0">
                  <a:solidFill>
                    <a:srgbClr val="FF00FF"/>
                  </a:solidFill>
                  <a:latin typeface="Tahoma" pitchFamily="34" charset="0"/>
                </a:endParaRPr>
              </a:p>
              <a:p>
                <a:pPr marL="514350" indent="-514350" eaLnBrk="1" hangingPunct="1">
                  <a:lnSpc>
                    <a:spcPct val="130000"/>
                  </a:lnSpc>
                  <a:spcBef>
                    <a:spcPct val="30000"/>
                  </a:spcBef>
                  <a:buFont typeface="+mj-lt"/>
                  <a:buAutoNum type="arabicPeriod"/>
                </a:pPr>
                <a:r>
                  <a:rPr kumimoji="1" lang="zh-CN" altLang="en-US" b="1" dirty="0" smtClean="0">
                    <a:solidFill>
                      <a:srgbClr val="FF00FF"/>
                    </a:solidFill>
                    <a:latin typeface="Tahoma" pitchFamily="34" charset="0"/>
                  </a:rPr>
                  <a:t>密文空间大于明文空间：</a:t>
                </a:r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明文空间为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chemeClr val="accent5">
                                <a:lumMod val="10000"/>
                              </a:schemeClr>
                            </a:solidFill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 dirty="0">
                                <a:solidFill>
                                  <a:schemeClr val="accent5">
                                    <a:lumMod val="1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accent5">
                                    <a:lumMod val="10000"/>
                                  </a:schemeClr>
                                </a:solidFill>
                                <a:latin typeface="Cambria Math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accent5">
                                    <a:lumMod val="10000"/>
                                  </a:schemeClr>
                                </a:solidFill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e>
                      <m:sup>
                        <m:r>
                          <a:rPr lang="zh-CN" altLang="en-US" i="1" dirty="0">
                            <a:solidFill>
                              <a:schemeClr val="accent5">
                                <a:lumMod val="10000"/>
                              </a:schemeClr>
                            </a:solidFill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1" lang="en-US" altLang="zh-CN" dirty="0" smtClean="0">
                    <a:solidFill>
                      <a:srgbClr val="000000"/>
                    </a:solidFill>
                    <a:latin typeface="Tahoma" pitchFamily="34" charset="0"/>
                  </a:rPr>
                  <a:t>，</a:t>
                </a:r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而密文空间为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chemeClr val="accent5">
                                <a:lumMod val="10000"/>
                              </a:schemeClr>
                            </a:solidFill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 dirty="0">
                                <a:solidFill>
                                  <a:schemeClr val="accent5">
                                    <a:lumMod val="1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accent5">
                                    <a:lumMod val="10000"/>
                                  </a:schemeClr>
                                </a:solidFill>
                                <a:latin typeface="Cambria Math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accent5">
                                    <a:lumMod val="10000"/>
                                  </a:schemeClr>
                                </a:solidFill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e>
                      <m:sup>
                        <m:r>
                          <a:rPr lang="zh-CN" altLang="en-US" i="1" dirty="0">
                            <a:solidFill>
                              <a:schemeClr val="accent5">
                                <a:lumMod val="10000"/>
                              </a:schemeClr>
                            </a:solidFill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×</m:t>
                    </m:r>
                    <m:sSup>
                      <m:sSupPr>
                        <m:ctrlPr>
                          <a:rPr lang="en-US" altLang="zh-CN" i="1" dirty="0">
                            <a:solidFill>
                              <a:schemeClr val="accent5">
                                <a:lumMod val="10000"/>
                              </a:schemeClr>
                            </a:solidFill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 dirty="0">
                                <a:solidFill>
                                  <a:schemeClr val="accent5">
                                    <a:lumMod val="1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accent5">
                                    <a:lumMod val="10000"/>
                                  </a:schemeClr>
                                </a:solidFill>
                                <a:latin typeface="Cambria Math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accent5">
                                    <a:lumMod val="10000"/>
                                  </a:schemeClr>
                                </a:solidFill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e>
                      <m:sup>
                        <m:r>
                          <a:rPr lang="zh-CN" altLang="en-US" i="1" dirty="0">
                            <a:solidFill>
                              <a:schemeClr val="accent5">
                                <a:lumMod val="10000"/>
                              </a:schemeClr>
                            </a:solidFill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 cstate="print"/>
                <a:stretch>
                  <a:fillRect l="-1481" t="-16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B8346-9622-4477-B4C3-56F36DA78709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58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>
                <a:solidFill>
                  <a:srgbClr val="000000"/>
                </a:solidFill>
                <a:latin typeface="Tahoma" pitchFamily="34" charset="0"/>
              </a:rPr>
              <a:t>ElGamal</a:t>
            </a:r>
            <a:r>
              <a:rPr kumimoji="1" lang="zh-CN" altLang="en-US" dirty="0" smtClean="0">
                <a:solidFill>
                  <a:srgbClr val="000000"/>
                </a:solidFill>
                <a:latin typeface="Tahoma" pitchFamily="34" charset="0"/>
              </a:rPr>
              <a:t>的安全性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724400"/>
              </a:xfrm>
            </p:spPr>
            <p:txBody>
              <a:bodyPr/>
              <a:lstStyle/>
              <a:p>
                <a:r>
                  <a:rPr lang="zh-CN" altLang="en-US" dirty="0" smtClean="0">
                    <a:latin typeface="Tahoma" pitchFamily="34" charset="0"/>
                  </a:rPr>
                  <a:t>假设攻击者获得了消息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</m:oMath>
                </a14:m>
                <a:r>
                  <a:rPr lang="zh-CN" altLang="en-US" dirty="0" smtClean="0">
                    <a:latin typeface="Tahoma" pitchFamily="34" charset="0"/>
                  </a:rPr>
                  <a:t>的密文</a:t>
                </a:r>
                <a14:m>
                  <m:oMath xmlns:m="http://schemas.openxmlformats.org/officeDocument/2006/math">
                    <m:r>
                      <a:rPr kumimoji="1" lang="zh-CN" altLang="en-US" i="1" dirty="0" smtClean="0">
                        <a:solidFill>
                          <a:srgbClr val="000000"/>
                        </a:solidFill>
                        <a:latin typeface="Cambria Math"/>
                      </a:rPr>
                      <m:t>(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𝑐</m:t>
                    </m:r>
                    <m:r>
                      <a:rPr kumimoji="1" lang="en-US" altLang="zh-CN" i="1" baseline="-25000" dirty="0" smtClean="0">
                        <a:solidFill>
                          <a:srgbClr val="000000"/>
                        </a:solidFill>
                        <a:latin typeface="Cambria Math"/>
                      </a:rPr>
                      <m:t>1</m:t>
                    </m:r>
                    <m:r>
                      <a:rPr kumimoji="1" lang="en-US" altLang="zh-CN" i="1" dirty="0" smtClean="0">
                        <a:latin typeface="Cambria Math"/>
                      </a:rPr>
                      <m:t> 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,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𝑐</m:t>
                    </m:r>
                    <m:r>
                      <a:rPr kumimoji="1" lang="en-US" altLang="zh-CN" i="1" baseline="-25000" dirty="0" smtClean="0">
                        <a:solidFill>
                          <a:srgbClr val="000000"/>
                        </a:solidFill>
                        <a:latin typeface="Cambria Math"/>
                      </a:rPr>
                      <m:t>2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), </m:t>
                    </m:r>
                  </m:oMath>
                </a14:m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攻击者随机选择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𝑟</m:t>
                    </m:r>
                    <m:r>
                      <a:rPr kumimoji="1" lang="en-US" altLang="zh-CN" b="0" i="1" dirty="0" smtClean="0">
                        <a:solidFill>
                          <a:srgbClr val="000000"/>
                        </a:solidFill>
                        <a:latin typeface="Cambria Math"/>
                      </a:rPr>
                      <m:t>′</m:t>
                    </m:r>
                  </m:oMath>
                </a14:m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和消息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𝑚</m:t>
                    </m:r>
                    <m:r>
                      <a:rPr kumimoji="1" lang="en-US" altLang="zh-CN" b="0" i="1" dirty="0" smtClean="0">
                        <a:solidFill>
                          <a:srgbClr val="000000"/>
                        </a:solidFill>
                        <a:latin typeface="Cambria Math"/>
                      </a:rPr>
                      <m:t>′</m:t>
                    </m:r>
                  </m:oMath>
                </a14:m>
                <a:r>
                  <a:rPr kumimoji="1" lang="en-US" altLang="zh-CN" dirty="0" smtClean="0">
                    <a:solidFill>
                      <a:srgbClr val="000000"/>
                    </a:solidFill>
                    <a:latin typeface="Tahoma" pitchFamily="34" charset="0"/>
                  </a:rPr>
                  <a:t>，</a:t>
                </a:r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并计算：</a:t>
                </a:r>
              </a:p>
              <a:p>
                <a:pPr>
                  <a:buFontTx/>
                  <a:buNone/>
                </a:pPr>
                <a:r>
                  <a:rPr kumimoji="1" lang="en-US" altLang="zh-CN" b="1" dirty="0" smtClean="0">
                    <a:solidFill>
                      <a:srgbClr val="FF00FF"/>
                    </a:solidFill>
                    <a:latin typeface="Tahoma" pitchFamily="34" charset="0"/>
                  </a:rPr>
                  <a:t>                    </a:t>
                </a:r>
                <a14:m>
                  <m:oMath xmlns:m="http://schemas.openxmlformats.org/officeDocument/2006/math">
                    <m:r>
                      <a:rPr kumimoji="1" lang="en-US" altLang="zh-CN" b="1" i="1" dirty="0" smtClean="0">
                        <a:solidFill>
                          <a:srgbClr val="FF00FF"/>
                        </a:solidFill>
                        <a:latin typeface="Cambria Math"/>
                      </a:rPr>
                      <m:t>𝒄</m:t>
                    </m:r>
                    <m:r>
                      <a:rPr kumimoji="1" lang="en-US" altLang="zh-CN" b="1" i="1" baseline="-25000" dirty="0" smtClean="0">
                        <a:solidFill>
                          <a:srgbClr val="FF00FF"/>
                        </a:solidFill>
                        <a:latin typeface="Cambria Math"/>
                      </a:rPr>
                      <m:t>𝟏</m:t>
                    </m:r>
                    <m:r>
                      <a:rPr kumimoji="1" lang="en-US" altLang="zh-CN" b="1" i="1" dirty="0" smtClean="0">
                        <a:solidFill>
                          <a:srgbClr val="FF00FF"/>
                        </a:solidFill>
                        <a:latin typeface="Cambria Math"/>
                      </a:rPr>
                      <m:t>′= (</m:t>
                    </m:r>
                    <m:r>
                      <a:rPr kumimoji="1" lang="en-US" altLang="zh-CN" b="1" i="1" dirty="0" smtClean="0">
                        <a:solidFill>
                          <a:srgbClr val="FF00FF"/>
                        </a:solidFill>
                        <a:latin typeface="Cambria Math"/>
                      </a:rPr>
                      <m:t>𝒄</m:t>
                    </m:r>
                    <m:r>
                      <a:rPr kumimoji="1" lang="en-US" altLang="zh-CN" b="1" i="1" baseline="-25000" dirty="0" smtClean="0">
                        <a:solidFill>
                          <a:srgbClr val="FF00FF"/>
                        </a:solidFill>
                        <a:latin typeface="Cambria Math"/>
                      </a:rPr>
                      <m:t>𝟏</m:t>
                    </m:r>
                    <m:r>
                      <a:rPr kumimoji="1" lang="en-US" altLang="zh-CN" b="1" i="1" dirty="0" smtClean="0">
                        <a:solidFill>
                          <a:srgbClr val="FF00FF"/>
                        </a:solidFill>
                        <a:latin typeface="Cambria Math"/>
                      </a:rPr>
                      <m:t> ∗ </m:t>
                    </m:r>
                    <m:r>
                      <a:rPr kumimoji="1" lang="en-US" altLang="zh-CN" b="1" i="1" dirty="0" err="1" smtClean="0">
                        <a:solidFill>
                          <a:srgbClr val="FF00FF"/>
                        </a:solidFill>
                        <a:latin typeface="Cambria Math"/>
                        <a:sym typeface="Symbol" pitchFamily="18" charset="2"/>
                      </a:rPr>
                      <m:t>𝒈</m:t>
                    </m:r>
                    <m:r>
                      <a:rPr kumimoji="1" lang="en-US" altLang="zh-CN" b="1" i="1" baseline="30000" dirty="0" err="1" smtClean="0">
                        <a:solidFill>
                          <a:srgbClr val="FF00FF"/>
                        </a:solidFill>
                        <a:latin typeface="Cambria Math"/>
                      </a:rPr>
                      <m:t>𝒓</m:t>
                    </m:r>
                    <m:r>
                      <a:rPr kumimoji="1" lang="en-US" altLang="zh-CN" b="1" i="1" baseline="30000" dirty="0" smtClean="0">
                        <a:solidFill>
                          <a:srgbClr val="FF00FF"/>
                        </a:solidFill>
                        <a:latin typeface="Cambria Math"/>
                      </a:rPr>
                      <m:t>′ </m:t>
                    </m:r>
                    <m:r>
                      <a:rPr kumimoji="1" lang="en-US" altLang="zh-CN" b="1" i="1" dirty="0" smtClean="0">
                        <a:solidFill>
                          <a:srgbClr val="FF00FF"/>
                        </a:solidFill>
                        <a:latin typeface="Cambria Math"/>
                        <a:sym typeface="Symbol" pitchFamily="18" charset="2"/>
                      </a:rPr>
                      <m:t>)</m:t>
                    </m:r>
                    <m:r>
                      <a:rPr kumimoji="1" lang="en-US" altLang="zh-CN" b="1" i="1" dirty="0" smtClean="0">
                        <a:solidFill>
                          <a:srgbClr val="FF00FF"/>
                        </a:solidFill>
                        <a:latin typeface="Cambria Math"/>
                        <a:sym typeface="Symbol" pitchFamily="18" charset="2"/>
                      </a:rPr>
                      <m:t>𝒎𝒐𝒅</m:t>
                    </m:r>
                    <m:r>
                      <a:rPr kumimoji="1" lang="en-US" altLang="zh-CN" b="1" i="1" dirty="0" smtClean="0">
                        <a:solidFill>
                          <a:srgbClr val="FF00FF"/>
                        </a:solidFill>
                        <a:latin typeface="Cambria Math"/>
                        <a:sym typeface="Symbol" pitchFamily="18" charset="2"/>
                      </a:rPr>
                      <m:t>  </m:t>
                    </m:r>
                    <m:r>
                      <a:rPr kumimoji="1" lang="en-US" altLang="zh-CN" b="1" i="1" dirty="0" smtClean="0">
                        <a:solidFill>
                          <a:srgbClr val="FF00FF"/>
                        </a:solidFill>
                        <a:latin typeface="Cambria Math"/>
                        <a:sym typeface="Symbol" pitchFamily="18" charset="2"/>
                      </a:rPr>
                      <m:t>𝒑</m:t>
                    </m:r>
                    <m:r>
                      <a:rPr kumimoji="1" lang="en-US" altLang="zh-CN" b="1" i="1" baseline="30000" dirty="0" smtClean="0">
                        <a:solidFill>
                          <a:srgbClr val="FF00FF"/>
                        </a:solidFill>
                        <a:latin typeface="Cambria Math"/>
                      </a:rPr>
                      <m:t> </m:t>
                    </m:r>
                  </m:oMath>
                </a14:m>
                <a:endParaRPr kumimoji="1" lang="en-US" altLang="zh-CN" b="1" dirty="0" smtClean="0">
                  <a:solidFill>
                    <a:srgbClr val="FF00FF"/>
                  </a:solidFill>
                  <a:latin typeface="Tahoma" pitchFamily="34" charset="0"/>
                </a:endParaRPr>
              </a:p>
              <a:p>
                <a:pPr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dirty="0" smtClean="0">
                          <a:solidFill>
                            <a:srgbClr val="FF00FF"/>
                          </a:solidFill>
                          <a:latin typeface="Cambria Math"/>
                        </a:rPr>
                        <m:t>      </m:t>
                      </m:r>
                      <m:r>
                        <a:rPr kumimoji="1" lang="en-US" altLang="zh-CN" b="1" i="1" dirty="0" smtClean="0">
                          <a:solidFill>
                            <a:srgbClr val="FF00FF"/>
                          </a:solidFill>
                          <a:latin typeface="Cambria Math"/>
                        </a:rPr>
                        <m:t>𝒄</m:t>
                      </m:r>
                      <m:r>
                        <a:rPr kumimoji="1" lang="en-US" altLang="zh-CN" b="1" i="1" baseline="-25000" dirty="0" smtClean="0">
                          <a:solidFill>
                            <a:srgbClr val="FF00FF"/>
                          </a:solidFill>
                          <a:latin typeface="Cambria Math"/>
                        </a:rPr>
                        <m:t>𝟐</m:t>
                      </m:r>
                      <m:r>
                        <a:rPr kumimoji="1" lang="en-US" altLang="zh-CN" b="1" i="1" dirty="0" smtClean="0">
                          <a:solidFill>
                            <a:srgbClr val="FF00FF"/>
                          </a:solidFill>
                          <a:latin typeface="Cambria Math"/>
                        </a:rPr>
                        <m:t>′= (</m:t>
                      </m:r>
                      <m:r>
                        <a:rPr kumimoji="1" lang="en-US" altLang="zh-CN" b="1" i="1" dirty="0" smtClean="0">
                          <a:solidFill>
                            <a:srgbClr val="FF00FF"/>
                          </a:solidFill>
                          <a:latin typeface="Cambria Math"/>
                        </a:rPr>
                        <m:t>𝒄</m:t>
                      </m:r>
                      <m:r>
                        <a:rPr kumimoji="1" lang="en-US" altLang="zh-CN" b="1" i="1" baseline="-25000" dirty="0" smtClean="0">
                          <a:solidFill>
                            <a:srgbClr val="FF00FF"/>
                          </a:solidFill>
                          <a:latin typeface="Cambria Math"/>
                        </a:rPr>
                        <m:t>𝟐</m:t>
                      </m:r>
                      <m:r>
                        <a:rPr kumimoji="1" lang="en-US" altLang="zh-CN" b="1" i="1" dirty="0" smtClean="0">
                          <a:solidFill>
                            <a:srgbClr val="FF00FF"/>
                          </a:solidFill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kumimoji="1" lang="en-US" altLang="zh-CN" b="1" i="1" dirty="0" smtClean="0">
                              <a:solidFill>
                                <a:srgbClr val="FF00FF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kumimoji="1" lang="en-US" altLang="zh-CN" b="1" i="1" dirty="0" smtClean="0">
                              <a:solidFill>
                                <a:srgbClr val="FF00FF"/>
                              </a:solidFill>
                              <a:latin typeface="Cambria Math"/>
                            </a:rPr>
                            <m:t>𝒚</m:t>
                          </m:r>
                        </m:e>
                        <m:sup>
                          <m:sSup>
                            <m:sSupPr>
                              <m:ctrlPr>
                                <a:rPr kumimoji="1" lang="en-US" altLang="zh-CN" b="1" i="1" dirty="0" smtClean="0">
                                  <a:solidFill>
                                    <a:srgbClr val="FF00FF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1" i="1" dirty="0" smtClean="0">
                                  <a:solidFill>
                                    <a:srgbClr val="FF00FF"/>
                                  </a:solidFill>
                                  <a:latin typeface="Cambria Math"/>
                                </a:rPr>
                                <m:t>𝒓</m:t>
                              </m:r>
                            </m:e>
                            <m:sup>
                              <m:r>
                                <a:rPr kumimoji="1" lang="en-US" altLang="zh-CN" b="1" i="1" dirty="0" smtClean="0">
                                  <a:solidFill>
                                    <a:srgbClr val="FF00FF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  <m:r>
                        <a:rPr kumimoji="1" lang="en-US" altLang="zh-CN" b="1" i="1" dirty="0" smtClean="0">
                          <a:solidFill>
                            <a:srgbClr val="FF00FF"/>
                          </a:solidFill>
                          <a:latin typeface="Cambria Math"/>
                        </a:rPr>
                        <m:t>∗</m:t>
                      </m:r>
                      <m:r>
                        <a:rPr kumimoji="1" lang="en-US" altLang="zh-CN" b="1" i="1" dirty="0" smtClean="0">
                          <a:solidFill>
                            <a:srgbClr val="FF00FF"/>
                          </a:solidFill>
                          <a:latin typeface="Cambria Math"/>
                          <a:sym typeface="Symbol" pitchFamily="18" charset="2"/>
                        </a:rPr>
                        <m:t>𝒎</m:t>
                      </m:r>
                      <m:r>
                        <a:rPr kumimoji="1" lang="en-US" altLang="zh-CN" b="1" i="1" dirty="0" smtClean="0">
                          <a:solidFill>
                            <a:srgbClr val="FF00FF"/>
                          </a:solidFill>
                          <a:latin typeface="Cambria Math"/>
                          <a:sym typeface="Symbol" pitchFamily="18" charset="2"/>
                        </a:rPr>
                        <m:t>′)</m:t>
                      </m:r>
                      <m:r>
                        <a:rPr kumimoji="1" lang="en-US" altLang="zh-CN" b="1" i="1" dirty="0" smtClean="0">
                          <a:solidFill>
                            <a:srgbClr val="FF00FF"/>
                          </a:solidFill>
                          <a:latin typeface="Cambria Math"/>
                          <a:sym typeface="Symbol" pitchFamily="18" charset="2"/>
                        </a:rPr>
                        <m:t>𝒎𝒐𝒅</m:t>
                      </m:r>
                      <m:r>
                        <a:rPr kumimoji="1" lang="en-US" altLang="zh-CN" b="1" i="1" dirty="0" smtClean="0">
                          <a:solidFill>
                            <a:srgbClr val="FF00FF"/>
                          </a:solidFill>
                          <a:latin typeface="Cambria Math"/>
                          <a:sym typeface="Symbol" pitchFamily="18" charset="2"/>
                        </a:rPr>
                        <m:t> </m:t>
                      </m:r>
                      <m:r>
                        <a:rPr kumimoji="1" lang="en-US" altLang="zh-CN" b="1" i="1" dirty="0" smtClean="0">
                          <a:solidFill>
                            <a:srgbClr val="FF00FF"/>
                          </a:solidFill>
                          <a:latin typeface="Cambria Math"/>
                          <a:sym typeface="Symbol" pitchFamily="18" charset="2"/>
                        </a:rPr>
                        <m:t>𝒑</m:t>
                      </m:r>
                    </m:oMath>
                  </m:oMathPara>
                </a14:m>
                <a:endParaRPr kumimoji="1" lang="zh-CN" altLang="en-US" b="1" dirty="0" smtClean="0">
                  <a:solidFill>
                    <a:srgbClr val="FF00FF"/>
                  </a:solidFill>
                  <a:latin typeface="Tahoma" pitchFamily="34" charset="0"/>
                </a:endParaRPr>
              </a:p>
              <a:p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攻击者将构造的新密文</a:t>
                </a:r>
                <a14:m>
                  <m:oMath xmlns:m="http://schemas.openxmlformats.org/officeDocument/2006/math">
                    <m:r>
                      <a:rPr kumimoji="1" lang="zh-CN" altLang="en-US" i="1" dirty="0" smtClean="0">
                        <a:solidFill>
                          <a:srgbClr val="000000"/>
                        </a:solidFill>
                        <a:latin typeface="Cambria Math"/>
                      </a:rPr>
                      <m:t>(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𝑐</m:t>
                    </m:r>
                    <m:r>
                      <a:rPr kumimoji="1" lang="en-US" altLang="zh-CN" i="1" baseline="-25000" dirty="0" smtClean="0">
                        <a:solidFill>
                          <a:srgbClr val="000000"/>
                        </a:solidFill>
                        <a:latin typeface="Cambria Math"/>
                      </a:rPr>
                      <m:t>1</m:t>
                    </m:r>
                    <m:r>
                      <a:rPr kumimoji="1" lang="en-US" altLang="zh-CN" b="0" i="1" dirty="0" smtClean="0">
                        <a:solidFill>
                          <a:srgbClr val="000000"/>
                        </a:solidFill>
                        <a:latin typeface="Cambria Math"/>
                      </a:rPr>
                      <m:t>′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, 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𝑐</m:t>
                    </m:r>
                    <m:r>
                      <a:rPr kumimoji="1" lang="en-US" altLang="zh-CN" i="1" baseline="-25000" dirty="0" smtClean="0">
                        <a:solidFill>
                          <a:srgbClr val="000000"/>
                        </a:solidFill>
                        <a:latin typeface="Cambria Math"/>
                      </a:rPr>
                      <m:t>2</m:t>
                    </m:r>
                    <m:r>
                      <a:rPr kumimoji="1" lang="en-US" altLang="zh-CN" b="0" i="1" dirty="0" smtClean="0">
                        <a:solidFill>
                          <a:srgbClr val="000000"/>
                        </a:solidFill>
                        <a:latin typeface="Cambria Math"/>
                      </a:rPr>
                      <m:t>′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送解密机，则返回明文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b="1" i="1" dirty="0" smtClean="0">
                          <a:solidFill>
                            <a:srgbClr val="FF00FF"/>
                          </a:solidFill>
                          <a:latin typeface="Cambria Math"/>
                        </a:rPr>
                        <m:t>                        (</m:t>
                      </m:r>
                      <m:r>
                        <a:rPr kumimoji="1" lang="en-US" altLang="zh-CN" b="1" i="1" dirty="0" smtClean="0">
                          <a:solidFill>
                            <a:srgbClr val="FF00FF"/>
                          </a:solidFill>
                          <a:latin typeface="Cambria Math"/>
                        </a:rPr>
                        <m:t>𝒎</m:t>
                      </m:r>
                      <m:r>
                        <a:rPr kumimoji="1" lang="en-US" altLang="zh-CN" b="1" i="1" dirty="0" smtClean="0">
                          <a:solidFill>
                            <a:srgbClr val="FF00FF"/>
                          </a:solidFill>
                          <a:latin typeface="Cambria Math"/>
                        </a:rPr>
                        <m:t>∗</m:t>
                      </m:r>
                      <m:r>
                        <a:rPr kumimoji="1" lang="en-US" altLang="zh-CN" b="1" i="1" dirty="0" smtClean="0">
                          <a:solidFill>
                            <a:srgbClr val="FF00FF"/>
                          </a:solidFill>
                          <a:latin typeface="Cambria Math"/>
                        </a:rPr>
                        <m:t>𝒎</m:t>
                      </m:r>
                      <m:r>
                        <a:rPr kumimoji="1" lang="en-US" altLang="zh-CN" b="1" i="1" dirty="0" smtClean="0">
                          <a:solidFill>
                            <a:srgbClr val="FF00FF"/>
                          </a:solidFill>
                          <a:latin typeface="Cambria Math"/>
                        </a:rPr>
                        <m:t>′)</m:t>
                      </m:r>
                      <m:r>
                        <a:rPr kumimoji="1" lang="en-US" altLang="zh-CN" b="1" i="1" dirty="0" smtClean="0">
                          <a:solidFill>
                            <a:srgbClr val="FF00FF"/>
                          </a:solidFill>
                          <a:latin typeface="Cambria Math"/>
                        </a:rPr>
                        <m:t>𝒎𝒐𝒅</m:t>
                      </m:r>
                      <m:r>
                        <a:rPr kumimoji="1" lang="en-US" altLang="zh-CN" b="1" i="1" dirty="0" smtClean="0">
                          <a:solidFill>
                            <a:srgbClr val="FF00FF"/>
                          </a:solidFill>
                          <a:latin typeface="Cambria Math"/>
                        </a:rPr>
                        <m:t> </m:t>
                      </m:r>
                      <m:r>
                        <a:rPr kumimoji="1" lang="en-US" altLang="zh-CN" b="1" i="1" dirty="0" smtClean="0">
                          <a:solidFill>
                            <a:srgbClr val="FF00FF"/>
                          </a:solidFill>
                          <a:latin typeface="Cambria Math"/>
                        </a:rPr>
                        <m:t>𝒑</m:t>
                      </m:r>
                    </m:oMath>
                  </m:oMathPara>
                </a14:m>
                <a:endParaRPr kumimoji="1" lang="en-US" altLang="zh-CN" b="1" dirty="0" smtClean="0">
                  <a:solidFill>
                    <a:srgbClr val="FF00FF"/>
                  </a:solidFill>
                  <a:latin typeface="Tahoma" pitchFamily="34" charset="0"/>
                </a:endParaRPr>
              </a:p>
              <a:p>
                <a:pPr>
                  <a:buFontTx/>
                  <a:buNone/>
                </a:pPr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   从而得到密文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𝑐</m:t>
                    </m:r>
                  </m:oMath>
                </a14:m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的明文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𝑚</m:t>
                    </m:r>
                  </m:oMath>
                </a14:m>
                <a:endParaRPr kumimoji="1" lang="en-US" altLang="zh-CN" dirty="0" smtClean="0">
                  <a:solidFill>
                    <a:srgbClr val="000000"/>
                  </a:solidFill>
                  <a:latin typeface="Tahoma" pitchFamily="34" charset="0"/>
                </a:endParaRPr>
              </a:p>
              <a:p>
                <a:r>
                  <a:rPr kumimoji="1" lang="zh-CN" altLang="en-US" b="1" dirty="0" smtClean="0">
                    <a:solidFill>
                      <a:srgbClr val="FF00FF"/>
                    </a:solidFill>
                    <a:latin typeface="Tahoma" pitchFamily="34" charset="0"/>
                  </a:rPr>
                  <a:t>结论：</a:t>
                </a:r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基本算法(</a:t>
                </a:r>
                <a:r>
                  <a:rPr kumimoji="1" lang="en-US" altLang="zh-CN" dirty="0" smtClean="0">
                    <a:solidFill>
                      <a:srgbClr val="000000"/>
                    </a:solidFill>
                    <a:latin typeface="Tahoma" pitchFamily="34" charset="0"/>
                  </a:rPr>
                  <a:t>basic RSA </a:t>
                </a:r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或 </a:t>
                </a:r>
                <a:r>
                  <a:rPr kumimoji="1" lang="en-US" altLang="zh-CN" dirty="0" smtClean="0">
                    <a:solidFill>
                      <a:srgbClr val="000000"/>
                    </a:solidFill>
                    <a:latin typeface="Tahoma" pitchFamily="34" charset="0"/>
                  </a:rPr>
                  <a:t>basic </a:t>
                </a:r>
                <a:r>
                  <a:rPr kumimoji="1" lang="en-US" altLang="zh-CN" dirty="0" err="1" smtClean="0">
                    <a:solidFill>
                      <a:srgbClr val="000000"/>
                    </a:solidFill>
                    <a:latin typeface="Tahoma" pitchFamily="34" charset="0"/>
                  </a:rPr>
                  <a:t>ElGamal</a:t>
                </a:r>
                <a:r>
                  <a:rPr kumimoji="1" lang="en-US" altLang="zh-CN" dirty="0" smtClean="0">
                    <a:solidFill>
                      <a:srgbClr val="000000"/>
                    </a:solidFill>
                    <a:latin typeface="Tahoma" pitchFamily="34" charset="0"/>
                  </a:rPr>
                  <a:t>)</a:t>
                </a:r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不安全，因为存在</a:t>
                </a:r>
                <a:r>
                  <a:rPr kumimoji="1" lang="zh-CN" altLang="en-US" b="1" dirty="0" smtClean="0">
                    <a:solidFill>
                      <a:srgbClr val="FF0000"/>
                    </a:solidFill>
                    <a:latin typeface="Tahoma" pitchFamily="34" charset="0"/>
                  </a:rPr>
                  <a:t>同态</a:t>
                </a:r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的性质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724400"/>
              </a:xfrm>
              <a:blipFill rotWithShape="1">
                <a:blip r:embed="rId2" cstate="print"/>
                <a:stretch>
                  <a:fillRect l="-1259" t="-1548" b="-38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2DF5D-8EAF-4768-8688-D01F7EC675A8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59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976" y="4806853"/>
            <a:ext cx="1644650" cy="1343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648200"/>
            <a:ext cx="1524000" cy="1524000"/>
          </a:xfrm>
          <a:prstGeom prst="rect">
            <a:avLst/>
          </a:prstGeom>
        </p:spPr>
      </p:pic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15CA4-C785-4EB7-B2F4-EDE6664803E6}" type="datetime1">
              <a:rPr lang="zh-CN" altLang="en-US" smtClean="0"/>
              <a:pPr/>
              <a:t>2019/12/9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计算机科学与技术学院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63A-5F81-4C4D-A4C0-DBC9A38FD5B6}" type="slidenum">
              <a:rPr lang="en-US" altLang="zh-CN"/>
              <a:pPr/>
              <a:t>6</a:t>
            </a:fld>
            <a:endParaRPr lang="en-US" altLang="zh-CN"/>
          </a:p>
        </p:txBody>
      </p:sp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600" b="1" dirty="0" smtClean="0"/>
              <a:t>公钥加密</a:t>
            </a:r>
            <a:r>
              <a:rPr kumimoji="1" lang="zh-CN" altLang="en-US" sz="3600" b="1" dirty="0"/>
              <a:t>体系</a:t>
            </a:r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143000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Problem</a:t>
            </a:r>
            <a:r>
              <a:rPr lang="zh-CN" altLang="en-US" b="1" dirty="0" smtClean="0">
                <a:solidFill>
                  <a:srgbClr val="FF0000"/>
                </a:solidFill>
              </a:rPr>
              <a:t>：</a:t>
            </a:r>
            <a:r>
              <a:rPr lang="zh-CN" altLang="en-US" dirty="0"/>
              <a:t>如何安全的传递秘密文件？</a:t>
            </a:r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要求</a:t>
            </a:r>
            <a:r>
              <a:rPr lang="zh-CN" altLang="en-US" b="1" dirty="0" smtClean="0"/>
              <a:t>：</a:t>
            </a:r>
            <a:r>
              <a:rPr lang="en-US" altLang="zh-CN" b="1" dirty="0" smtClean="0"/>
              <a:t>Alice </a:t>
            </a:r>
            <a:r>
              <a:rPr lang="zh-CN" altLang="en-US" b="1" dirty="0" smtClean="0"/>
              <a:t>和 </a:t>
            </a:r>
            <a:r>
              <a:rPr lang="en-US" altLang="zh-CN" b="1" dirty="0" smtClean="0"/>
              <a:t>Bob</a:t>
            </a:r>
            <a:r>
              <a:rPr lang="zh-CN" altLang="en-US" b="1" dirty="0" smtClean="0"/>
              <a:t>没有共享密钥</a:t>
            </a:r>
            <a:endParaRPr lang="zh-CN" altLang="en-US" b="1" dirty="0">
              <a:solidFill>
                <a:srgbClr val="692AA2"/>
              </a:solidFill>
            </a:endParaRPr>
          </a:p>
        </p:txBody>
      </p:sp>
      <p:pic>
        <p:nvPicPr>
          <p:cNvPr id="151556" name="Picture 4" descr="HH01677_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57400" y="3200400"/>
            <a:ext cx="1362075" cy="1584325"/>
          </a:xfrm>
          <a:prstGeom prst="rect">
            <a:avLst/>
          </a:prstGeom>
          <a:noFill/>
        </p:spPr>
      </p:pic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403350" y="4941888"/>
            <a:ext cx="151288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4000" dirty="0">
                <a:solidFill>
                  <a:schemeClr val="tx2"/>
                </a:solidFill>
                <a:latin typeface="Comic Sans MS" pitchFamily="66" charset="0"/>
              </a:rPr>
              <a:t>Alice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6629400" y="4868863"/>
            <a:ext cx="1073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tx2"/>
                </a:solidFill>
                <a:latin typeface="Comic Sans MS" pitchFamily="66" charset="0"/>
              </a:rPr>
              <a:t>Bob</a:t>
            </a:r>
          </a:p>
        </p:txBody>
      </p:sp>
      <p:sp>
        <p:nvSpPr>
          <p:cNvPr id="11" name="云形标注 10"/>
          <p:cNvSpPr/>
          <p:nvPr/>
        </p:nvSpPr>
        <p:spPr bwMode="auto">
          <a:xfrm>
            <a:off x="381000" y="2895600"/>
            <a:ext cx="1752600" cy="1828800"/>
          </a:xfrm>
          <a:prstGeom prst="cloudCallout">
            <a:avLst>
              <a:gd name="adj1" fmla="val 62177"/>
              <a:gd name="adj2" fmla="val 58388"/>
            </a:avLst>
          </a:prstGeom>
          <a:noFill/>
          <a:ln w="28575" cap="flat" cmpd="sng" algn="ctr">
            <a:solidFill>
              <a:srgbClr val="C6062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如何将包裹安全的传递给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Bob</a:t>
            </a:r>
            <a:r>
              <a:rPr lang="zh-CN" altLang="en-US" dirty="0" smtClean="0"/>
              <a:t>哪</a:t>
            </a:r>
            <a:endParaRPr lang="en-US" altLang="zh-CN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200" dirty="0" smtClean="0">
                <a:solidFill>
                  <a:srgbClr val="FF0000"/>
                </a:solidFill>
              </a:rPr>
              <a:t>???</a:t>
            </a:r>
            <a:endParaRPr kumimoji="0" lang="zh-CN" altLang="en-US" sz="32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3581400" y="4648200"/>
            <a:ext cx="27432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Comic Sans MS" pitchFamily="66" charset="0"/>
              </a:rPr>
              <a:t>Messenger</a:t>
            </a:r>
          </a:p>
        </p:txBody>
      </p:sp>
      <p:sp>
        <p:nvSpPr>
          <p:cNvPr id="13" name="右箭头 12"/>
          <p:cNvSpPr/>
          <p:nvPr/>
        </p:nvSpPr>
        <p:spPr bwMode="auto">
          <a:xfrm>
            <a:off x="3200400" y="5105400"/>
            <a:ext cx="3276600" cy="2286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离散对数问题的求解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目前已经</a:t>
            </a:r>
            <a:r>
              <a:rPr lang="zh-CN" altLang="en-US" dirty="0"/>
              <a:t>存在</a:t>
            </a:r>
            <a:r>
              <a:rPr lang="zh-CN" altLang="en-US" dirty="0" smtClean="0"/>
              <a:t>一些计算离散对数的算法，但都不足以用来破解</a:t>
            </a:r>
            <a:r>
              <a:rPr lang="en-US" altLang="zh-CN" dirty="0" err="1" smtClean="0"/>
              <a:t>ElGamal</a:t>
            </a:r>
            <a:r>
              <a:rPr lang="zh-CN" altLang="en-US" dirty="0" smtClean="0"/>
              <a:t>公钥密码算法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著名的有：</a:t>
            </a:r>
            <a:endParaRPr lang="en-US" altLang="zh-CN" dirty="0" smtClean="0"/>
          </a:p>
          <a:p>
            <a:pPr lvl="1"/>
            <a:r>
              <a:rPr lang="zh-CN" altLang="en-US" b="1" dirty="0" smtClean="0">
                <a:solidFill>
                  <a:srgbClr val="FF00FF"/>
                </a:solidFill>
              </a:rPr>
              <a:t>大步</a:t>
            </a:r>
            <a:r>
              <a:rPr lang="en-US" altLang="zh-CN" b="1" dirty="0" smtClean="0">
                <a:solidFill>
                  <a:srgbClr val="FF00FF"/>
                </a:solidFill>
              </a:rPr>
              <a:t>-</a:t>
            </a:r>
            <a:r>
              <a:rPr lang="zh-CN" altLang="en-US" b="1" dirty="0" smtClean="0">
                <a:solidFill>
                  <a:srgbClr val="FF00FF"/>
                </a:solidFill>
              </a:rPr>
              <a:t>小步法（</a:t>
            </a:r>
            <a:r>
              <a:rPr lang="en-US" altLang="zh-CN" b="1" dirty="0" smtClean="0">
                <a:solidFill>
                  <a:srgbClr val="FF00FF"/>
                </a:solidFill>
              </a:rPr>
              <a:t>Giant-step Baby-step</a:t>
            </a:r>
            <a:r>
              <a:rPr lang="zh-CN" altLang="en-US" b="1" dirty="0" smtClean="0">
                <a:solidFill>
                  <a:srgbClr val="FF00FF"/>
                </a:solidFill>
              </a:rPr>
              <a:t>）</a:t>
            </a:r>
            <a:endParaRPr lang="en-US" altLang="zh-CN" b="1" dirty="0" smtClean="0">
              <a:solidFill>
                <a:srgbClr val="FF00FF"/>
              </a:solidFill>
            </a:endParaRPr>
          </a:p>
          <a:p>
            <a:pPr lvl="1"/>
            <a:endParaRPr lang="en-US" altLang="zh-CN" b="1" dirty="0" smtClean="0">
              <a:solidFill>
                <a:srgbClr val="FF00FF"/>
              </a:solidFill>
            </a:endParaRPr>
          </a:p>
          <a:p>
            <a:pPr lvl="1"/>
            <a:r>
              <a:rPr lang="zh-CN" altLang="en-US" b="1" dirty="0" smtClean="0">
                <a:solidFill>
                  <a:srgbClr val="FF00FF"/>
                </a:solidFill>
              </a:rPr>
              <a:t>指数积分法（</a:t>
            </a:r>
            <a:r>
              <a:rPr lang="en-US" altLang="zh-CN" b="1" dirty="0" smtClean="0">
                <a:solidFill>
                  <a:srgbClr val="FF00FF"/>
                </a:solidFill>
              </a:rPr>
              <a:t>Index Calculus</a:t>
            </a:r>
            <a:r>
              <a:rPr lang="zh-CN" altLang="en-US" b="1" dirty="0" smtClean="0">
                <a:solidFill>
                  <a:srgbClr val="FF00FF"/>
                </a:solidFill>
              </a:rPr>
              <a:t>）</a:t>
            </a:r>
            <a:r>
              <a:rPr lang="en-US" altLang="zh-CN" b="1" dirty="0" smtClean="0">
                <a:solidFill>
                  <a:srgbClr val="FF00FF"/>
                </a:solidFill>
              </a:rPr>
              <a:t> —</a:t>
            </a:r>
            <a:r>
              <a:rPr lang="zh-CN" altLang="en-US" b="1" dirty="0" smtClean="0">
                <a:solidFill>
                  <a:srgbClr val="FF00FF"/>
                </a:solidFill>
              </a:rPr>
              <a:t>更有效，亚指数时间算法</a:t>
            </a:r>
            <a:endParaRPr lang="zh-CN" altLang="en-US" b="1" dirty="0">
              <a:solidFill>
                <a:srgbClr val="FF00FF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64E76-EE3F-4639-B4CF-0043ABBE3575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60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FF"/>
                </a:solidFill>
              </a:rPr>
              <a:t>大步</a:t>
            </a:r>
            <a:r>
              <a:rPr lang="en-US" altLang="zh-CN" dirty="0">
                <a:solidFill>
                  <a:srgbClr val="FF00FF"/>
                </a:solidFill>
              </a:rPr>
              <a:t>-</a:t>
            </a:r>
            <a:r>
              <a:rPr lang="zh-CN" altLang="en-US" dirty="0">
                <a:solidFill>
                  <a:srgbClr val="FF00FF"/>
                </a:solidFill>
              </a:rPr>
              <a:t>小步法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676400"/>
                <a:ext cx="8534400" cy="4724400"/>
              </a:xfrm>
            </p:spPr>
            <p:txBody>
              <a:bodyPr/>
              <a:lstStyle/>
              <a:p>
                <a:r>
                  <a:rPr lang="zh-CN" altLang="en-US" sz="2400" dirty="0" smtClean="0"/>
                  <a:t>思想来源于</a:t>
                </a:r>
                <a:r>
                  <a:rPr lang="zh-CN" altLang="en-US" sz="2400" dirty="0" smtClean="0">
                    <a:solidFill>
                      <a:srgbClr val="FF0000"/>
                    </a:solidFill>
                  </a:rPr>
                  <a:t>生日攻击</a:t>
                </a:r>
                <a:endParaRPr lang="en-US" altLang="zh-CN" sz="2400" dirty="0" smtClean="0">
                  <a:solidFill>
                    <a:srgbClr val="FF0000"/>
                  </a:solidFill>
                </a:endParaRPr>
              </a:p>
              <a:p>
                <a:r>
                  <a:rPr lang="zh-CN" altLang="en-US" sz="2400" dirty="0">
                    <a:solidFill>
                      <a:srgbClr val="FF0000"/>
                    </a:solidFill>
                  </a:rPr>
                  <a:t>问</a:t>
                </a:r>
                <a:r>
                  <a:rPr lang="zh-CN" altLang="en-US" sz="2400" dirty="0" smtClean="0">
                    <a:solidFill>
                      <a:srgbClr val="FF0000"/>
                    </a:solidFill>
                  </a:rPr>
                  <a:t>题：</a:t>
                </a:r>
                <a:r>
                  <a:rPr lang="zh-CN" altLang="en-US" sz="2400" dirty="0" smtClean="0">
                    <a:solidFill>
                      <a:schemeClr val="tx1"/>
                    </a:solidFill>
                  </a:rPr>
                  <a:t>给定一个素数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2400" dirty="0" smtClean="0">
                    <a:solidFill>
                      <a:schemeClr val="tx1"/>
                    </a:solidFill>
                  </a:rPr>
                  <a:t>阶循环群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=&lt;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zh-CN" altLang="en-US" sz="2400" dirty="0" smtClean="0">
                    <a:solidFill>
                      <a:schemeClr val="tx1"/>
                    </a:solidFill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zh-CN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sz="2400" dirty="0" smtClean="0">
                    <a:solidFill>
                      <a:schemeClr val="tx1"/>
                    </a:solidFill>
                  </a:rPr>
                  <a:t> 求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400" dirty="0" smtClean="0">
                    <a:solidFill>
                      <a:schemeClr val="tx1"/>
                    </a:solidFill>
                  </a:rPr>
                  <a:t>使得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</m:oMath>
                </a14:m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r>
                  <a:rPr lang="zh-CN" altLang="en-US" sz="2400" dirty="0" smtClean="0">
                    <a:solidFill>
                      <a:srgbClr val="FF0000"/>
                    </a:solidFill>
                  </a:rPr>
                  <a:t>原理：</a:t>
                </a:r>
                <a:r>
                  <a:rPr lang="zh-CN" altLang="en-US" sz="2400" dirty="0" smtClean="0">
                    <a:solidFill>
                      <a:schemeClr val="tx1"/>
                    </a:solidFill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rad>
                      </m:e>
                    </m:d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sz="2400" dirty="0" smtClean="0">
                    <a:solidFill>
                      <a:schemeClr val="tx1"/>
                    </a:solidFill>
                  </a:rPr>
                  <a:t> 并将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400" dirty="0" smtClean="0">
                    <a:solidFill>
                      <a:schemeClr val="tx1"/>
                    </a:solidFill>
                  </a:rPr>
                  <a:t>表示为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 smtClean="0">
                    <a:solidFill>
                      <a:schemeClr val="tx1"/>
                    </a:solidFill>
                  </a:rPr>
                  <a:t>,</a:t>
                </a:r>
                <a:r>
                  <a:rPr lang="zh-CN" altLang="en-US" sz="2400" dirty="0" smtClean="0">
                    <a:solidFill>
                      <a:schemeClr val="tx1"/>
                    </a:solidFill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CN" sz="2400" dirty="0" smtClean="0">
                    <a:solidFill>
                      <a:schemeClr val="tx1"/>
                    </a:solidFill>
                  </a:rPr>
                  <a:t>,</a:t>
                </a:r>
                <a:r>
                  <a:rPr lang="zh-CN" altLang="en-US" sz="2400" dirty="0" smtClean="0">
                    <a:solidFill>
                      <a:schemeClr val="tx1"/>
                    </a:solidFill>
                  </a:rPr>
                  <a:t>则</a:t>
                </a:r>
                <a:endParaRPr lang="en-US" altLang="zh-CN" sz="2400" dirty="0" smtClean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altLang="zh-CN" sz="2400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sz="2400" dirty="0" smtClean="0">
                    <a:solidFill>
                      <a:schemeClr val="tx1"/>
                    </a:solidFill>
                  </a:rPr>
                  <a:t>即：如果找到这样一个等式，则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sz="2400" dirty="0" smtClean="0">
                    <a:solidFill>
                      <a:schemeClr val="tx1"/>
                    </a:solidFill>
                  </a:rPr>
                  <a:t>的离散对数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400" dirty="0" smtClean="0">
                    <a:solidFill>
                      <a:schemeClr val="tx1"/>
                    </a:solidFill>
                  </a:rPr>
                  <a:t>可以求解（相当于从下面两个长度为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2400" dirty="0" smtClean="0">
                    <a:solidFill>
                      <a:schemeClr val="tx1"/>
                    </a:solidFill>
                  </a:rPr>
                  <a:t>的随机序列中寻找一对碰撞）</a:t>
                </a:r>
                <a:endParaRPr lang="en-US" altLang="zh-CN" sz="2400" dirty="0" smtClean="0">
                  <a:solidFill>
                    <a:schemeClr val="tx1"/>
                  </a:solidFill>
                </a:endParaRPr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zh-CN" altLang="en-US" sz="2400" dirty="0" smtClean="0">
                    <a:solidFill>
                      <a:srgbClr val="FF0000"/>
                    </a:solidFill>
                  </a:rPr>
                  <a:t>小步序列</a:t>
                </a:r>
                <a:r>
                  <a:rPr lang="zh-CN" altLang="en-US" sz="2400" dirty="0" smtClean="0">
                    <a:solidFill>
                      <a:schemeClr val="tx1"/>
                    </a:solidFill>
                  </a:rPr>
                  <a:t>：由所有形如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sz="2400" dirty="0" smtClean="0">
                    <a:solidFill>
                      <a:schemeClr val="tx1"/>
                    </a:solidFill>
                  </a:rPr>
                  <a:t>（</a:t>
                </a:r>
                <a:r>
                  <a:rPr lang="en-US" altLang="zh-CN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 smtClean="0">
                    <a:solidFill>
                      <a:schemeClr val="tx1"/>
                    </a:solidFill>
                  </a:rPr>
                  <a:t>）的元素组成</a:t>
                </a:r>
                <a:endParaRPr lang="en-US" altLang="zh-CN" sz="2400" dirty="0" smtClean="0">
                  <a:solidFill>
                    <a:schemeClr val="tx1"/>
                  </a:solidFill>
                </a:endParaRPr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zh-CN" altLang="en-US" sz="2400" dirty="0">
                    <a:solidFill>
                      <a:srgbClr val="FF0000"/>
                    </a:solidFill>
                  </a:rPr>
                  <a:t>大步序列</a:t>
                </a:r>
                <a:r>
                  <a:rPr lang="zh-CN" altLang="en-US" sz="2400" dirty="0" smtClean="0"/>
                  <a:t>：</a:t>
                </a:r>
                <a:r>
                  <a:rPr lang="zh-CN" altLang="en-US" sz="2400" dirty="0"/>
                  <a:t>由所有形如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sz="2400" dirty="0"/>
                  <a:t>（</a:t>
                </a:r>
                <a:r>
                  <a:rPr lang="en-US" altLang="zh-CN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/>
                  <a:t>）的元素</a:t>
                </a:r>
                <a:r>
                  <a:rPr lang="zh-CN" altLang="en-US" sz="2400" dirty="0" smtClean="0"/>
                  <a:t>组成</a:t>
                </a:r>
                <a:endParaRPr lang="en-US" altLang="zh-CN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sz="2400" dirty="0" smtClean="0"/>
                  <a:t>注解：为加快寻找碰撞的速率，需对大步序列或小步序列先进行</a:t>
                </a:r>
                <a:r>
                  <a:rPr lang="zh-CN" altLang="en-US" sz="2400" dirty="0" smtClean="0">
                    <a:solidFill>
                      <a:srgbClr val="FF0000"/>
                    </a:solidFill>
                  </a:rPr>
                  <a:t>排序</a:t>
                </a:r>
                <a:r>
                  <a:rPr lang="zh-CN" altLang="en-US" sz="2400" dirty="0" smtClean="0"/>
                  <a:t>，然后基于</a:t>
                </a:r>
                <a:r>
                  <a:rPr lang="zh-CN" altLang="en-US" sz="2400" dirty="0" smtClean="0">
                    <a:solidFill>
                      <a:srgbClr val="FF0000"/>
                    </a:solidFill>
                  </a:rPr>
                  <a:t>二分查找</a:t>
                </a:r>
                <a:endParaRPr lang="en-US" altLang="zh-CN" sz="2400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676400"/>
                <a:ext cx="8534400" cy="4724400"/>
              </a:xfrm>
              <a:blipFill>
                <a:blip r:embed="rId3" cstate="print"/>
                <a:stretch>
                  <a:fillRect l="-1071" t="-1032" r="-214" b="-5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8C765-A91D-4DE2-80C1-FF52A4469DC8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61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9223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FF"/>
                </a:solidFill>
              </a:rPr>
              <a:t>大步</a:t>
            </a:r>
            <a:r>
              <a:rPr lang="en-US" altLang="zh-CN" dirty="0">
                <a:solidFill>
                  <a:srgbClr val="FF00FF"/>
                </a:solidFill>
              </a:rPr>
              <a:t>-</a:t>
            </a:r>
            <a:r>
              <a:rPr lang="zh-CN" altLang="en-US" dirty="0">
                <a:solidFill>
                  <a:srgbClr val="FF00FF"/>
                </a:solidFill>
              </a:rPr>
              <a:t>小</a:t>
            </a:r>
            <a:r>
              <a:rPr lang="zh-CN" altLang="en-US" dirty="0" smtClean="0">
                <a:solidFill>
                  <a:srgbClr val="FF00FF"/>
                </a:solidFill>
              </a:rPr>
              <a:t>步法举例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676400"/>
                <a:ext cx="8534400" cy="4724400"/>
              </a:xfrm>
            </p:spPr>
            <p:txBody>
              <a:bodyPr/>
              <a:lstStyle/>
              <a:p>
                <a:r>
                  <a:rPr lang="zh-CN" altLang="en-US" sz="2400" dirty="0" smtClean="0">
                    <a:solidFill>
                      <a:srgbClr val="FF0000"/>
                    </a:solidFill>
                  </a:rPr>
                  <a:t>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3 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100</m:t>
                    </m:r>
                  </m:oMath>
                </a14:m>
                <a:endParaRPr lang="en-US" altLang="zh-CN" sz="2400" dirty="0" smtClean="0">
                  <a:solidFill>
                    <a:srgbClr val="FF0000"/>
                  </a:solidFill>
                </a:endParaRPr>
              </a:p>
              <a:p>
                <a:r>
                  <a:rPr lang="zh-CN" altLang="en-US" sz="2000" dirty="0" smtClean="0">
                    <a:solidFill>
                      <a:schemeClr val="tx1"/>
                    </a:solidFill>
                  </a:rPr>
                  <a:t>解：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101, 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altLang="zh-CN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=2, 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=3, 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altLang="zh-CN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101</m:t>
                            </m:r>
                          </m:e>
                        </m:rad>
                      </m:e>
                    </m:d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US" altLang="zh-CN" sz="2000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000" dirty="0" smtClean="0">
                    <a:solidFill>
                      <a:schemeClr val="tx1"/>
                    </a:solidFill>
                  </a:rPr>
                  <a:t>    </a:t>
                </a:r>
                <a:r>
                  <a:rPr lang="zh-CN" altLang="en-US" sz="2000" dirty="0" smtClean="0">
                    <a:solidFill>
                      <a:schemeClr val="tx1"/>
                    </a:solidFill>
                  </a:rPr>
                  <a:t>计算小步</a:t>
                </a:r>
                <a14:m>
                  <m:oMath xmlns:m="http://schemas.openxmlformats.org/officeDocument/2006/math">
                    <m:r>
                      <a:rPr lang="zh-CN" altLang="en-US" sz="2000" b="0" i="1" dirty="0">
                        <a:latin typeface="Cambria Math"/>
                      </a:rPr>
                      <m:t>序列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101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101</m:t>
                        </m:r>
                      </m:e>
                    </m:d>
                  </m:oMath>
                </a14:m>
                <a:r>
                  <a:rPr lang="en-US" altLang="zh-CN" sz="2000" dirty="0" smtClean="0">
                    <a:solidFill>
                      <a:schemeClr val="tx1"/>
                    </a:solidFill>
                  </a:rPr>
                  <a:t>,…,</a:t>
                </a:r>
                <a:r>
                  <a:rPr lang="en-US" altLang="zh-CN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101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000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2000" dirty="0" smtClean="0">
                    <a:solidFill>
                      <a:schemeClr val="tx1"/>
                    </a:solidFill>
                  </a:rPr>
                  <a:t>     </a:t>
                </a:r>
                <a:r>
                  <a:rPr lang="zh-CN" altLang="en-US" sz="2000" dirty="0" smtClean="0">
                    <a:solidFill>
                      <a:schemeClr val="tx1"/>
                    </a:solidFill>
                  </a:rPr>
                  <a:t>得到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1,2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2,4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3,8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4,16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5,32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6,64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7,27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8,54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9,7</m:t>
                        </m:r>
                      </m:e>
                    </m:d>
                  </m:oMath>
                </a14:m>
                <a:endParaRPr lang="en-US" altLang="zh-CN" sz="2000" b="0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2000" dirty="0" smtClean="0">
                    <a:solidFill>
                      <a:schemeClr val="tx1"/>
                    </a:solidFill>
                  </a:rPr>
                  <a:t>     </a:t>
                </a:r>
                <a:r>
                  <a:rPr lang="zh-CN" altLang="en-US" sz="2000" dirty="0" smtClean="0">
                    <a:solidFill>
                      <a:schemeClr val="tx1"/>
                    </a:solidFill>
                  </a:rPr>
                  <a:t>排序得到</a:t>
                </a:r>
                <a:endParaRPr lang="en-US" altLang="zh-CN" sz="2000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2,4</m:t>
                          </m:r>
                        </m:e>
                      </m:d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9,7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3,8</m:t>
                          </m:r>
                        </m:e>
                      </m:d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4,16</m:t>
                          </m:r>
                        </m:e>
                      </m:d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7,27</m:t>
                          </m:r>
                        </m:e>
                      </m:d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5,32</m:t>
                          </m:r>
                        </m:e>
                      </m:d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8,54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6,64</m:t>
                          </m:r>
                        </m:e>
                      </m:d>
                    </m:oMath>
                  </m:oMathPara>
                </a14:m>
                <a:endParaRPr lang="en-US" altLang="zh-CN" sz="2000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sz="2000" dirty="0" smtClean="0">
                    <a:solidFill>
                      <a:schemeClr val="tx1"/>
                    </a:solidFill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101=65,</m:t>
                    </m:r>
                  </m:oMath>
                </a14:m>
                <a:r>
                  <a:rPr lang="en-US" altLang="zh-CN" sz="2000" dirty="0" smtClean="0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2000" dirty="0" smtClean="0">
                    <a:solidFill>
                      <a:schemeClr val="tx1"/>
                    </a:solidFill>
                  </a:rPr>
                  <a:t>初始化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altLang="zh-CN" sz="2000" dirty="0" smtClean="0">
                    <a:solidFill>
                      <a:schemeClr val="tx1"/>
                    </a:solidFill>
                  </a:rPr>
                  <a:t>, 3</a:t>
                </a:r>
                <a:r>
                  <a:rPr lang="zh-CN" altLang="en-US" sz="2000" dirty="0" smtClean="0">
                    <a:solidFill>
                      <a:schemeClr val="tx1"/>
                    </a:solidFill>
                  </a:rPr>
                  <a:t>不在表中，用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sz="2000" dirty="0" smtClean="0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2000" dirty="0" smtClean="0">
                    <a:solidFill>
                      <a:schemeClr val="tx1"/>
                    </a:solidFill>
                  </a:rPr>
                  <a:t>代替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000" dirty="0" smtClean="0">
                    <a:solidFill>
                      <a:schemeClr val="tx1"/>
                    </a:solidFill>
                  </a:rPr>
                  <a:t>，继续计算大步序列：</a:t>
                </a:r>
                <a:endParaRPr lang="en-US" altLang="zh-CN" sz="2000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65 </m:t>
                      </m:r>
                      <m:r>
                        <m:rPr>
                          <m:sty m:val="p"/>
                        </m:rPr>
                        <a:rPr lang="en-US" altLang="zh-CN" sz="2000" i="1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101=94;  94∗65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101=50;50∗65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101=18;</m:t>
                      </m:r>
                    </m:oMath>
                  </m:oMathPara>
                </a14:m>
                <a:endParaRPr lang="en-US" altLang="zh-CN" sz="2000" b="0" dirty="0" smtClean="0"/>
              </a:p>
              <a:p>
                <a:pPr marL="0" indent="0">
                  <a:buNone/>
                </a:pPr>
                <a:r>
                  <a:rPr lang="en-US" altLang="zh-CN" sz="2000" dirty="0" smtClean="0">
                    <a:solidFill>
                      <a:schemeClr val="tx1"/>
                    </a:solidFill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18∗65 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101=59;59∗65 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101=98;97∗65 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101=7</m:t>
                    </m:r>
                  </m:oMath>
                </a14:m>
                <a:endParaRPr lang="en-US" altLang="zh-CN" sz="2000" b="0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2000" dirty="0" smtClean="0"/>
                  <a:t>7</a:t>
                </a:r>
                <a:r>
                  <a:rPr lang="zh-CN" altLang="en-US" sz="2000" dirty="0" smtClean="0"/>
                  <a:t>在表中，即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3∗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0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=7=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101, </m:t>
                    </m:r>
                  </m:oMath>
                </a14:m>
                <a:r>
                  <a:rPr lang="en-US" altLang="zh-CN" sz="2000" b="0" dirty="0" smtClean="0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2000" b="0" dirty="0" smtClean="0">
                    <a:solidFill>
                      <a:schemeClr val="tx1"/>
                    </a:solidFill>
                  </a:rPr>
                  <a:t>所以</a:t>
                </a:r>
                <a:endParaRPr lang="en-US" altLang="zh-CN" sz="2000" b="0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3  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100=9+6∗10=69</m:t>
                      </m:r>
                    </m:oMath>
                  </m:oMathPara>
                </a14:m>
                <a:endParaRPr lang="en-US" altLang="zh-CN" sz="2000" b="0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sz="20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676400"/>
                <a:ext cx="8534400" cy="4724400"/>
              </a:xfrm>
              <a:blipFill rotWithShape="1">
                <a:blip r:embed="rId3"/>
                <a:stretch>
                  <a:fillRect l="-929" t="-1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8C765-A91D-4DE2-80C1-FF52A4469DC8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62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4769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FF"/>
                </a:solidFill>
              </a:rPr>
              <a:t>指数积分法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828800"/>
                <a:ext cx="8763000" cy="4495800"/>
              </a:xfrm>
            </p:spPr>
            <p:txBody>
              <a:bodyPr/>
              <a:lstStyle/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问题：</a:t>
                </a:r>
                <a:r>
                  <a:rPr lang="zh-CN" altLang="en-US" dirty="0"/>
                  <a:t>给定一个素数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阶循环群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=&lt;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zh-C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dirty="0"/>
                  <a:t> 求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使得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步骤：</a:t>
                </a:r>
                <a:endParaRPr lang="en-US" altLang="zh-CN" dirty="0" smtClean="0"/>
              </a:p>
              <a:p>
                <a:pPr marL="914400" lvl="1" indent="-514350">
                  <a:buFont typeface="+mj-lt"/>
                  <a:buAutoNum type="arabicPeriod"/>
                </a:pPr>
                <a:r>
                  <a:rPr lang="zh-CN" altLang="en-US" dirty="0" smtClean="0"/>
                  <a:t>选取因子基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zh-CN" altLang="en-US" dirty="0" smtClean="0"/>
                  <a:t>：选择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dirty="0" smtClean="0"/>
                  <a:t>的一个较小的子集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 smtClean="0"/>
              </a:p>
              <a:p>
                <a:pPr marL="914400" lvl="1" indent="-514350">
                  <a:buFont typeface="+mj-lt"/>
                  <a:buAutoNum type="arabicPeriod"/>
                </a:pPr>
                <a:r>
                  <a:rPr lang="zh-CN" altLang="en-US" dirty="0" smtClean="0"/>
                  <a:t>构建同余方程组：对若干个随机整数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(0≤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，计算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并尝试将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zh-CN" altLang="en-US" dirty="0" smtClean="0"/>
                  <a:t>分解成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dirty="0" smtClean="0"/>
                  <a:t>中元素幂次的成绩，即</a:t>
                </a:r>
                <a:endParaRPr lang="en-US" altLang="zh-CN" dirty="0" smtClean="0"/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dirty="0" smtClean="0"/>
              </a:p>
              <a:p>
                <a:pPr marL="400050" lvl="1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  </a:t>
                </a:r>
                <a:r>
                  <a:rPr lang="zh-CN" altLang="en-US" dirty="0" smtClean="0"/>
                  <a:t>两边取离散对数，得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  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 smtClean="0"/>
              </a:p>
              <a:p>
                <a:pPr marL="400050" lvl="1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   </a:t>
                </a:r>
                <a:r>
                  <a:rPr lang="zh-CN" altLang="en-US" dirty="0" smtClean="0"/>
                  <a:t>重复该过程，直到有超过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dirty="0" smtClean="0"/>
                  <a:t>个方程</a:t>
                </a:r>
                <a:endParaRPr lang="en-US" altLang="zh-CN" dirty="0" smtClean="0"/>
              </a:p>
              <a:p>
                <a:pPr marL="400050" lvl="1" indent="0">
                  <a:buNone/>
                </a:pPr>
                <a:r>
                  <a:rPr lang="en-US" altLang="zh-CN" dirty="0" smtClean="0"/>
                  <a:t>    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828800"/>
                <a:ext cx="8763000" cy="4495800"/>
              </a:xfrm>
              <a:blipFill>
                <a:blip r:embed="rId2" cstate="print"/>
                <a:stretch>
                  <a:fillRect l="-1182" t="-1355" r="-209" b="-100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8C765-A91D-4DE2-80C1-FF52A4469DC8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63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6702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FF"/>
                </a:solidFill>
              </a:rPr>
              <a:t>指数积分</a:t>
            </a:r>
            <a:r>
              <a:rPr lang="zh-CN" altLang="en-US" dirty="0" smtClean="0">
                <a:solidFill>
                  <a:srgbClr val="FF00FF"/>
                </a:solidFill>
              </a:rPr>
              <a:t>法</a:t>
            </a:r>
            <a:r>
              <a:rPr lang="en-US" altLang="zh-CN" dirty="0" smtClean="0">
                <a:solidFill>
                  <a:srgbClr val="FF00FF"/>
                </a:solidFill>
              </a:rPr>
              <a:t>(</a:t>
            </a:r>
            <a:r>
              <a:rPr lang="zh-CN" altLang="en-US" dirty="0" smtClean="0">
                <a:solidFill>
                  <a:srgbClr val="FF00FF"/>
                </a:solidFill>
              </a:rPr>
              <a:t>续</a:t>
            </a:r>
            <a:r>
              <a:rPr lang="en-US" altLang="zh-CN" dirty="0" smtClean="0">
                <a:solidFill>
                  <a:srgbClr val="FF00FF"/>
                </a:solidFill>
              </a:rPr>
              <a:t>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828800"/>
                <a:ext cx="8763000" cy="4495800"/>
              </a:xfrm>
            </p:spPr>
            <p:txBody>
              <a:bodyPr/>
              <a:lstStyle/>
              <a:p>
                <a:r>
                  <a:rPr lang="zh-CN" altLang="en-US" dirty="0" smtClean="0"/>
                  <a:t>步骤：</a:t>
                </a:r>
                <a:endParaRPr lang="en-US" altLang="zh-CN" dirty="0" smtClean="0"/>
              </a:p>
              <a:p>
                <a:pPr marL="914400" lvl="1" indent="-457200">
                  <a:buFont typeface="+mj-lt"/>
                  <a:buAutoNum type="arabicPeriod" startAt="3"/>
                </a:pPr>
                <a:r>
                  <a:rPr lang="zh-CN" altLang="en-US" dirty="0" smtClean="0"/>
                  <a:t>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):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求解方程组以求得因子基中元素的离散对数，如果方程组不足以确定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，重复步骤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以获得更多的方程</a:t>
                </a:r>
                <a:endParaRPr lang="en-US" altLang="zh-CN" dirty="0" smtClean="0"/>
              </a:p>
              <a:p>
                <a:pPr marL="914400" lvl="1" indent="-457200">
                  <a:buFont typeface="+mj-lt"/>
                  <a:buAutoNum type="arabicPeriod" startAt="3"/>
                </a:pPr>
                <a:r>
                  <a:rPr lang="zh-CN" altLang="en-US" dirty="0" smtClean="0"/>
                  <a:t>计算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 smtClean="0"/>
                  <a:t>：随机选取整数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dirty="0" smtClean="0"/>
                  <a:t>，计算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sSup>
                      <m:sSup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使其值可表示为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dirty="0" smtClean="0"/>
                  <a:t>中元素幂次的乘积，即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sSup>
                      <m:sSupPr>
                        <m:ctrlPr>
                          <a:rPr lang="en-US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altLang="zh-CN" dirty="0" smtClean="0"/>
                  <a:t>=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altLang="zh-CN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取离散对数可得</a:t>
                </a:r>
                <a:endParaRPr lang="en-US" altLang="zh-CN" dirty="0" smtClean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   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dirty="0" smtClean="0"/>
              </a:p>
              <a:p>
                <a:pPr marL="901700" lvl="1" indent="-44450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 </a:t>
                </a:r>
                <a:r>
                  <a:rPr lang="zh-CN" altLang="en-US" dirty="0" smtClean="0"/>
                  <a:t>如果成功，则离散对数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即</m:t>
                    </m:r>
                  </m:oMath>
                </a14:m>
                <a:r>
                  <a:rPr lang="zh-CN" altLang="en-US" dirty="0" smtClean="0"/>
                  <a:t>为解，否则，选择不同的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dirty="0" smtClean="0"/>
                  <a:t>，重 复步骤</a:t>
                </a:r>
                <a:r>
                  <a:rPr lang="en-US" altLang="zh-CN" dirty="0" smtClean="0"/>
                  <a:t>4.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828800"/>
                <a:ext cx="8763000" cy="4495800"/>
              </a:xfrm>
              <a:blipFill>
                <a:blip r:embed="rId2" cstate="print"/>
                <a:stretch>
                  <a:fillRect l="-1182" t="-1355" r="-4451" b="-78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8C765-A91D-4DE2-80C1-FF52A4469DC8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64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194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FF"/>
                </a:solidFill>
              </a:rPr>
              <a:t>指数积分</a:t>
            </a:r>
            <a:r>
              <a:rPr lang="zh-CN" altLang="en-US" dirty="0" smtClean="0">
                <a:solidFill>
                  <a:srgbClr val="FF00FF"/>
                </a:solidFill>
              </a:rPr>
              <a:t>法（例）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752600"/>
                <a:ext cx="8610600" cy="4495800"/>
              </a:xfrm>
            </p:spPr>
            <p:txBody>
              <a:bodyPr/>
              <a:lstStyle/>
              <a:p>
                <a:r>
                  <a:rPr lang="zh-CN" altLang="en-US" dirty="0" smtClean="0"/>
                  <a:t>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7   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28</m:t>
                    </m:r>
                  </m:oMath>
                </a14:m>
                <a:endParaRPr lang="en-US" altLang="zh-CN" b="0" dirty="0" smtClean="0"/>
              </a:p>
              <a:p>
                <a:r>
                  <a:rPr lang="zh-CN" altLang="en-US" dirty="0" smtClean="0"/>
                  <a:t>解：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=29, </m:t>
                    </m:r>
                  </m:oMath>
                </a14:m>
                <a:r>
                  <a:rPr lang="zh-CN" altLang="en-US" dirty="0" smtClean="0"/>
                  <a:t>选取因子基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 smtClean="0"/>
                  <a:t>{2,3,5}</a:t>
                </a:r>
              </a:p>
              <a:p>
                <a:pPr marL="0" indent="0">
                  <a:buNone/>
                </a:pPr>
                <a:r>
                  <a:rPr lang="zh-CN" altLang="en-US" dirty="0" smtClean="0"/>
                  <a:t>    构建同余方程组：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29=5</m:t>
                      </m:r>
                    </m:oMath>
                  </m:oMathPara>
                </a14:m>
                <a:endParaRPr lang="en-US" altLang="zh-CN" sz="2400" dirty="0" smtClean="0"/>
              </a:p>
              <a:p>
                <a:pPr marL="0" indent="0">
                  <a:buNone/>
                </a:pPr>
                <a:r>
                  <a:rPr lang="en-US" altLang="zh-CN" sz="24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11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29=26</m:t>
                    </m:r>
                  </m:oMath>
                </a14:m>
                <a:r>
                  <a:rPr lang="zh-CN" altLang="en-US" sz="2400" b="0" i="1" dirty="0" smtClean="0">
                    <a:latin typeface="Cambria Math" panose="02040503050406030204" pitchFamily="18" charset="0"/>
                  </a:rPr>
                  <a:t>（无法分解为</a:t>
                </a:r>
                <a:r>
                  <a:rPr lang="en-US" altLang="zh-CN" sz="2400" b="0" i="1" dirty="0" smtClean="0">
                    <a:latin typeface="Cambria Math" panose="02040503050406030204" pitchFamily="18" charset="0"/>
                  </a:rPr>
                  <a:t>S</a:t>
                </a:r>
                <a:r>
                  <a:rPr lang="zh-CN" altLang="en-US" sz="2400" b="0" i="1" dirty="0" smtClean="0">
                    <a:latin typeface="Cambria Math" panose="02040503050406030204" pitchFamily="18" charset="0"/>
                  </a:rPr>
                  <a:t>中元素的乘积，舍弃）</a:t>
                </a:r>
                <a:endParaRPr lang="en-US" altLang="zh-CN" sz="2400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11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29=14</m:t>
                    </m:r>
                  </m:oMath>
                </a14:m>
                <a:r>
                  <a:rPr lang="zh-CN" altLang="en-US" sz="2400" i="1" dirty="0">
                    <a:latin typeface="Cambria Math" panose="02040503050406030204" pitchFamily="18" charset="0"/>
                  </a:rPr>
                  <a:t>（无法分解为</a:t>
                </a:r>
                <a:r>
                  <a:rPr lang="en-US" altLang="zh-CN" sz="2400" i="1" dirty="0">
                    <a:latin typeface="Cambria Math" panose="02040503050406030204" pitchFamily="18" charset="0"/>
                  </a:rPr>
                  <a:t>S</a:t>
                </a:r>
                <a:r>
                  <a:rPr lang="zh-CN" altLang="en-US" sz="2400" i="1" dirty="0">
                    <a:latin typeface="Cambria Math" panose="02040503050406030204" pitchFamily="18" charset="0"/>
                  </a:rPr>
                  <a:t>中元素的乘积，舍弃</a:t>
                </a:r>
                <a:r>
                  <a:rPr lang="zh-CN" altLang="en-US" sz="2400" i="1" dirty="0" smtClean="0">
                    <a:latin typeface="Cambria Math" panose="02040503050406030204" pitchFamily="18" charset="0"/>
                  </a:rPr>
                  <a:t>）</a:t>
                </a:r>
                <a:endParaRPr lang="en-US" altLang="zh-CN" sz="2400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29=9=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400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29=12=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∗3</m:t>
                      </m:r>
                    </m:oMath>
                  </m:oMathPara>
                </a14:m>
                <a:endParaRPr lang="zh-CN" alt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29=2</m:t>
                      </m:r>
                    </m:oMath>
                  </m:oMathPara>
                </a14:m>
                <a:endParaRPr lang="zh-CN" altLang="en-US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752600"/>
                <a:ext cx="8610600" cy="4495800"/>
              </a:xfrm>
              <a:blipFill>
                <a:blip r:embed="rId2" cstate="print"/>
                <a:stretch>
                  <a:fillRect l="-1203" t="-14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8C765-A91D-4DE2-80C1-FF52A4469DC8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65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6824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0" y="533400"/>
                <a:ext cx="9144000" cy="5715000"/>
              </a:xfrm>
              <a:solidFill>
                <a:schemeClr val="bg1"/>
              </a:solidFill>
            </p:spPr>
            <p:txBody>
              <a:bodyPr/>
              <a:lstStyle/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11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29=5⇒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 (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28)=2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11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29=9=</m:t>
                    </m:r>
                    <m:sSup>
                      <m:sSupPr>
                        <m:ctrlPr>
                          <a:rPr lang="en-US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2∗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28)=</m:t>
                    </m:r>
                  </m:oMath>
                </a14:m>
                <a:r>
                  <a:rPr lang="en-US" altLang="zh-CN" dirty="0" smtClean="0"/>
                  <a:t>6,</a:t>
                </a:r>
                <a:r>
                  <a:rPr lang="zh-CN" altLang="en-US" dirty="0" smtClean="0"/>
                  <a:t>因为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与</a:t>
                </a:r>
                <a:r>
                  <a:rPr lang="en-US" altLang="zh-CN" dirty="0" smtClean="0"/>
                  <a:t>28</a:t>
                </a:r>
                <a:r>
                  <a:rPr lang="zh-CN" altLang="en-US" dirty="0" smtClean="0"/>
                  <a:t>不互素，所以不能确定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11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29=2⇒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28)=9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11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29=12=</m:t>
                    </m:r>
                    <m:sSup>
                      <m:sSupPr>
                        <m:ctrlPr>
                          <a:rPr lang="en-US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∗3</m:t>
                    </m:r>
                  </m:oMath>
                </a14:m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⇒2∗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28)=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3=</m:t>
                    </m:r>
                    <m: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C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</m:t>
                    </m:r>
                  </m:oMath>
                </a14:m>
                <a:endParaRPr lang="zh-CN" altLang="en-US" dirty="0">
                  <a:solidFill>
                    <a:srgbClr val="FF0000"/>
                  </a:solidFill>
                </a:endParaRPr>
              </a:p>
              <a:p>
                <a:r>
                  <a:rPr lang="zh-CN" altLang="en-US" dirty="0" smtClean="0"/>
                  <a:t>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zh-CN" dirty="0" smtClean="0"/>
                  <a:t>=11</a:t>
                </a:r>
                <a:r>
                  <a:rPr lang="zh-CN" altLang="en-US" dirty="0" smtClean="0"/>
                  <a:t>的随机幂次乘以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 smtClean="0"/>
                  <a:t>7,</a:t>
                </a:r>
                <a:r>
                  <a:rPr lang="zh-CN" altLang="en-US" dirty="0" smtClean="0"/>
                  <a:t>并选择可以表示为因子基元素乘积的结果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11 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29=19 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 29=2∗3</m:t>
                      </m:r>
                    </m:oMath>
                  </m:oMathPara>
                </a14:m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即</a:t>
                </a:r>
                <a:endParaRPr lang="en-US" altLang="zh-CN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7  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28=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2+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3−2=24</m:t>
                      </m:r>
                    </m:oMath>
                  </m:oMathPara>
                </a14:m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533400"/>
                <a:ext cx="9144000" cy="5715000"/>
              </a:xfrm>
              <a:blipFill>
                <a:blip r:embed="rId2" cstate="print"/>
                <a:stretch>
                  <a:fillRect l="-1333" t="-3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8C765-A91D-4DE2-80C1-FF52A4469DC8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66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4356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FF"/>
                </a:solidFill>
              </a:rPr>
              <a:t>公钥密码体制</a:t>
            </a:r>
            <a:r>
              <a:rPr lang="en-US" altLang="zh-CN" dirty="0" smtClean="0">
                <a:solidFill>
                  <a:srgbClr val="FF00FF"/>
                </a:solidFill>
              </a:rPr>
              <a:t>ECC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495800"/>
          </a:xfrm>
        </p:spPr>
        <p:txBody>
          <a:bodyPr/>
          <a:lstStyle/>
          <a:p>
            <a:r>
              <a:rPr lang="zh-CN" altLang="en-US" dirty="0" smtClean="0"/>
              <a:t>椭圆曲线在代数学和几何学上已经广泛研究了</a:t>
            </a:r>
            <a:r>
              <a:rPr lang="en-US" altLang="zh-CN" dirty="0" smtClean="0"/>
              <a:t>150</a:t>
            </a:r>
            <a:r>
              <a:rPr lang="zh-CN" altLang="en-US" dirty="0" smtClean="0"/>
              <a:t>多年，有丰富而深厚的理论积累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1985</a:t>
            </a:r>
            <a:r>
              <a:rPr lang="zh-CN" altLang="en-US" dirty="0" smtClean="0"/>
              <a:t>年，</a:t>
            </a:r>
            <a:r>
              <a:rPr lang="en-US" altLang="zh-CN" b="1" dirty="0" smtClean="0">
                <a:solidFill>
                  <a:srgbClr val="FF0000"/>
                </a:solidFill>
                <a:latin typeface="Tahoma" pitchFamily="34" charset="0"/>
              </a:rPr>
              <a:t>H. </a:t>
            </a:r>
            <a:r>
              <a:rPr lang="en-US" altLang="zh-CN" b="1" dirty="0" err="1" smtClean="0">
                <a:solidFill>
                  <a:srgbClr val="FF0000"/>
                </a:solidFill>
                <a:latin typeface="Tahoma" pitchFamily="34" charset="0"/>
              </a:rPr>
              <a:t>Koblitz</a:t>
            </a:r>
            <a:r>
              <a:rPr lang="zh-CN" altLang="en-US" dirty="0" smtClean="0">
                <a:latin typeface="Tahoma" pitchFamily="34" charset="0"/>
              </a:rPr>
              <a:t>和</a:t>
            </a:r>
            <a:r>
              <a:rPr lang="en-US" altLang="zh-CN" b="1" dirty="0" smtClean="0">
                <a:solidFill>
                  <a:srgbClr val="FF0000"/>
                </a:solidFill>
                <a:latin typeface="Tahoma" pitchFamily="34" charset="0"/>
              </a:rPr>
              <a:t>V. Miller</a:t>
            </a:r>
            <a:r>
              <a:rPr lang="zh-CN" altLang="en-US" dirty="0" smtClean="0">
                <a:latin typeface="Tahoma" pitchFamily="34" charset="0"/>
              </a:rPr>
              <a:t>分别提出了</a:t>
            </a:r>
            <a:r>
              <a:rPr lang="zh-CN" altLang="en-US" b="1" dirty="0" smtClean="0">
                <a:solidFill>
                  <a:srgbClr val="692AA2"/>
                </a:solidFill>
                <a:latin typeface="Tahoma" pitchFamily="34" charset="0"/>
              </a:rPr>
              <a:t>椭圆曲线密码体制（</a:t>
            </a:r>
            <a:r>
              <a:rPr lang="en-US" altLang="zh-CN" b="1" dirty="0" smtClean="0">
                <a:solidFill>
                  <a:srgbClr val="692AA2"/>
                </a:solidFill>
                <a:latin typeface="Tahoma" pitchFamily="34" charset="0"/>
              </a:rPr>
              <a:t>Elliptic Curve Cryptosystem</a:t>
            </a:r>
            <a:r>
              <a:rPr lang="zh-CN" altLang="en-US" b="1" dirty="0" smtClean="0">
                <a:solidFill>
                  <a:srgbClr val="692AA2"/>
                </a:solidFill>
                <a:latin typeface="Tahoma" pitchFamily="34" charset="0"/>
              </a:rPr>
              <a:t>，</a:t>
            </a:r>
            <a:r>
              <a:rPr lang="en-US" altLang="zh-CN" b="1" dirty="0" smtClean="0">
                <a:solidFill>
                  <a:srgbClr val="692AA2"/>
                </a:solidFill>
                <a:latin typeface="Tahoma" pitchFamily="34" charset="0"/>
              </a:rPr>
              <a:t>ECC</a:t>
            </a:r>
            <a:r>
              <a:rPr lang="zh-CN" altLang="en-US" b="1" dirty="0" smtClean="0">
                <a:solidFill>
                  <a:srgbClr val="692AA2"/>
                </a:solidFill>
                <a:latin typeface="Tahoma" pitchFamily="34" charset="0"/>
              </a:rPr>
              <a:t>）</a:t>
            </a:r>
            <a:endParaRPr lang="en-US" altLang="zh-CN" b="1" dirty="0" smtClean="0">
              <a:solidFill>
                <a:srgbClr val="692AA2"/>
              </a:solidFill>
              <a:latin typeface="Tahoma" pitchFamily="34" charset="0"/>
            </a:endParaRPr>
          </a:p>
          <a:p>
            <a:pPr lvl="1"/>
            <a:r>
              <a:rPr lang="zh-CN" altLang="en-US" dirty="0" smtClean="0">
                <a:latin typeface="Tahoma" pitchFamily="34" charset="0"/>
              </a:rPr>
              <a:t>安全性基于</a:t>
            </a:r>
            <a:r>
              <a:rPr lang="zh-CN" altLang="en-US" b="1" dirty="0" smtClean="0">
                <a:solidFill>
                  <a:srgbClr val="FF00FF"/>
                </a:solidFill>
                <a:latin typeface="Tahoma" pitchFamily="34" charset="0"/>
              </a:rPr>
              <a:t>椭圆曲线离散对数问题</a:t>
            </a:r>
            <a:endParaRPr lang="en-US" altLang="zh-CN" dirty="0" smtClean="0">
              <a:latin typeface="Tahoma" pitchFamily="34" charset="0"/>
            </a:endParaRPr>
          </a:p>
          <a:p>
            <a:pPr lvl="1"/>
            <a:r>
              <a:rPr lang="zh-CN" altLang="en-US" dirty="0" smtClean="0">
                <a:latin typeface="Tahoma" pitchFamily="34" charset="0"/>
              </a:rPr>
              <a:t>可用</a:t>
            </a:r>
            <a:r>
              <a:rPr lang="zh-CN" altLang="en-US" b="1" dirty="0" smtClean="0">
                <a:solidFill>
                  <a:srgbClr val="FF0000"/>
                </a:solidFill>
                <a:latin typeface="Tahoma" pitchFamily="34" charset="0"/>
              </a:rPr>
              <a:t>短得多的密钥</a:t>
            </a:r>
            <a:r>
              <a:rPr lang="zh-CN" altLang="en-US" dirty="0" smtClean="0">
                <a:latin typeface="Tahoma" pitchFamily="34" charset="0"/>
              </a:rPr>
              <a:t>获得同</a:t>
            </a:r>
            <a:r>
              <a:rPr lang="en-US" altLang="zh-CN" dirty="0" smtClean="0">
                <a:latin typeface="Tahoma" pitchFamily="34" charset="0"/>
              </a:rPr>
              <a:t>RSA</a:t>
            </a:r>
            <a:r>
              <a:rPr lang="zh-CN" altLang="en-US" dirty="0" smtClean="0">
                <a:latin typeface="Tahoma" pitchFamily="34" charset="0"/>
              </a:rPr>
              <a:t>一样的安全性，现在许多标准化组织已经将其作为新的信息安全标准</a:t>
            </a:r>
            <a:endParaRPr lang="en-US" altLang="zh-CN" dirty="0" smtClean="0">
              <a:latin typeface="Tahoma" pitchFamily="34" charset="0"/>
            </a:endParaRPr>
          </a:p>
          <a:p>
            <a:endParaRPr lang="zh-CN" alt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95E0-D561-4B0C-88B1-51A560ABFDDC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67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椭圆曲线的定义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>
                    <a:latin typeface="Tahoma" pitchFamily="34" charset="0"/>
                  </a:rPr>
                  <a:t>对于</a:t>
                </a:r>
                <a:r>
                  <a:rPr lang="en-US" altLang="zh-CN" dirty="0" smtClean="0">
                    <a:latin typeface="Tahoma" pitchFamily="34" charset="0"/>
                  </a:rPr>
                  <a:t>ECC</a:t>
                </a:r>
                <a:r>
                  <a:rPr lang="zh-CN" altLang="en-US" dirty="0" smtClean="0">
                    <a:latin typeface="Tahoma" pitchFamily="34" charset="0"/>
                  </a:rPr>
                  <a:t>，最常使用有限域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𝐺𝐹</m:t>
                    </m:r>
                    <m:r>
                      <a:rPr lang="en-US" altLang="zh-CN" i="1" dirty="0" smtClean="0">
                        <a:latin typeface="Cambria Math"/>
                      </a:rPr>
                      <m:t>(</m:t>
                    </m:r>
                    <m:r>
                      <a:rPr lang="en-US" altLang="zh-CN" i="1" dirty="0" smtClean="0">
                        <a:latin typeface="Cambria Math"/>
                      </a:rPr>
                      <m:t>𝑝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>
                    <a:latin typeface="Tahoma" pitchFamily="34" charset="0"/>
                  </a:rPr>
                  <a:t>上的椭圆曲线和有限域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𝐺𝐹</m:t>
                    </m:r>
                    <m:r>
                      <a:rPr lang="en-US" altLang="zh-CN" i="1" dirty="0" smtClean="0">
                        <a:latin typeface="Cambria Math"/>
                      </a:rPr>
                      <m:t>(2</m:t>
                    </m:r>
                    <m:r>
                      <a:rPr lang="en-US" altLang="zh-CN" i="1" baseline="30000" dirty="0" smtClean="0">
                        <a:latin typeface="Cambria Math"/>
                      </a:rPr>
                      <m:t>𝑚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>
                    <a:latin typeface="Tahoma" pitchFamily="34" charset="0"/>
                  </a:rPr>
                  <a:t>上的椭圆曲线 </a:t>
                </a:r>
                <a:endParaRPr lang="en-US" altLang="zh-CN" dirty="0" smtClean="0">
                  <a:latin typeface="Tahoma" pitchFamily="34" charset="0"/>
                </a:endParaRPr>
              </a:p>
              <a:p>
                <a:endParaRPr lang="zh-CN" altLang="en-US" dirty="0" smtClean="0">
                  <a:latin typeface="Tahoma" pitchFamily="34" charset="0"/>
                </a:endParaRPr>
              </a:p>
              <a:p>
                <a:pPr>
                  <a:spcBef>
                    <a:spcPct val="30000"/>
                  </a:spcBef>
                </a:pPr>
                <a:r>
                  <a:rPr kumimoji="1" lang="zh-CN" altLang="en-US" dirty="0" smtClean="0">
                    <a:latin typeface="Tahoma" pitchFamily="34" charset="0"/>
                  </a:rPr>
                  <a:t>设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/>
                      </a:rPr>
                      <m:t>𝑝</m:t>
                    </m:r>
                    <m:r>
                      <a:rPr kumimoji="1" lang="en-US" altLang="zh-CN" i="1" dirty="0" smtClean="0">
                        <a:latin typeface="Cambria Math"/>
                      </a:rPr>
                      <m:t>&gt;3</m:t>
                    </m:r>
                  </m:oMath>
                </a14:m>
                <a:r>
                  <a:rPr kumimoji="1" lang="zh-CN" altLang="en-US" dirty="0" smtClean="0">
                    <a:latin typeface="Tahoma" pitchFamily="34" charset="0"/>
                  </a:rPr>
                  <a:t>是一个素数。有限域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kumimoji="1" lang="en-US" altLang="zh-CN" i="1" dirty="0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1" lang="zh-CN" altLang="en-US" dirty="0" smtClean="0">
                    <a:latin typeface="Tahoma" pitchFamily="34" charset="0"/>
                  </a:rPr>
                  <a:t>上的椭圆曲线由满足下列方程</a:t>
                </a:r>
              </a:p>
              <a:p>
                <a:pPr eaLnBrk="1" hangingPunct="1">
                  <a:spcBef>
                    <a:spcPct val="30000"/>
                  </a:spcBef>
                  <a:buFontTx/>
                  <a:buNone/>
                </a:pPr>
                <a:r>
                  <a:rPr kumimoji="1" lang="zh-CN" altLang="en-US" dirty="0" smtClean="0">
                    <a:latin typeface="Tahoma" pitchFamily="34" charset="0"/>
                  </a:rPr>
                  <a:t>   </a:t>
                </a:r>
                <a:r>
                  <a:rPr kumimoji="1" lang="zh-CN" altLang="en-US" i="1" dirty="0" smtClean="0">
                    <a:latin typeface="Tahoma" pitchFamily="34" charset="0"/>
                  </a:rPr>
                  <a:t>            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/>
                      </a:rPr>
                      <m:t>𝑦</m:t>
                    </m:r>
                    <m:r>
                      <a:rPr kumimoji="1" lang="en-US" altLang="zh-CN" i="1" baseline="30000" dirty="0" smtClean="0">
                        <a:latin typeface="Cambria Math"/>
                      </a:rPr>
                      <m:t>2</m:t>
                    </m:r>
                    <m:r>
                      <a:rPr kumimoji="1" lang="en-US" altLang="zh-CN" i="1" dirty="0" smtClean="0">
                        <a:latin typeface="Cambria Math"/>
                      </a:rPr>
                      <m:t>= </m:t>
                    </m:r>
                    <m:r>
                      <a:rPr kumimoji="1" lang="en-US" altLang="zh-CN" i="1" dirty="0" smtClean="0">
                        <a:latin typeface="Cambria Math"/>
                      </a:rPr>
                      <m:t>𝑥</m:t>
                    </m:r>
                    <m:r>
                      <a:rPr kumimoji="1" lang="en-US" altLang="zh-CN" i="1" baseline="30000" dirty="0" smtClean="0">
                        <a:latin typeface="Cambria Math"/>
                      </a:rPr>
                      <m:t>3</m:t>
                    </m:r>
                    <m:r>
                      <a:rPr kumimoji="1" lang="en-US" altLang="zh-CN" i="1" dirty="0" smtClean="0">
                        <a:latin typeface="Cambria Math"/>
                      </a:rPr>
                      <m:t>+</m:t>
                    </m:r>
                    <m:r>
                      <a:rPr kumimoji="1" lang="en-US" altLang="zh-CN" i="1" dirty="0" smtClean="0">
                        <a:latin typeface="Cambria Math"/>
                      </a:rPr>
                      <m:t>𝑎𝑥</m:t>
                    </m:r>
                    <m:r>
                      <a:rPr kumimoji="1" lang="en-US" altLang="zh-CN" i="1" dirty="0" smtClean="0">
                        <a:latin typeface="Cambria Math"/>
                      </a:rPr>
                      <m:t>+</m:t>
                    </m:r>
                    <m:r>
                      <a:rPr kumimoji="1" lang="en-US" altLang="zh-CN" i="1" dirty="0" smtClean="0">
                        <a:latin typeface="Cambria Math"/>
                      </a:rPr>
                      <m:t>𝑏</m:t>
                    </m:r>
                    <m:r>
                      <a:rPr kumimoji="1" lang="en-US" altLang="zh-CN" i="1" dirty="0" smtClean="0">
                        <a:latin typeface="Cambria Math"/>
                      </a:rPr>
                      <m:t> (</m:t>
                    </m:r>
                    <m:r>
                      <a:rPr kumimoji="1" lang="en-US" altLang="zh-CN" i="1" dirty="0" smtClean="0">
                        <a:latin typeface="Cambria Math"/>
                      </a:rPr>
                      <m:t>𝑚𝑜𝑑</m:t>
                    </m:r>
                    <m:r>
                      <a:rPr kumimoji="1" lang="en-US" altLang="zh-CN" i="1" dirty="0" smtClean="0">
                        <a:latin typeface="Cambria Math"/>
                      </a:rPr>
                      <m:t> </m:t>
                    </m:r>
                    <m:r>
                      <a:rPr kumimoji="1" lang="en-US" altLang="zh-CN" i="1" dirty="0" smtClean="0">
                        <a:latin typeface="Cambria Math"/>
                      </a:rPr>
                      <m:t>𝑝</m:t>
                    </m:r>
                    <m:r>
                      <a:rPr kumimoji="1" lang="en-US" altLang="zh-CN" i="1" dirty="0" smtClean="0">
                        <a:latin typeface="Cambria Math"/>
                      </a:rPr>
                      <m:t>)</m:t>
                    </m:r>
                  </m:oMath>
                </a14:m>
                <a:endParaRPr kumimoji="1" lang="en-US" altLang="zh-CN" dirty="0" smtClean="0">
                  <a:latin typeface="Tahoma" pitchFamily="34" charset="0"/>
                </a:endParaRPr>
              </a:p>
              <a:p>
                <a:pPr marL="357188" indent="-357188" eaLnBrk="1" hangingPunct="1">
                  <a:spcBef>
                    <a:spcPct val="30000"/>
                  </a:spcBef>
                  <a:buFontTx/>
                  <a:buNone/>
                </a:pPr>
                <a:r>
                  <a:rPr kumimoji="1" lang="zh-CN" altLang="en-US" dirty="0" smtClean="0">
                    <a:latin typeface="Tahoma" pitchFamily="34" charset="0"/>
                  </a:rPr>
                  <a:t>   的解</a:t>
                </a:r>
                <a14:m>
                  <m:oMath xmlns:m="http://schemas.openxmlformats.org/officeDocument/2006/math">
                    <m:r>
                      <a:rPr kumimoji="1" lang="zh-CN" altLang="en-US" i="1" dirty="0" smtClean="0">
                        <a:solidFill>
                          <a:srgbClr val="FF00FF"/>
                        </a:solidFill>
                        <a:latin typeface="Cambria Math"/>
                      </a:rPr>
                      <m:t>(</m:t>
                    </m:r>
                    <m:r>
                      <a:rPr kumimoji="1" lang="en-US" altLang="zh-CN" i="1" dirty="0" smtClean="0">
                        <a:solidFill>
                          <a:srgbClr val="FF00FF"/>
                        </a:solidFill>
                        <a:latin typeface="Cambria Math"/>
                      </a:rPr>
                      <m:t>𝑥</m:t>
                    </m:r>
                    <m:r>
                      <a:rPr kumimoji="1" lang="en-US" altLang="zh-CN" i="1" dirty="0" smtClean="0">
                        <a:solidFill>
                          <a:srgbClr val="FF00FF"/>
                        </a:solidFill>
                        <a:latin typeface="Cambria Math"/>
                      </a:rPr>
                      <m:t>, </m:t>
                    </m:r>
                    <m:r>
                      <a:rPr kumimoji="1" lang="en-US" altLang="zh-CN" i="1" dirty="0" smtClean="0">
                        <a:solidFill>
                          <a:srgbClr val="FF00FF"/>
                        </a:solidFill>
                        <a:latin typeface="Cambria Math"/>
                      </a:rPr>
                      <m:t>𝑦</m:t>
                    </m:r>
                    <m:r>
                      <a:rPr kumimoji="1" lang="en-US" altLang="zh-CN" i="1" dirty="0" smtClean="0">
                        <a:solidFill>
                          <a:srgbClr val="FF00FF"/>
                        </a:solidFill>
                        <a:latin typeface="Cambria Math"/>
                      </a:rPr>
                      <m:t>) ∈</m:t>
                    </m:r>
                    <m:r>
                      <a:rPr lang="en-US" altLang="zh-CN" i="1" dirty="0" err="1" smtClean="0">
                        <a:solidFill>
                          <a:srgbClr val="FF00FF"/>
                        </a:solidFill>
                        <a:latin typeface="Cambria Math"/>
                      </a:rPr>
                      <m:t>𝑍</m:t>
                    </m:r>
                    <m:r>
                      <a:rPr lang="en-US" altLang="zh-CN" i="1" baseline="-25000" dirty="0" err="1" smtClean="0">
                        <a:solidFill>
                          <a:srgbClr val="FF00FF"/>
                        </a:solidFill>
                        <a:latin typeface="Cambria Math"/>
                      </a:rPr>
                      <m:t>𝑝</m:t>
                    </m:r>
                    <m:r>
                      <a:rPr lang="en-US" altLang="zh-CN" i="1" dirty="0" smtClean="0">
                        <a:solidFill>
                          <a:srgbClr val="FF00FF"/>
                        </a:solidFill>
                        <a:latin typeface="Cambria Math"/>
                      </a:rPr>
                      <m:t>∗</m:t>
                    </m:r>
                    <m:r>
                      <a:rPr lang="en-US" altLang="zh-CN" i="1" dirty="0" err="1" smtClean="0">
                        <a:solidFill>
                          <a:srgbClr val="FF00FF"/>
                        </a:solidFill>
                        <a:latin typeface="Cambria Math"/>
                      </a:rPr>
                      <m:t>𝑍</m:t>
                    </m:r>
                    <m:r>
                      <a:rPr lang="en-US" altLang="zh-CN" i="1" baseline="-25000" dirty="0" err="1" smtClean="0">
                        <a:solidFill>
                          <a:srgbClr val="FF00FF"/>
                        </a:solidFill>
                        <a:latin typeface="Cambria Math"/>
                      </a:rPr>
                      <m:t>𝑝</m:t>
                    </m:r>
                    <m:r>
                      <a:rPr lang="en-US" altLang="zh-CN" i="1" baseline="-25000" dirty="0" smtClean="0">
                        <a:solidFill>
                          <a:srgbClr val="FF00FF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dirty="0" smtClean="0">
                    <a:solidFill>
                      <a:schemeClr val="tx2"/>
                    </a:solidFill>
                    <a:latin typeface="Tahoma" pitchFamily="34" charset="0"/>
                  </a:rPr>
                  <a:t>和一个</a:t>
                </a:r>
                <a:r>
                  <a:rPr lang="zh-CN" altLang="en-US" dirty="0" smtClean="0">
                    <a:solidFill>
                      <a:srgbClr val="FF00FF"/>
                    </a:solidFill>
                    <a:latin typeface="Tahoma" pitchFamily="34" charset="0"/>
                  </a:rPr>
                  <a:t>无穷远点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solidFill>
                          <a:srgbClr val="FF00FF"/>
                        </a:solidFill>
                        <a:latin typeface="Cambria Math"/>
                      </a:rPr>
                      <m:t>𝒪</m:t>
                    </m:r>
                  </m:oMath>
                </a14:m>
                <a:r>
                  <a:rPr lang="zh-CN" altLang="en-US" dirty="0" smtClean="0">
                    <a:solidFill>
                      <a:schemeClr val="tx2"/>
                    </a:solidFill>
                    <a:latin typeface="Tahoma" pitchFamily="34" charset="0"/>
                  </a:rPr>
                  <a:t>组成；</a:t>
                </a:r>
                <a:r>
                  <a:rPr kumimoji="1" lang="zh-CN" altLang="en-US" dirty="0" smtClean="0">
                    <a:solidFill>
                      <a:schemeClr val="tx2"/>
                    </a:solidFill>
                    <a:latin typeface="Tahoma" pitchFamily="34" charset="0"/>
                  </a:rPr>
                  <a:t>其中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/>
                      </a:rPr>
                      <m:t>𝑎</m:t>
                    </m:r>
                    <m:r>
                      <a:rPr kumimoji="1" lang="en-US" altLang="zh-CN" i="1" dirty="0">
                        <a:latin typeface="Cambria Math"/>
                      </a:rPr>
                      <m:t>,</m:t>
                    </m:r>
                    <m:r>
                      <a:rPr kumimoji="1" lang="en-US" altLang="zh-CN" i="1" dirty="0">
                        <a:latin typeface="Cambria Math"/>
                      </a:rPr>
                      <m:t>𝑏</m:t>
                    </m:r>
                    <m:r>
                      <a:rPr kumimoji="1" lang="en-US" altLang="zh-CN" i="1" dirty="0">
                        <a:latin typeface="Cambria Math"/>
                      </a:rPr>
                      <m:t>∈</m:t>
                    </m:r>
                    <m:sSub>
                      <m:sSubPr>
                        <m:ctrlPr>
                          <a:rPr kumimoji="1" lang="en-US" altLang="zh-CN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kumimoji="1" lang="en-US" altLang="zh-CN" i="1" dirty="0">
                        <a:latin typeface="Cambria Math"/>
                      </a:rPr>
                      <m:t>,  4</m:t>
                    </m:r>
                    <m:sSup>
                      <m:sSupPr>
                        <m:ctrlPr>
                          <a:rPr kumimoji="1" lang="en-US" altLang="zh-CN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kumimoji="1" lang="en-US" altLang="zh-CN" b="0" i="1" dirty="0" smtClean="0">
                            <a:latin typeface="Cambria Math"/>
                          </a:rPr>
                          <m:t>𝑎</m:t>
                        </m:r>
                      </m:e>
                      <m:sup>
                        <m:r>
                          <a:rPr kumimoji="1" lang="en-US" altLang="zh-CN" b="0" i="1" dirty="0" smtClean="0"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kumimoji="1" lang="en-US" altLang="zh-CN" b="0" i="1" dirty="0" smtClean="0">
                        <a:latin typeface="Cambria Math"/>
                      </a:rPr>
                      <m:t>+27</m:t>
                    </m:r>
                    <m:sSup>
                      <m:sSupPr>
                        <m:ctrlPr>
                          <a:rPr kumimoji="1" lang="en-US" altLang="zh-CN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kumimoji="1" lang="en-US" altLang="zh-CN" b="0" i="1" dirty="0" smtClean="0">
                            <a:latin typeface="Cambria Math"/>
                          </a:rPr>
                          <m:t>𝑏</m:t>
                        </m:r>
                      </m:e>
                      <m:sup>
                        <m:r>
                          <a:rPr kumimoji="1" lang="en-US" altLang="zh-CN" b="0" i="1" dirty="0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kumimoji="1" lang="en-US" altLang="zh-CN" i="1" dirty="0">
                        <a:latin typeface="Cambria Math"/>
                      </a:rPr>
                      <m:t>≡0 (</m:t>
                    </m:r>
                    <m:r>
                      <a:rPr kumimoji="1" lang="en-US" altLang="zh-CN" i="1" dirty="0">
                        <a:latin typeface="Cambria Math"/>
                      </a:rPr>
                      <m:t>𝑚𝑜𝑑</m:t>
                    </m:r>
                    <m:r>
                      <a:rPr kumimoji="1" lang="en-US" altLang="zh-CN" i="1" dirty="0">
                        <a:latin typeface="Cambria Math"/>
                      </a:rPr>
                      <m:t> </m:t>
                    </m:r>
                    <m:r>
                      <a:rPr kumimoji="1" lang="en-US" altLang="zh-CN" i="1" dirty="0">
                        <a:latin typeface="Cambria Math"/>
                      </a:rPr>
                      <m:t>𝑝</m:t>
                    </m:r>
                    <m:r>
                      <a:rPr kumimoji="1" lang="en-US" altLang="zh-CN" i="1" dirty="0">
                        <a:latin typeface="Cambria Math"/>
                      </a:rPr>
                      <m:t>)</m:t>
                    </m:r>
                  </m:oMath>
                </a14:m>
                <a:endParaRPr kumimoji="1" lang="en-US" altLang="zh-CN" i="1" dirty="0">
                  <a:latin typeface="Cambria Math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 cstate="print"/>
                <a:stretch>
                  <a:fillRect l="-1259" t="-1626" r="-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12CA3-52B4-4FAD-B147-44740C66B42C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68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828800"/>
            <a:ext cx="6858982" cy="40836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椭圆曲线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7B197-812E-4C5A-90BA-51B86FFD9AFC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69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C2E98-C9E6-4DA7-8F28-54C16E685D1A}" type="datetime1">
              <a:rPr lang="zh-CN" altLang="en-US" smtClean="0"/>
              <a:pPr/>
              <a:t>2019/12/9</a:t>
            </a:fld>
            <a:endParaRPr lang="en-US" altLang="zh-CN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计算机科学与技术学院</a:t>
            </a:r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A8DC6-3D50-4D7C-8E27-194FFB5BE178}" type="slidenum">
              <a:rPr lang="en-US" altLang="zh-CN"/>
              <a:pPr/>
              <a:t>7</a:t>
            </a:fld>
            <a:endParaRPr lang="en-US" altLang="zh-CN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152580" name="Text Box 4"/>
          <p:cNvSpPr txBox="1">
            <a:spLocks noChangeArrowheads="1"/>
          </p:cNvSpPr>
          <p:nvPr/>
        </p:nvSpPr>
        <p:spPr bwMode="auto">
          <a:xfrm>
            <a:off x="1023938" y="213836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zh-CN" altLang="zh-CN">
              <a:latin typeface="Arial" charset="0"/>
            </a:endParaRPr>
          </a:p>
        </p:txBody>
      </p:sp>
      <p:pic>
        <p:nvPicPr>
          <p:cNvPr id="152581" name="Picture 5" descr="HH01677_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8888" y="2205038"/>
            <a:ext cx="1733550" cy="2016125"/>
          </a:xfrm>
          <a:prstGeom prst="rect">
            <a:avLst/>
          </a:prstGeom>
          <a:noFill/>
        </p:spPr>
      </p:pic>
      <p:pic>
        <p:nvPicPr>
          <p:cNvPr id="152582" name="Picture 6" descr="q1rsk3vl[1]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160463" y="3425825"/>
            <a:ext cx="763587" cy="1154113"/>
          </a:xfrm>
          <a:noFill/>
          <a:ln/>
        </p:spPr>
      </p:pic>
      <p:sp>
        <p:nvSpPr>
          <p:cNvPr id="152583" name="Text Box 7"/>
          <p:cNvSpPr txBox="1">
            <a:spLocks noChangeArrowheads="1"/>
          </p:cNvSpPr>
          <p:nvPr/>
        </p:nvSpPr>
        <p:spPr bwMode="auto">
          <a:xfrm>
            <a:off x="1403350" y="4941888"/>
            <a:ext cx="151288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4000" dirty="0">
                <a:solidFill>
                  <a:schemeClr val="tx2"/>
                </a:solidFill>
                <a:latin typeface="Comic Sans MS" pitchFamily="66" charset="0"/>
              </a:rPr>
              <a:t>Alice</a:t>
            </a:r>
          </a:p>
        </p:txBody>
      </p:sp>
      <p:sp>
        <p:nvSpPr>
          <p:cNvPr id="152584" name="Line 8"/>
          <p:cNvSpPr>
            <a:spLocks noChangeShapeType="1"/>
          </p:cNvSpPr>
          <p:nvPr/>
        </p:nvSpPr>
        <p:spPr bwMode="auto">
          <a:xfrm>
            <a:off x="3348038" y="5229225"/>
            <a:ext cx="3095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52585" name="Text Box 9"/>
          <p:cNvSpPr txBox="1">
            <a:spLocks noChangeArrowheads="1"/>
          </p:cNvSpPr>
          <p:nvPr/>
        </p:nvSpPr>
        <p:spPr bwMode="auto">
          <a:xfrm>
            <a:off x="6877050" y="4868863"/>
            <a:ext cx="1073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tx2"/>
                </a:solidFill>
                <a:latin typeface="Comic Sans MS" pitchFamily="66" charset="0"/>
              </a:rPr>
              <a:t>Bob</a:t>
            </a:r>
          </a:p>
        </p:txBody>
      </p:sp>
      <p:sp>
        <p:nvSpPr>
          <p:cNvPr id="152586" name="Text Box 10"/>
          <p:cNvSpPr txBox="1">
            <a:spLocks noChangeArrowheads="1"/>
          </p:cNvSpPr>
          <p:nvPr/>
        </p:nvSpPr>
        <p:spPr bwMode="auto">
          <a:xfrm>
            <a:off x="3563938" y="4479925"/>
            <a:ext cx="2743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4000" dirty="0">
                <a:solidFill>
                  <a:schemeClr val="tx2"/>
                </a:solidFill>
                <a:latin typeface="Comic Sans MS" pitchFamily="66" charset="0"/>
              </a:rPr>
              <a:t>Messenger</a:t>
            </a:r>
          </a:p>
        </p:txBody>
      </p:sp>
      <p:grpSp>
        <p:nvGrpSpPr>
          <p:cNvPr id="13" name="Group 11"/>
          <p:cNvGrpSpPr>
            <a:grpSpLocks noChangeAspect="1"/>
          </p:cNvGrpSpPr>
          <p:nvPr/>
        </p:nvGrpSpPr>
        <p:grpSpPr bwMode="auto">
          <a:xfrm>
            <a:off x="7667625" y="3789363"/>
            <a:ext cx="865188" cy="576262"/>
            <a:chOff x="4830" y="2296"/>
            <a:chExt cx="481" cy="545"/>
          </a:xfrm>
        </p:grpSpPr>
        <p:sp>
          <p:nvSpPr>
            <p:cNvPr id="14" name="AutoShape 12"/>
            <p:cNvSpPr>
              <a:spLocks noChangeAspect="1" noChangeArrowheads="1" noTextEdit="1"/>
            </p:cNvSpPr>
            <p:nvPr/>
          </p:nvSpPr>
          <p:spPr bwMode="auto">
            <a:xfrm>
              <a:off x="4830" y="2296"/>
              <a:ext cx="481" cy="5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4914" y="2311"/>
              <a:ext cx="322" cy="220"/>
            </a:xfrm>
            <a:custGeom>
              <a:avLst/>
              <a:gdLst/>
              <a:ahLst/>
              <a:cxnLst>
                <a:cxn ang="0">
                  <a:pos x="806" y="819"/>
                </a:cxn>
                <a:cxn ang="0">
                  <a:pos x="820" y="448"/>
                </a:cxn>
                <a:cxn ang="0">
                  <a:pos x="731" y="201"/>
                </a:cxn>
                <a:cxn ang="0">
                  <a:pos x="543" y="152"/>
                </a:cxn>
                <a:cxn ang="0">
                  <a:pos x="376" y="156"/>
                </a:cxn>
                <a:cxn ang="0">
                  <a:pos x="206" y="346"/>
                </a:cxn>
                <a:cxn ang="0">
                  <a:pos x="175" y="539"/>
                </a:cxn>
                <a:cxn ang="0">
                  <a:pos x="94" y="552"/>
                </a:cxn>
                <a:cxn ang="0">
                  <a:pos x="89" y="613"/>
                </a:cxn>
                <a:cxn ang="0">
                  <a:pos x="165" y="623"/>
                </a:cxn>
                <a:cxn ang="0">
                  <a:pos x="170" y="689"/>
                </a:cxn>
                <a:cxn ang="0">
                  <a:pos x="0" y="689"/>
                </a:cxn>
                <a:cxn ang="0">
                  <a:pos x="27" y="413"/>
                </a:cxn>
                <a:cxn ang="0">
                  <a:pos x="127" y="181"/>
                </a:cxn>
                <a:cxn ang="0">
                  <a:pos x="328" y="16"/>
                </a:cxn>
                <a:cxn ang="0">
                  <a:pos x="530" y="0"/>
                </a:cxn>
                <a:cxn ang="0">
                  <a:pos x="702" y="50"/>
                </a:cxn>
                <a:cxn ang="0">
                  <a:pos x="826" y="166"/>
                </a:cxn>
                <a:cxn ang="0">
                  <a:pos x="919" y="326"/>
                </a:cxn>
                <a:cxn ang="0">
                  <a:pos x="966" y="644"/>
                </a:cxn>
                <a:cxn ang="0">
                  <a:pos x="966" y="880"/>
                </a:cxn>
                <a:cxn ang="0">
                  <a:pos x="806" y="819"/>
                </a:cxn>
                <a:cxn ang="0">
                  <a:pos x="806" y="819"/>
                </a:cxn>
              </a:cxnLst>
              <a:rect l="0" t="0" r="r" b="b"/>
              <a:pathLst>
                <a:path w="966" h="880">
                  <a:moveTo>
                    <a:pt x="806" y="819"/>
                  </a:moveTo>
                  <a:lnTo>
                    <a:pt x="820" y="448"/>
                  </a:lnTo>
                  <a:lnTo>
                    <a:pt x="731" y="201"/>
                  </a:lnTo>
                  <a:lnTo>
                    <a:pt x="543" y="152"/>
                  </a:lnTo>
                  <a:lnTo>
                    <a:pt x="376" y="156"/>
                  </a:lnTo>
                  <a:lnTo>
                    <a:pt x="206" y="346"/>
                  </a:lnTo>
                  <a:lnTo>
                    <a:pt x="175" y="539"/>
                  </a:lnTo>
                  <a:lnTo>
                    <a:pt x="94" y="552"/>
                  </a:lnTo>
                  <a:lnTo>
                    <a:pt x="89" y="613"/>
                  </a:lnTo>
                  <a:lnTo>
                    <a:pt x="165" y="623"/>
                  </a:lnTo>
                  <a:lnTo>
                    <a:pt x="170" y="689"/>
                  </a:lnTo>
                  <a:lnTo>
                    <a:pt x="0" y="689"/>
                  </a:lnTo>
                  <a:lnTo>
                    <a:pt x="27" y="413"/>
                  </a:lnTo>
                  <a:lnTo>
                    <a:pt x="127" y="181"/>
                  </a:lnTo>
                  <a:lnTo>
                    <a:pt x="328" y="16"/>
                  </a:lnTo>
                  <a:lnTo>
                    <a:pt x="530" y="0"/>
                  </a:lnTo>
                  <a:lnTo>
                    <a:pt x="702" y="50"/>
                  </a:lnTo>
                  <a:lnTo>
                    <a:pt x="826" y="166"/>
                  </a:lnTo>
                  <a:lnTo>
                    <a:pt x="919" y="326"/>
                  </a:lnTo>
                  <a:lnTo>
                    <a:pt x="966" y="644"/>
                  </a:lnTo>
                  <a:lnTo>
                    <a:pt x="966" y="880"/>
                  </a:lnTo>
                  <a:lnTo>
                    <a:pt x="806" y="819"/>
                  </a:lnTo>
                  <a:lnTo>
                    <a:pt x="806" y="819"/>
                  </a:lnTo>
                  <a:close/>
                </a:path>
              </a:pathLst>
            </a:custGeom>
            <a:solidFill>
              <a:srgbClr val="FFFF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5033" y="2538"/>
              <a:ext cx="270" cy="248"/>
            </a:xfrm>
            <a:custGeom>
              <a:avLst/>
              <a:gdLst/>
              <a:ahLst/>
              <a:cxnLst>
                <a:cxn ang="0">
                  <a:pos x="643" y="0"/>
                </a:cxn>
                <a:cxn ang="0">
                  <a:pos x="811" y="185"/>
                </a:cxn>
                <a:cxn ang="0">
                  <a:pos x="657" y="668"/>
                </a:cxn>
                <a:cxn ang="0">
                  <a:pos x="446" y="906"/>
                </a:cxn>
                <a:cxn ang="0">
                  <a:pos x="159" y="990"/>
                </a:cxn>
                <a:cxn ang="0">
                  <a:pos x="0" y="947"/>
                </a:cxn>
                <a:cxn ang="0">
                  <a:pos x="314" y="826"/>
                </a:cxn>
                <a:cxn ang="0">
                  <a:pos x="498" y="573"/>
                </a:cxn>
                <a:cxn ang="0">
                  <a:pos x="592" y="195"/>
                </a:cxn>
                <a:cxn ang="0">
                  <a:pos x="643" y="0"/>
                </a:cxn>
                <a:cxn ang="0">
                  <a:pos x="643" y="0"/>
                </a:cxn>
              </a:cxnLst>
              <a:rect l="0" t="0" r="r" b="b"/>
              <a:pathLst>
                <a:path w="811" h="990">
                  <a:moveTo>
                    <a:pt x="643" y="0"/>
                  </a:moveTo>
                  <a:lnTo>
                    <a:pt x="811" y="185"/>
                  </a:lnTo>
                  <a:lnTo>
                    <a:pt x="657" y="668"/>
                  </a:lnTo>
                  <a:lnTo>
                    <a:pt x="446" y="906"/>
                  </a:lnTo>
                  <a:lnTo>
                    <a:pt x="159" y="990"/>
                  </a:lnTo>
                  <a:lnTo>
                    <a:pt x="0" y="947"/>
                  </a:lnTo>
                  <a:lnTo>
                    <a:pt x="314" y="826"/>
                  </a:lnTo>
                  <a:lnTo>
                    <a:pt x="498" y="573"/>
                  </a:lnTo>
                  <a:lnTo>
                    <a:pt x="592" y="195"/>
                  </a:lnTo>
                  <a:lnTo>
                    <a:pt x="643" y="0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D1BDB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4880" y="2522"/>
              <a:ext cx="359" cy="250"/>
            </a:xfrm>
            <a:custGeom>
              <a:avLst/>
              <a:gdLst/>
              <a:ahLst/>
              <a:cxnLst>
                <a:cxn ang="0">
                  <a:pos x="0" y="503"/>
                </a:cxn>
                <a:cxn ang="0">
                  <a:pos x="5" y="50"/>
                </a:cxn>
                <a:cxn ang="0">
                  <a:pos x="309" y="0"/>
                </a:cxn>
                <a:cxn ang="0">
                  <a:pos x="810" y="5"/>
                </a:cxn>
                <a:cxn ang="0">
                  <a:pos x="1078" y="40"/>
                </a:cxn>
                <a:cxn ang="0">
                  <a:pos x="1051" y="393"/>
                </a:cxn>
                <a:cxn ang="0">
                  <a:pos x="900" y="784"/>
                </a:cxn>
                <a:cxn ang="0">
                  <a:pos x="628" y="965"/>
                </a:cxn>
                <a:cxn ang="0">
                  <a:pos x="328" y="1001"/>
                </a:cxn>
                <a:cxn ang="0">
                  <a:pos x="121" y="880"/>
                </a:cxn>
                <a:cxn ang="0">
                  <a:pos x="31" y="694"/>
                </a:cxn>
                <a:cxn ang="0">
                  <a:pos x="0" y="503"/>
                </a:cxn>
                <a:cxn ang="0">
                  <a:pos x="0" y="503"/>
                </a:cxn>
              </a:cxnLst>
              <a:rect l="0" t="0" r="r" b="b"/>
              <a:pathLst>
                <a:path w="1078" h="1001">
                  <a:moveTo>
                    <a:pt x="0" y="503"/>
                  </a:moveTo>
                  <a:lnTo>
                    <a:pt x="5" y="50"/>
                  </a:lnTo>
                  <a:lnTo>
                    <a:pt x="309" y="0"/>
                  </a:lnTo>
                  <a:lnTo>
                    <a:pt x="810" y="5"/>
                  </a:lnTo>
                  <a:lnTo>
                    <a:pt x="1078" y="40"/>
                  </a:lnTo>
                  <a:lnTo>
                    <a:pt x="1051" y="393"/>
                  </a:lnTo>
                  <a:lnTo>
                    <a:pt x="900" y="784"/>
                  </a:lnTo>
                  <a:lnTo>
                    <a:pt x="628" y="965"/>
                  </a:lnTo>
                  <a:lnTo>
                    <a:pt x="328" y="1001"/>
                  </a:lnTo>
                  <a:lnTo>
                    <a:pt x="121" y="880"/>
                  </a:lnTo>
                  <a:lnTo>
                    <a:pt x="31" y="694"/>
                  </a:lnTo>
                  <a:lnTo>
                    <a:pt x="0" y="503"/>
                  </a:lnTo>
                  <a:lnTo>
                    <a:pt x="0" y="503"/>
                  </a:lnTo>
                  <a:close/>
                </a:path>
              </a:pathLst>
            </a:custGeom>
            <a:solidFill>
              <a:srgbClr val="E8D9D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4837" y="2705"/>
              <a:ext cx="293" cy="131"/>
            </a:xfrm>
            <a:custGeom>
              <a:avLst/>
              <a:gdLst/>
              <a:ahLst/>
              <a:cxnLst>
                <a:cxn ang="0">
                  <a:pos x="270" y="500"/>
                </a:cxn>
                <a:cxn ang="0">
                  <a:pos x="251" y="482"/>
                </a:cxn>
                <a:cxn ang="0">
                  <a:pos x="225" y="474"/>
                </a:cxn>
                <a:cxn ang="0">
                  <a:pos x="205" y="494"/>
                </a:cxn>
                <a:cxn ang="0">
                  <a:pos x="181" y="512"/>
                </a:cxn>
                <a:cxn ang="0">
                  <a:pos x="180" y="490"/>
                </a:cxn>
                <a:cxn ang="0">
                  <a:pos x="185" y="469"/>
                </a:cxn>
                <a:cxn ang="0">
                  <a:pos x="175" y="453"/>
                </a:cxn>
                <a:cxn ang="0">
                  <a:pos x="67" y="443"/>
                </a:cxn>
                <a:cxn ang="0">
                  <a:pos x="27" y="381"/>
                </a:cxn>
                <a:cxn ang="0">
                  <a:pos x="39" y="355"/>
                </a:cxn>
                <a:cxn ang="0">
                  <a:pos x="44" y="327"/>
                </a:cxn>
                <a:cxn ang="0">
                  <a:pos x="17" y="291"/>
                </a:cxn>
                <a:cxn ang="0">
                  <a:pos x="43" y="264"/>
                </a:cxn>
                <a:cxn ang="0">
                  <a:pos x="47" y="237"/>
                </a:cxn>
                <a:cxn ang="0">
                  <a:pos x="45" y="190"/>
                </a:cxn>
                <a:cxn ang="0">
                  <a:pos x="71" y="145"/>
                </a:cxn>
                <a:cxn ang="0">
                  <a:pos x="143" y="149"/>
                </a:cxn>
                <a:cxn ang="0">
                  <a:pos x="339" y="318"/>
                </a:cxn>
                <a:cxn ang="0">
                  <a:pos x="554" y="385"/>
                </a:cxn>
                <a:cxn ang="0">
                  <a:pos x="680" y="352"/>
                </a:cxn>
                <a:cxn ang="0">
                  <a:pos x="519" y="331"/>
                </a:cxn>
                <a:cxn ang="0">
                  <a:pos x="365" y="275"/>
                </a:cxn>
                <a:cxn ang="0">
                  <a:pos x="325" y="223"/>
                </a:cxn>
                <a:cxn ang="0">
                  <a:pos x="342" y="190"/>
                </a:cxn>
                <a:cxn ang="0">
                  <a:pos x="354" y="156"/>
                </a:cxn>
                <a:cxn ang="0">
                  <a:pos x="379" y="173"/>
                </a:cxn>
                <a:cxn ang="0">
                  <a:pos x="412" y="187"/>
                </a:cxn>
                <a:cxn ang="0">
                  <a:pos x="414" y="165"/>
                </a:cxn>
                <a:cxn ang="0">
                  <a:pos x="373" y="99"/>
                </a:cxn>
                <a:cxn ang="0">
                  <a:pos x="342" y="25"/>
                </a:cxn>
                <a:cxn ang="0">
                  <a:pos x="359" y="46"/>
                </a:cxn>
                <a:cxn ang="0">
                  <a:pos x="419" y="140"/>
                </a:cxn>
                <a:cxn ang="0">
                  <a:pos x="480" y="188"/>
                </a:cxn>
                <a:cxn ang="0">
                  <a:pos x="462" y="116"/>
                </a:cxn>
                <a:cxn ang="0">
                  <a:pos x="510" y="175"/>
                </a:cxn>
                <a:cxn ang="0">
                  <a:pos x="564" y="218"/>
                </a:cxn>
                <a:cxn ang="0">
                  <a:pos x="666" y="214"/>
                </a:cxn>
                <a:cxn ang="0">
                  <a:pos x="767" y="191"/>
                </a:cxn>
                <a:cxn ang="0">
                  <a:pos x="805" y="242"/>
                </a:cxn>
                <a:cxn ang="0">
                  <a:pos x="754" y="258"/>
                </a:cxn>
                <a:cxn ang="0">
                  <a:pos x="701" y="274"/>
                </a:cxn>
                <a:cxn ang="0">
                  <a:pos x="726" y="285"/>
                </a:cxn>
                <a:cxn ang="0">
                  <a:pos x="793" y="274"/>
                </a:cxn>
                <a:cxn ang="0">
                  <a:pos x="857" y="260"/>
                </a:cxn>
                <a:cxn ang="0">
                  <a:pos x="780" y="418"/>
                </a:cxn>
                <a:cxn ang="0">
                  <a:pos x="641" y="469"/>
                </a:cxn>
                <a:cxn ang="0">
                  <a:pos x="523" y="480"/>
                </a:cxn>
                <a:cxn ang="0">
                  <a:pos x="491" y="484"/>
                </a:cxn>
                <a:cxn ang="0">
                  <a:pos x="465" y="502"/>
                </a:cxn>
                <a:cxn ang="0">
                  <a:pos x="407" y="475"/>
                </a:cxn>
                <a:cxn ang="0">
                  <a:pos x="384" y="494"/>
                </a:cxn>
                <a:cxn ang="0">
                  <a:pos x="363" y="517"/>
                </a:cxn>
                <a:cxn ang="0">
                  <a:pos x="351" y="508"/>
                </a:cxn>
                <a:cxn ang="0">
                  <a:pos x="335" y="487"/>
                </a:cxn>
                <a:cxn ang="0">
                  <a:pos x="311" y="480"/>
                </a:cxn>
              </a:cxnLst>
              <a:rect l="0" t="0" r="r" b="b"/>
              <a:pathLst>
                <a:path w="879" h="523">
                  <a:moveTo>
                    <a:pt x="307" y="480"/>
                  </a:moveTo>
                  <a:lnTo>
                    <a:pt x="275" y="518"/>
                  </a:lnTo>
                  <a:lnTo>
                    <a:pt x="274" y="513"/>
                  </a:lnTo>
                  <a:lnTo>
                    <a:pt x="273" y="508"/>
                  </a:lnTo>
                  <a:lnTo>
                    <a:pt x="271" y="504"/>
                  </a:lnTo>
                  <a:lnTo>
                    <a:pt x="270" y="500"/>
                  </a:lnTo>
                  <a:lnTo>
                    <a:pt x="267" y="496"/>
                  </a:lnTo>
                  <a:lnTo>
                    <a:pt x="264" y="493"/>
                  </a:lnTo>
                  <a:lnTo>
                    <a:pt x="261" y="489"/>
                  </a:lnTo>
                  <a:lnTo>
                    <a:pt x="258" y="487"/>
                  </a:lnTo>
                  <a:lnTo>
                    <a:pt x="254" y="484"/>
                  </a:lnTo>
                  <a:lnTo>
                    <a:pt x="251" y="482"/>
                  </a:lnTo>
                  <a:lnTo>
                    <a:pt x="246" y="480"/>
                  </a:lnTo>
                  <a:lnTo>
                    <a:pt x="243" y="477"/>
                  </a:lnTo>
                  <a:lnTo>
                    <a:pt x="238" y="476"/>
                  </a:lnTo>
                  <a:lnTo>
                    <a:pt x="234" y="475"/>
                  </a:lnTo>
                  <a:lnTo>
                    <a:pt x="230" y="474"/>
                  </a:lnTo>
                  <a:lnTo>
                    <a:pt x="225" y="474"/>
                  </a:lnTo>
                  <a:lnTo>
                    <a:pt x="224" y="475"/>
                  </a:lnTo>
                  <a:lnTo>
                    <a:pt x="221" y="477"/>
                  </a:lnTo>
                  <a:lnTo>
                    <a:pt x="218" y="480"/>
                  </a:lnTo>
                  <a:lnTo>
                    <a:pt x="215" y="485"/>
                  </a:lnTo>
                  <a:lnTo>
                    <a:pt x="210" y="489"/>
                  </a:lnTo>
                  <a:lnTo>
                    <a:pt x="205" y="494"/>
                  </a:lnTo>
                  <a:lnTo>
                    <a:pt x="201" y="498"/>
                  </a:lnTo>
                  <a:lnTo>
                    <a:pt x="196" y="502"/>
                  </a:lnTo>
                  <a:lnTo>
                    <a:pt x="192" y="506"/>
                  </a:lnTo>
                  <a:lnTo>
                    <a:pt x="187" y="509"/>
                  </a:lnTo>
                  <a:lnTo>
                    <a:pt x="183" y="511"/>
                  </a:lnTo>
                  <a:lnTo>
                    <a:pt x="181" y="512"/>
                  </a:lnTo>
                  <a:lnTo>
                    <a:pt x="178" y="511"/>
                  </a:lnTo>
                  <a:lnTo>
                    <a:pt x="177" y="509"/>
                  </a:lnTo>
                  <a:lnTo>
                    <a:pt x="177" y="505"/>
                  </a:lnTo>
                  <a:lnTo>
                    <a:pt x="178" y="498"/>
                  </a:lnTo>
                  <a:lnTo>
                    <a:pt x="179" y="494"/>
                  </a:lnTo>
                  <a:lnTo>
                    <a:pt x="180" y="490"/>
                  </a:lnTo>
                  <a:lnTo>
                    <a:pt x="181" y="486"/>
                  </a:lnTo>
                  <a:lnTo>
                    <a:pt x="183" y="483"/>
                  </a:lnTo>
                  <a:lnTo>
                    <a:pt x="183" y="478"/>
                  </a:lnTo>
                  <a:lnTo>
                    <a:pt x="184" y="475"/>
                  </a:lnTo>
                  <a:lnTo>
                    <a:pt x="184" y="472"/>
                  </a:lnTo>
                  <a:lnTo>
                    <a:pt x="185" y="469"/>
                  </a:lnTo>
                  <a:lnTo>
                    <a:pt x="184" y="466"/>
                  </a:lnTo>
                  <a:lnTo>
                    <a:pt x="183" y="463"/>
                  </a:lnTo>
                  <a:lnTo>
                    <a:pt x="182" y="460"/>
                  </a:lnTo>
                  <a:lnTo>
                    <a:pt x="181" y="459"/>
                  </a:lnTo>
                  <a:lnTo>
                    <a:pt x="178" y="455"/>
                  </a:lnTo>
                  <a:lnTo>
                    <a:pt x="175" y="453"/>
                  </a:lnTo>
                  <a:lnTo>
                    <a:pt x="171" y="452"/>
                  </a:lnTo>
                  <a:lnTo>
                    <a:pt x="167" y="450"/>
                  </a:lnTo>
                  <a:lnTo>
                    <a:pt x="108" y="477"/>
                  </a:lnTo>
                  <a:lnTo>
                    <a:pt x="120" y="437"/>
                  </a:lnTo>
                  <a:lnTo>
                    <a:pt x="97" y="424"/>
                  </a:lnTo>
                  <a:lnTo>
                    <a:pt x="67" y="443"/>
                  </a:lnTo>
                  <a:lnTo>
                    <a:pt x="82" y="388"/>
                  </a:lnTo>
                  <a:lnTo>
                    <a:pt x="30" y="393"/>
                  </a:lnTo>
                  <a:lnTo>
                    <a:pt x="27" y="391"/>
                  </a:lnTo>
                  <a:lnTo>
                    <a:pt x="27" y="388"/>
                  </a:lnTo>
                  <a:lnTo>
                    <a:pt x="26" y="383"/>
                  </a:lnTo>
                  <a:lnTo>
                    <a:pt x="27" y="381"/>
                  </a:lnTo>
                  <a:lnTo>
                    <a:pt x="28" y="377"/>
                  </a:lnTo>
                  <a:lnTo>
                    <a:pt x="30" y="373"/>
                  </a:lnTo>
                  <a:lnTo>
                    <a:pt x="32" y="368"/>
                  </a:lnTo>
                  <a:lnTo>
                    <a:pt x="35" y="365"/>
                  </a:lnTo>
                  <a:lnTo>
                    <a:pt x="37" y="359"/>
                  </a:lnTo>
                  <a:lnTo>
                    <a:pt x="39" y="355"/>
                  </a:lnTo>
                  <a:lnTo>
                    <a:pt x="41" y="351"/>
                  </a:lnTo>
                  <a:lnTo>
                    <a:pt x="43" y="345"/>
                  </a:lnTo>
                  <a:lnTo>
                    <a:pt x="44" y="341"/>
                  </a:lnTo>
                  <a:lnTo>
                    <a:pt x="45" y="335"/>
                  </a:lnTo>
                  <a:lnTo>
                    <a:pt x="45" y="331"/>
                  </a:lnTo>
                  <a:lnTo>
                    <a:pt x="44" y="327"/>
                  </a:lnTo>
                  <a:lnTo>
                    <a:pt x="1" y="327"/>
                  </a:lnTo>
                  <a:lnTo>
                    <a:pt x="0" y="300"/>
                  </a:lnTo>
                  <a:lnTo>
                    <a:pt x="3" y="298"/>
                  </a:lnTo>
                  <a:lnTo>
                    <a:pt x="6" y="296"/>
                  </a:lnTo>
                  <a:lnTo>
                    <a:pt x="12" y="293"/>
                  </a:lnTo>
                  <a:lnTo>
                    <a:pt x="17" y="291"/>
                  </a:lnTo>
                  <a:lnTo>
                    <a:pt x="21" y="286"/>
                  </a:lnTo>
                  <a:lnTo>
                    <a:pt x="26" y="283"/>
                  </a:lnTo>
                  <a:lnTo>
                    <a:pt x="31" y="279"/>
                  </a:lnTo>
                  <a:lnTo>
                    <a:pt x="36" y="274"/>
                  </a:lnTo>
                  <a:lnTo>
                    <a:pt x="39" y="269"/>
                  </a:lnTo>
                  <a:lnTo>
                    <a:pt x="43" y="264"/>
                  </a:lnTo>
                  <a:lnTo>
                    <a:pt x="46" y="260"/>
                  </a:lnTo>
                  <a:lnTo>
                    <a:pt x="48" y="255"/>
                  </a:lnTo>
                  <a:lnTo>
                    <a:pt x="49" y="250"/>
                  </a:lnTo>
                  <a:lnTo>
                    <a:pt x="50" y="246"/>
                  </a:lnTo>
                  <a:lnTo>
                    <a:pt x="49" y="242"/>
                  </a:lnTo>
                  <a:lnTo>
                    <a:pt x="47" y="237"/>
                  </a:lnTo>
                  <a:lnTo>
                    <a:pt x="27" y="230"/>
                  </a:lnTo>
                  <a:lnTo>
                    <a:pt x="30" y="221"/>
                  </a:lnTo>
                  <a:lnTo>
                    <a:pt x="34" y="213"/>
                  </a:lnTo>
                  <a:lnTo>
                    <a:pt x="37" y="206"/>
                  </a:lnTo>
                  <a:lnTo>
                    <a:pt x="42" y="198"/>
                  </a:lnTo>
                  <a:lnTo>
                    <a:pt x="45" y="190"/>
                  </a:lnTo>
                  <a:lnTo>
                    <a:pt x="49" y="183"/>
                  </a:lnTo>
                  <a:lnTo>
                    <a:pt x="53" y="175"/>
                  </a:lnTo>
                  <a:lnTo>
                    <a:pt x="57" y="167"/>
                  </a:lnTo>
                  <a:lnTo>
                    <a:pt x="61" y="160"/>
                  </a:lnTo>
                  <a:lnTo>
                    <a:pt x="67" y="153"/>
                  </a:lnTo>
                  <a:lnTo>
                    <a:pt x="71" y="145"/>
                  </a:lnTo>
                  <a:lnTo>
                    <a:pt x="76" y="139"/>
                  </a:lnTo>
                  <a:lnTo>
                    <a:pt x="80" y="132"/>
                  </a:lnTo>
                  <a:lnTo>
                    <a:pt x="86" y="126"/>
                  </a:lnTo>
                  <a:lnTo>
                    <a:pt x="91" y="120"/>
                  </a:lnTo>
                  <a:lnTo>
                    <a:pt x="97" y="115"/>
                  </a:lnTo>
                  <a:lnTo>
                    <a:pt x="143" y="149"/>
                  </a:lnTo>
                  <a:lnTo>
                    <a:pt x="184" y="181"/>
                  </a:lnTo>
                  <a:lnTo>
                    <a:pt x="219" y="212"/>
                  </a:lnTo>
                  <a:lnTo>
                    <a:pt x="252" y="242"/>
                  </a:lnTo>
                  <a:lnTo>
                    <a:pt x="282" y="270"/>
                  </a:lnTo>
                  <a:lnTo>
                    <a:pt x="311" y="295"/>
                  </a:lnTo>
                  <a:lnTo>
                    <a:pt x="339" y="318"/>
                  </a:lnTo>
                  <a:lnTo>
                    <a:pt x="368" y="338"/>
                  </a:lnTo>
                  <a:lnTo>
                    <a:pt x="399" y="354"/>
                  </a:lnTo>
                  <a:lnTo>
                    <a:pt x="431" y="367"/>
                  </a:lnTo>
                  <a:lnTo>
                    <a:pt x="467" y="377"/>
                  </a:lnTo>
                  <a:lnTo>
                    <a:pt x="509" y="383"/>
                  </a:lnTo>
                  <a:lnTo>
                    <a:pt x="554" y="385"/>
                  </a:lnTo>
                  <a:lnTo>
                    <a:pt x="607" y="382"/>
                  </a:lnTo>
                  <a:lnTo>
                    <a:pt x="666" y="376"/>
                  </a:lnTo>
                  <a:lnTo>
                    <a:pt x="736" y="364"/>
                  </a:lnTo>
                  <a:lnTo>
                    <a:pt x="740" y="356"/>
                  </a:lnTo>
                  <a:lnTo>
                    <a:pt x="709" y="354"/>
                  </a:lnTo>
                  <a:lnTo>
                    <a:pt x="680" y="352"/>
                  </a:lnTo>
                  <a:lnTo>
                    <a:pt x="651" y="350"/>
                  </a:lnTo>
                  <a:lnTo>
                    <a:pt x="625" y="347"/>
                  </a:lnTo>
                  <a:lnTo>
                    <a:pt x="597" y="343"/>
                  </a:lnTo>
                  <a:lnTo>
                    <a:pt x="571" y="341"/>
                  </a:lnTo>
                  <a:lnTo>
                    <a:pt x="544" y="335"/>
                  </a:lnTo>
                  <a:lnTo>
                    <a:pt x="519" y="331"/>
                  </a:lnTo>
                  <a:lnTo>
                    <a:pt x="492" y="324"/>
                  </a:lnTo>
                  <a:lnTo>
                    <a:pt x="468" y="318"/>
                  </a:lnTo>
                  <a:lnTo>
                    <a:pt x="441" y="308"/>
                  </a:lnTo>
                  <a:lnTo>
                    <a:pt x="417" y="299"/>
                  </a:lnTo>
                  <a:lnTo>
                    <a:pt x="390" y="287"/>
                  </a:lnTo>
                  <a:lnTo>
                    <a:pt x="365" y="275"/>
                  </a:lnTo>
                  <a:lnTo>
                    <a:pt x="338" y="260"/>
                  </a:lnTo>
                  <a:lnTo>
                    <a:pt x="312" y="244"/>
                  </a:lnTo>
                  <a:lnTo>
                    <a:pt x="315" y="238"/>
                  </a:lnTo>
                  <a:lnTo>
                    <a:pt x="318" y="234"/>
                  </a:lnTo>
                  <a:lnTo>
                    <a:pt x="322" y="228"/>
                  </a:lnTo>
                  <a:lnTo>
                    <a:pt x="325" y="223"/>
                  </a:lnTo>
                  <a:lnTo>
                    <a:pt x="328" y="218"/>
                  </a:lnTo>
                  <a:lnTo>
                    <a:pt x="331" y="212"/>
                  </a:lnTo>
                  <a:lnTo>
                    <a:pt x="333" y="208"/>
                  </a:lnTo>
                  <a:lnTo>
                    <a:pt x="336" y="202"/>
                  </a:lnTo>
                  <a:lnTo>
                    <a:pt x="339" y="197"/>
                  </a:lnTo>
                  <a:lnTo>
                    <a:pt x="342" y="190"/>
                  </a:lnTo>
                  <a:lnTo>
                    <a:pt x="344" y="185"/>
                  </a:lnTo>
                  <a:lnTo>
                    <a:pt x="347" y="179"/>
                  </a:lnTo>
                  <a:lnTo>
                    <a:pt x="349" y="174"/>
                  </a:lnTo>
                  <a:lnTo>
                    <a:pt x="351" y="168"/>
                  </a:lnTo>
                  <a:lnTo>
                    <a:pt x="352" y="162"/>
                  </a:lnTo>
                  <a:lnTo>
                    <a:pt x="354" y="156"/>
                  </a:lnTo>
                  <a:lnTo>
                    <a:pt x="357" y="159"/>
                  </a:lnTo>
                  <a:lnTo>
                    <a:pt x="361" y="161"/>
                  </a:lnTo>
                  <a:lnTo>
                    <a:pt x="365" y="164"/>
                  </a:lnTo>
                  <a:lnTo>
                    <a:pt x="370" y="166"/>
                  </a:lnTo>
                  <a:lnTo>
                    <a:pt x="374" y="169"/>
                  </a:lnTo>
                  <a:lnTo>
                    <a:pt x="379" y="173"/>
                  </a:lnTo>
                  <a:lnTo>
                    <a:pt x="385" y="176"/>
                  </a:lnTo>
                  <a:lnTo>
                    <a:pt x="391" y="178"/>
                  </a:lnTo>
                  <a:lnTo>
                    <a:pt x="397" y="180"/>
                  </a:lnTo>
                  <a:lnTo>
                    <a:pt x="402" y="184"/>
                  </a:lnTo>
                  <a:lnTo>
                    <a:pt x="407" y="185"/>
                  </a:lnTo>
                  <a:lnTo>
                    <a:pt x="412" y="187"/>
                  </a:lnTo>
                  <a:lnTo>
                    <a:pt x="417" y="187"/>
                  </a:lnTo>
                  <a:lnTo>
                    <a:pt x="422" y="188"/>
                  </a:lnTo>
                  <a:lnTo>
                    <a:pt x="426" y="187"/>
                  </a:lnTo>
                  <a:lnTo>
                    <a:pt x="431" y="187"/>
                  </a:lnTo>
                  <a:lnTo>
                    <a:pt x="422" y="176"/>
                  </a:lnTo>
                  <a:lnTo>
                    <a:pt x="414" y="165"/>
                  </a:lnTo>
                  <a:lnTo>
                    <a:pt x="407" y="154"/>
                  </a:lnTo>
                  <a:lnTo>
                    <a:pt x="400" y="143"/>
                  </a:lnTo>
                  <a:lnTo>
                    <a:pt x="392" y="131"/>
                  </a:lnTo>
                  <a:lnTo>
                    <a:pt x="385" y="120"/>
                  </a:lnTo>
                  <a:lnTo>
                    <a:pt x="379" y="109"/>
                  </a:lnTo>
                  <a:lnTo>
                    <a:pt x="373" y="99"/>
                  </a:lnTo>
                  <a:lnTo>
                    <a:pt x="367" y="87"/>
                  </a:lnTo>
                  <a:lnTo>
                    <a:pt x="361" y="75"/>
                  </a:lnTo>
                  <a:lnTo>
                    <a:pt x="355" y="62"/>
                  </a:lnTo>
                  <a:lnTo>
                    <a:pt x="351" y="50"/>
                  </a:lnTo>
                  <a:lnTo>
                    <a:pt x="346" y="37"/>
                  </a:lnTo>
                  <a:lnTo>
                    <a:pt x="342" y="25"/>
                  </a:lnTo>
                  <a:lnTo>
                    <a:pt x="337" y="13"/>
                  </a:lnTo>
                  <a:lnTo>
                    <a:pt x="334" y="0"/>
                  </a:lnTo>
                  <a:lnTo>
                    <a:pt x="338" y="9"/>
                  </a:lnTo>
                  <a:lnTo>
                    <a:pt x="345" y="20"/>
                  </a:lnTo>
                  <a:lnTo>
                    <a:pt x="352" y="32"/>
                  </a:lnTo>
                  <a:lnTo>
                    <a:pt x="359" y="46"/>
                  </a:lnTo>
                  <a:lnTo>
                    <a:pt x="367" y="61"/>
                  </a:lnTo>
                  <a:lnTo>
                    <a:pt x="377" y="78"/>
                  </a:lnTo>
                  <a:lnTo>
                    <a:pt x="386" y="94"/>
                  </a:lnTo>
                  <a:lnTo>
                    <a:pt x="398" y="111"/>
                  </a:lnTo>
                  <a:lnTo>
                    <a:pt x="408" y="126"/>
                  </a:lnTo>
                  <a:lnTo>
                    <a:pt x="419" y="140"/>
                  </a:lnTo>
                  <a:lnTo>
                    <a:pt x="429" y="154"/>
                  </a:lnTo>
                  <a:lnTo>
                    <a:pt x="440" y="166"/>
                  </a:lnTo>
                  <a:lnTo>
                    <a:pt x="450" y="175"/>
                  </a:lnTo>
                  <a:lnTo>
                    <a:pt x="461" y="183"/>
                  </a:lnTo>
                  <a:lnTo>
                    <a:pt x="470" y="187"/>
                  </a:lnTo>
                  <a:lnTo>
                    <a:pt x="480" y="188"/>
                  </a:lnTo>
                  <a:lnTo>
                    <a:pt x="423" y="87"/>
                  </a:lnTo>
                  <a:lnTo>
                    <a:pt x="430" y="90"/>
                  </a:lnTo>
                  <a:lnTo>
                    <a:pt x="437" y="95"/>
                  </a:lnTo>
                  <a:lnTo>
                    <a:pt x="445" y="101"/>
                  </a:lnTo>
                  <a:lnTo>
                    <a:pt x="454" y="108"/>
                  </a:lnTo>
                  <a:lnTo>
                    <a:pt x="462" y="116"/>
                  </a:lnTo>
                  <a:lnTo>
                    <a:pt x="470" y="125"/>
                  </a:lnTo>
                  <a:lnTo>
                    <a:pt x="478" y="135"/>
                  </a:lnTo>
                  <a:lnTo>
                    <a:pt x="487" y="145"/>
                  </a:lnTo>
                  <a:lnTo>
                    <a:pt x="494" y="154"/>
                  </a:lnTo>
                  <a:lnTo>
                    <a:pt x="502" y="165"/>
                  </a:lnTo>
                  <a:lnTo>
                    <a:pt x="510" y="175"/>
                  </a:lnTo>
                  <a:lnTo>
                    <a:pt x="519" y="185"/>
                  </a:lnTo>
                  <a:lnTo>
                    <a:pt x="526" y="193"/>
                  </a:lnTo>
                  <a:lnTo>
                    <a:pt x="533" y="202"/>
                  </a:lnTo>
                  <a:lnTo>
                    <a:pt x="539" y="210"/>
                  </a:lnTo>
                  <a:lnTo>
                    <a:pt x="546" y="218"/>
                  </a:lnTo>
                  <a:lnTo>
                    <a:pt x="564" y="218"/>
                  </a:lnTo>
                  <a:lnTo>
                    <a:pt x="580" y="219"/>
                  </a:lnTo>
                  <a:lnTo>
                    <a:pt x="597" y="219"/>
                  </a:lnTo>
                  <a:lnTo>
                    <a:pt x="615" y="219"/>
                  </a:lnTo>
                  <a:lnTo>
                    <a:pt x="632" y="218"/>
                  </a:lnTo>
                  <a:lnTo>
                    <a:pt x="649" y="216"/>
                  </a:lnTo>
                  <a:lnTo>
                    <a:pt x="666" y="214"/>
                  </a:lnTo>
                  <a:lnTo>
                    <a:pt x="684" y="212"/>
                  </a:lnTo>
                  <a:lnTo>
                    <a:pt x="700" y="210"/>
                  </a:lnTo>
                  <a:lnTo>
                    <a:pt x="717" y="207"/>
                  </a:lnTo>
                  <a:lnTo>
                    <a:pt x="735" y="201"/>
                  </a:lnTo>
                  <a:lnTo>
                    <a:pt x="751" y="198"/>
                  </a:lnTo>
                  <a:lnTo>
                    <a:pt x="767" y="191"/>
                  </a:lnTo>
                  <a:lnTo>
                    <a:pt x="785" y="186"/>
                  </a:lnTo>
                  <a:lnTo>
                    <a:pt x="800" y="178"/>
                  </a:lnTo>
                  <a:lnTo>
                    <a:pt x="816" y="171"/>
                  </a:lnTo>
                  <a:lnTo>
                    <a:pt x="821" y="233"/>
                  </a:lnTo>
                  <a:lnTo>
                    <a:pt x="813" y="237"/>
                  </a:lnTo>
                  <a:lnTo>
                    <a:pt x="805" y="242"/>
                  </a:lnTo>
                  <a:lnTo>
                    <a:pt x="796" y="244"/>
                  </a:lnTo>
                  <a:lnTo>
                    <a:pt x="788" y="247"/>
                  </a:lnTo>
                  <a:lnTo>
                    <a:pt x="779" y="250"/>
                  </a:lnTo>
                  <a:lnTo>
                    <a:pt x="770" y="252"/>
                  </a:lnTo>
                  <a:lnTo>
                    <a:pt x="762" y="255"/>
                  </a:lnTo>
                  <a:lnTo>
                    <a:pt x="754" y="258"/>
                  </a:lnTo>
                  <a:lnTo>
                    <a:pt x="745" y="260"/>
                  </a:lnTo>
                  <a:lnTo>
                    <a:pt x="736" y="263"/>
                  </a:lnTo>
                  <a:lnTo>
                    <a:pt x="727" y="264"/>
                  </a:lnTo>
                  <a:lnTo>
                    <a:pt x="718" y="268"/>
                  </a:lnTo>
                  <a:lnTo>
                    <a:pt x="710" y="271"/>
                  </a:lnTo>
                  <a:lnTo>
                    <a:pt x="701" y="274"/>
                  </a:lnTo>
                  <a:lnTo>
                    <a:pt x="693" y="278"/>
                  </a:lnTo>
                  <a:lnTo>
                    <a:pt x="685" y="283"/>
                  </a:lnTo>
                  <a:lnTo>
                    <a:pt x="695" y="284"/>
                  </a:lnTo>
                  <a:lnTo>
                    <a:pt x="705" y="285"/>
                  </a:lnTo>
                  <a:lnTo>
                    <a:pt x="715" y="285"/>
                  </a:lnTo>
                  <a:lnTo>
                    <a:pt x="726" y="285"/>
                  </a:lnTo>
                  <a:lnTo>
                    <a:pt x="737" y="284"/>
                  </a:lnTo>
                  <a:lnTo>
                    <a:pt x="748" y="283"/>
                  </a:lnTo>
                  <a:lnTo>
                    <a:pt x="759" y="281"/>
                  </a:lnTo>
                  <a:lnTo>
                    <a:pt x="771" y="279"/>
                  </a:lnTo>
                  <a:lnTo>
                    <a:pt x="781" y="276"/>
                  </a:lnTo>
                  <a:lnTo>
                    <a:pt x="793" y="274"/>
                  </a:lnTo>
                  <a:lnTo>
                    <a:pt x="804" y="271"/>
                  </a:lnTo>
                  <a:lnTo>
                    <a:pt x="815" y="269"/>
                  </a:lnTo>
                  <a:lnTo>
                    <a:pt x="825" y="266"/>
                  </a:lnTo>
                  <a:lnTo>
                    <a:pt x="836" y="263"/>
                  </a:lnTo>
                  <a:lnTo>
                    <a:pt x="847" y="261"/>
                  </a:lnTo>
                  <a:lnTo>
                    <a:pt x="857" y="260"/>
                  </a:lnTo>
                  <a:lnTo>
                    <a:pt x="879" y="358"/>
                  </a:lnTo>
                  <a:lnTo>
                    <a:pt x="862" y="371"/>
                  </a:lnTo>
                  <a:lnTo>
                    <a:pt x="844" y="385"/>
                  </a:lnTo>
                  <a:lnTo>
                    <a:pt x="823" y="397"/>
                  </a:lnTo>
                  <a:lnTo>
                    <a:pt x="803" y="407"/>
                  </a:lnTo>
                  <a:lnTo>
                    <a:pt x="780" y="418"/>
                  </a:lnTo>
                  <a:lnTo>
                    <a:pt x="758" y="428"/>
                  </a:lnTo>
                  <a:lnTo>
                    <a:pt x="736" y="437"/>
                  </a:lnTo>
                  <a:lnTo>
                    <a:pt x="712" y="447"/>
                  </a:lnTo>
                  <a:lnTo>
                    <a:pt x="688" y="453"/>
                  </a:lnTo>
                  <a:lnTo>
                    <a:pt x="664" y="461"/>
                  </a:lnTo>
                  <a:lnTo>
                    <a:pt x="641" y="469"/>
                  </a:lnTo>
                  <a:lnTo>
                    <a:pt x="618" y="475"/>
                  </a:lnTo>
                  <a:lnTo>
                    <a:pt x="595" y="482"/>
                  </a:lnTo>
                  <a:lnTo>
                    <a:pt x="573" y="487"/>
                  </a:lnTo>
                  <a:lnTo>
                    <a:pt x="550" y="493"/>
                  </a:lnTo>
                  <a:lnTo>
                    <a:pt x="531" y="498"/>
                  </a:lnTo>
                  <a:lnTo>
                    <a:pt x="523" y="480"/>
                  </a:lnTo>
                  <a:lnTo>
                    <a:pt x="517" y="480"/>
                  </a:lnTo>
                  <a:lnTo>
                    <a:pt x="512" y="480"/>
                  </a:lnTo>
                  <a:lnTo>
                    <a:pt x="507" y="480"/>
                  </a:lnTo>
                  <a:lnTo>
                    <a:pt x="501" y="481"/>
                  </a:lnTo>
                  <a:lnTo>
                    <a:pt x="496" y="482"/>
                  </a:lnTo>
                  <a:lnTo>
                    <a:pt x="491" y="484"/>
                  </a:lnTo>
                  <a:lnTo>
                    <a:pt x="487" y="486"/>
                  </a:lnTo>
                  <a:lnTo>
                    <a:pt x="482" y="489"/>
                  </a:lnTo>
                  <a:lnTo>
                    <a:pt x="478" y="492"/>
                  </a:lnTo>
                  <a:lnTo>
                    <a:pt x="473" y="495"/>
                  </a:lnTo>
                  <a:lnTo>
                    <a:pt x="469" y="499"/>
                  </a:lnTo>
                  <a:lnTo>
                    <a:pt x="465" y="502"/>
                  </a:lnTo>
                  <a:lnTo>
                    <a:pt x="461" y="506"/>
                  </a:lnTo>
                  <a:lnTo>
                    <a:pt x="456" y="509"/>
                  </a:lnTo>
                  <a:lnTo>
                    <a:pt x="452" y="512"/>
                  </a:lnTo>
                  <a:lnTo>
                    <a:pt x="447" y="516"/>
                  </a:lnTo>
                  <a:lnTo>
                    <a:pt x="412" y="474"/>
                  </a:lnTo>
                  <a:lnTo>
                    <a:pt x="407" y="475"/>
                  </a:lnTo>
                  <a:lnTo>
                    <a:pt x="403" y="477"/>
                  </a:lnTo>
                  <a:lnTo>
                    <a:pt x="399" y="480"/>
                  </a:lnTo>
                  <a:lnTo>
                    <a:pt x="394" y="483"/>
                  </a:lnTo>
                  <a:lnTo>
                    <a:pt x="391" y="486"/>
                  </a:lnTo>
                  <a:lnTo>
                    <a:pt x="387" y="490"/>
                  </a:lnTo>
                  <a:lnTo>
                    <a:pt x="384" y="494"/>
                  </a:lnTo>
                  <a:lnTo>
                    <a:pt x="381" y="499"/>
                  </a:lnTo>
                  <a:lnTo>
                    <a:pt x="378" y="502"/>
                  </a:lnTo>
                  <a:lnTo>
                    <a:pt x="374" y="507"/>
                  </a:lnTo>
                  <a:lnTo>
                    <a:pt x="371" y="510"/>
                  </a:lnTo>
                  <a:lnTo>
                    <a:pt x="367" y="513"/>
                  </a:lnTo>
                  <a:lnTo>
                    <a:pt x="363" y="517"/>
                  </a:lnTo>
                  <a:lnTo>
                    <a:pt x="360" y="520"/>
                  </a:lnTo>
                  <a:lnTo>
                    <a:pt x="355" y="522"/>
                  </a:lnTo>
                  <a:lnTo>
                    <a:pt x="351" y="523"/>
                  </a:lnTo>
                  <a:lnTo>
                    <a:pt x="351" y="518"/>
                  </a:lnTo>
                  <a:lnTo>
                    <a:pt x="352" y="513"/>
                  </a:lnTo>
                  <a:lnTo>
                    <a:pt x="351" y="508"/>
                  </a:lnTo>
                  <a:lnTo>
                    <a:pt x="350" y="504"/>
                  </a:lnTo>
                  <a:lnTo>
                    <a:pt x="348" y="499"/>
                  </a:lnTo>
                  <a:lnTo>
                    <a:pt x="346" y="496"/>
                  </a:lnTo>
                  <a:lnTo>
                    <a:pt x="343" y="493"/>
                  </a:lnTo>
                  <a:lnTo>
                    <a:pt x="339" y="490"/>
                  </a:lnTo>
                  <a:lnTo>
                    <a:pt x="335" y="487"/>
                  </a:lnTo>
                  <a:lnTo>
                    <a:pt x="331" y="485"/>
                  </a:lnTo>
                  <a:lnTo>
                    <a:pt x="327" y="483"/>
                  </a:lnTo>
                  <a:lnTo>
                    <a:pt x="323" y="482"/>
                  </a:lnTo>
                  <a:lnTo>
                    <a:pt x="319" y="481"/>
                  </a:lnTo>
                  <a:lnTo>
                    <a:pt x="315" y="480"/>
                  </a:lnTo>
                  <a:lnTo>
                    <a:pt x="311" y="480"/>
                  </a:lnTo>
                  <a:lnTo>
                    <a:pt x="307" y="480"/>
                  </a:lnTo>
                  <a:lnTo>
                    <a:pt x="307" y="48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5132" y="2762"/>
              <a:ext cx="87" cy="44"/>
            </a:xfrm>
            <a:custGeom>
              <a:avLst/>
              <a:gdLst/>
              <a:ahLst/>
              <a:cxnLst>
                <a:cxn ang="0">
                  <a:pos x="0" y="174"/>
                </a:cxn>
                <a:cxn ang="0">
                  <a:pos x="8" y="169"/>
                </a:cxn>
                <a:cxn ang="0">
                  <a:pos x="21" y="161"/>
                </a:cxn>
                <a:cxn ang="0">
                  <a:pos x="36" y="150"/>
                </a:cxn>
                <a:cxn ang="0">
                  <a:pos x="54" y="138"/>
                </a:cxn>
                <a:cxn ang="0">
                  <a:pos x="74" y="124"/>
                </a:cxn>
                <a:cxn ang="0">
                  <a:pos x="95" y="110"/>
                </a:cxn>
                <a:cxn ang="0">
                  <a:pos x="116" y="95"/>
                </a:cxn>
                <a:cxn ang="0">
                  <a:pos x="140" y="79"/>
                </a:cxn>
                <a:cxn ang="0">
                  <a:pos x="161" y="64"/>
                </a:cxn>
                <a:cxn ang="0">
                  <a:pos x="183" y="50"/>
                </a:cxn>
                <a:cxn ang="0">
                  <a:pos x="202" y="36"/>
                </a:cxn>
                <a:cxn ang="0">
                  <a:pos x="220" y="24"/>
                </a:cxn>
                <a:cxn ang="0">
                  <a:pos x="235" y="13"/>
                </a:cxn>
                <a:cxn ang="0">
                  <a:pos x="248" y="6"/>
                </a:cxn>
                <a:cxn ang="0">
                  <a:pos x="256" y="1"/>
                </a:cxn>
                <a:cxn ang="0">
                  <a:pos x="261" y="0"/>
                </a:cxn>
                <a:cxn ang="0">
                  <a:pos x="252" y="13"/>
                </a:cxn>
                <a:cxn ang="0">
                  <a:pos x="242" y="29"/>
                </a:cxn>
                <a:cxn ang="0">
                  <a:pos x="228" y="44"/>
                </a:cxn>
                <a:cxn ang="0">
                  <a:pos x="214" y="60"/>
                </a:cxn>
                <a:cxn ang="0">
                  <a:pos x="199" y="74"/>
                </a:cxn>
                <a:cxn ang="0">
                  <a:pos x="183" y="89"/>
                </a:cxn>
                <a:cxn ang="0">
                  <a:pos x="165" y="102"/>
                </a:cxn>
                <a:cxn ang="0">
                  <a:pos x="147" y="116"/>
                </a:cxn>
                <a:cxn ang="0">
                  <a:pos x="128" y="128"/>
                </a:cxn>
                <a:cxn ang="0">
                  <a:pos x="108" y="140"/>
                </a:cxn>
                <a:cxn ang="0">
                  <a:pos x="89" y="150"/>
                </a:cxn>
                <a:cxn ang="0">
                  <a:pos x="71" y="159"/>
                </a:cxn>
                <a:cxn ang="0">
                  <a:pos x="51" y="164"/>
                </a:cxn>
                <a:cxn ang="0">
                  <a:pos x="34" y="170"/>
                </a:cxn>
                <a:cxn ang="0">
                  <a:pos x="17" y="173"/>
                </a:cxn>
                <a:cxn ang="0">
                  <a:pos x="0" y="174"/>
                </a:cxn>
                <a:cxn ang="0">
                  <a:pos x="0" y="174"/>
                </a:cxn>
              </a:cxnLst>
              <a:rect l="0" t="0" r="r" b="b"/>
              <a:pathLst>
                <a:path w="261" h="174">
                  <a:moveTo>
                    <a:pt x="0" y="174"/>
                  </a:moveTo>
                  <a:lnTo>
                    <a:pt x="8" y="169"/>
                  </a:lnTo>
                  <a:lnTo>
                    <a:pt x="21" y="161"/>
                  </a:lnTo>
                  <a:lnTo>
                    <a:pt x="36" y="150"/>
                  </a:lnTo>
                  <a:lnTo>
                    <a:pt x="54" y="138"/>
                  </a:lnTo>
                  <a:lnTo>
                    <a:pt x="74" y="124"/>
                  </a:lnTo>
                  <a:lnTo>
                    <a:pt x="95" y="110"/>
                  </a:lnTo>
                  <a:lnTo>
                    <a:pt x="116" y="95"/>
                  </a:lnTo>
                  <a:lnTo>
                    <a:pt x="140" y="79"/>
                  </a:lnTo>
                  <a:lnTo>
                    <a:pt x="161" y="64"/>
                  </a:lnTo>
                  <a:lnTo>
                    <a:pt x="183" y="50"/>
                  </a:lnTo>
                  <a:lnTo>
                    <a:pt x="202" y="36"/>
                  </a:lnTo>
                  <a:lnTo>
                    <a:pt x="220" y="24"/>
                  </a:lnTo>
                  <a:lnTo>
                    <a:pt x="235" y="13"/>
                  </a:lnTo>
                  <a:lnTo>
                    <a:pt x="248" y="6"/>
                  </a:lnTo>
                  <a:lnTo>
                    <a:pt x="256" y="1"/>
                  </a:lnTo>
                  <a:lnTo>
                    <a:pt x="261" y="0"/>
                  </a:lnTo>
                  <a:lnTo>
                    <a:pt x="252" y="13"/>
                  </a:lnTo>
                  <a:lnTo>
                    <a:pt x="242" y="29"/>
                  </a:lnTo>
                  <a:lnTo>
                    <a:pt x="228" y="44"/>
                  </a:lnTo>
                  <a:lnTo>
                    <a:pt x="214" y="60"/>
                  </a:lnTo>
                  <a:lnTo>
                    <a:pt x="199" y="74"/>
                  </a:lnTo>
                  <a:lnTo>
                    <a:pt x="183" y="89"/>
                  </a:lnTo>
                  <a:lnTo>
                    <a:pt x="165" y="102"/>
                  </a:lnTo>
                  <a:lnTo>
                    <a:pt x="147" y="116"/>
                  </a:lnTo>
                  <a:lnTo>
                    <a:pt x="128" y="128"/>
                  </a:lnTo>
                  <a:lnTo>
                    <a:pt x="108" y="140"/>
                  </a:lnTo>
                  <a:lnTo>
                    <a:pt x="89" y="150"/>
                  </a:lnTo>
                  <a:lnTo>
                    <a:pt x="71" y="159"/>
                  </a:lnTo>
                  <a:lnTo>
                    <a:pt x="51" y="164"/>
                  </a:lnTo>
                  <a:lnTo>
                    <a:pt x="34" y="170"/>
                  </a:lnTo>
                  <a:lnTo>
                    <a:pt x="17" y="173"/>
                  </a:lnTo>
                  <a:lnTo>
                    <a:pt x="0" y="174"/>
                  </a:lnTo>
                  <a:lnTo>
                    <a:pt x="0" y="1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5052" y="2517"/>
              <a:ext cx="252" cy="280"/>
            </a:xfrm>
            <a:custGeom>
              <a:avLst/>
              <a:gdLst/>
              <a:ahLst/>
              <a:cxnLst>
                <a:cxn ang="0">
                  <a:pos x="264" y="983"/>
                </a:cxn>
                <a:cxn ang="0">
                  <a:pos x="354" y="919"/>
                </a:cxn>
                <a:cxn ang="0">
                  <a:pos x="398" y="905"/>
                </a:cxn>
                <a:cxn ang="0">
                  <a:pos x="418" y="858"/>
                </a:cxn>
                <a:cxn ang="0">
                  <a:pos x="545" y="723"/>
                </a:cxn>
                <a:cxn ang="0">
                  <a:pos x="590" y="615"/>
                </a:cxn>
                <a:cxn ang="0">
                  <a:pos x="588" y="557"/>
                </a:cxn>
                <a:cxn ang="0">
                  <a:pos x="663" y="396"/>
                </a:cxn>
                <a:cxn ang="0">
                  <a:pos x="657" y="352"/>
                </a:cxn>
                <a:cxn ang="0">
                  <a:pos x="673" y="327"/>
                </a:cxn>
                <a:cxn ang="0">
                  <a:pos x="557" y="501"/>
                </a:cxn>
                <a:cxn ang="0">
                  <a:pos x="322" y="887"/>
                </a:cxn>
                <a:cxn ang="0">
                  <a:pos x="208" y="845"/>
                </a:cxn>
                <a:cxn ang="0">
                  <a:pos x="255" y="832"/>
                </a:cxn>
                <a:cxn ang="0">
                  <a:pos x="287" y="808"/>
                </a:cxn>
                <a:cxn ang="0">
                  <a:pos x="238" y="789"/>
                </a:cxn>
                <a:cxn ang="0">
                  <a:pos x="280" y="751"/>
                </a:cxn>
                <a:cxn ang="0">
                  <a:pos x="343" y="692"/>
                </a:cxn>
                <a:cxn ang="0">
                  <a:pos x="308" y="691"/>
                </a:cxn>
                <a:cxn ang="0">
                  <a:pos x="378" y="632"/>
                </a:cxn>
                <a:cxn ang="0">
                  <a:pos x="323" y="631"/>
                </a:cxn>
                <a:cxn ang="0">
                  <a:pos x="299" y="613"/>
                </a:cxn>
                <a:cxn ang="0">
                  <a:pos x="354" y="588"/>
                </a:cxn>
                <a:cxn ang="0">
                  <a:pos x="368" y="576"/>
                </a:cxn>
                <a:cxn ang="0">
                  <a:pos x="319" y="564"/>
                </a:cxn>
                <a:cxn ang="0">
                  <a:pos x="308" y="539"/>
                </a:cxn>
                <a:cxn ang="0">
                  <a:pos x="368" y="526"/>
                </a:cxn>
                <a:cxn ang="0">
                  <a:pos x="301" y="473"/>
                </a:cxn>
                <a:cxn ang="0">
                  <a:pos x="387" y="470"/>
                </a:cxn>
                <a:cxn ang="0">
                  <a:pos x="272" y="427"/>
                </a:cxn>
                <a:cxn ang="0">
                  <a:pos x="366" y="411"/>
                </a:cxn>
                <a:cxn ang="0">
                  <a:pos x="456" y="417"/>
                </a:cxn>
                <a:cxn ang="0">
                  <a:pos x="344" y="330"/>
                </a:cxn>
                <a:cxn ang="0">
                  <a:pos x="430" y="333"/>
                </a:cxn>
                <a:cxn ang="0">
                  <a:pos x="333" y="280"/>
                </a:cxn>
                <a:cxn ang="0">
                  <a:pos x="412" y="268"/>
                </a:cxn>
                <a:cxn ang="0">
                  <a:pos x="467" y="251"/>
                </a:cxn>
                <a:cxn ang="0">
                  <a:pos x="378" y="234"/>
                </a:cxn>
                <a:cxn ang="0">
                  <a:pos x="349" y="191"/>
                </a:cxn>
                <a:cxn ang="0">
                  <a:pos x="412" y="197"/>
                </a:cxn>
                <a:cxn ang="0">
                  <a:pos x="471" y="187"/>
                </a:cxn>
                <a:cxn ang="0">
                  <a:pos x="360" y="169"/>
                </a:cxn>
                <a:cxn ang="0">
                  <a:pos x="250" y="161"/>
                </a:cxn>
                <a:cxn ang="0">
                  <a:pos x="293" y="79"/>
                </a:cxn>
                <a:cxn ang="0">
                  <a:pos x="386" y="77"/>
                </a:cxn>
                <a:cxn ang="0">
                  <a:pos x="309" y="55"/>
                </a:cxn>
                <a:cxn ang="0">
                  <a:pos x="117" y="58"/>
                </a:cxn>
                <a:cxn ang="0">
                  <a:pos x="24" y="5"/>
                </a:cxn>
                <a:cxn ang="0">
                  <a:pos x="373" y="0"/>
                </a:cxn>
                <a:cxn ang="0">
                  <a:pos x="598" y="25"/>
                </a:cxn>
                <a:cxn ang="0">
                  <a:pos x="632" y="65"/>
                </a:cxn>
                <a:cxn ang="0">
                  <a:pos x="665" y="108"/>
                </a:cxn>
                <a:cxn ang="0">
                  <a:pos x="726" y="198"/>
                </a:cxn>
                <a:cxn ang="0">
                  <a:pos x="758" y="323"/>
                </a:cxn>
                <a:cxn ang="0">
                  <a:pos x="666" y="666"/>
                </a:cxn>
                <a:cxn ang="0">
                  <a:pos x="524" y="916"/>
                </a:cxn>
                <a:cxn ang="0">
                  <a:pos x="353" y="1044"/>
                </a:cxn>
              </a:cxnLst>
              <a:rect l="0" t="0" r="r" b="b"/>
              <a:pathLst>
                <a:path w="758" h="1121">
                  <a:moveTo>
                    <a:pt x="215" y="1121"/>
                  </a:moveTo>
                  <a:lnTo>
                    <a:pt x="190" y="1020"/>
                  </a:lnTo>
                  <a:lnTo>
                    <a:pt x="203" y="1013"/>
                  </a:lnTo>
                  <a:lnTo>
                    <a:pt x="215" y="1008"/>
                  </a:lnTo>
                  <a:lnTo>
                    <a:pt x="227" y="1001"/>
                  </a:lnTo>
                  <a:lnTo>
                    <a:pt x="240" y="996"/>
                  </a:lnTo>
                  <a:lnTo>
                    <a:pt x="252" y="989"/>
                  </a:lnTo>
                  <a:lnTo>
                    <a:pt x="264" y="983"/>
                  </a:lnTo>
                  <a:lnTo>
                    <a:pt x="276" y="976"/>
                  </a:lnTo>
                  <a:lnTo>
                    <a:pt x="288" y="971"/>
                  </a:lnTo>
                  <a:lnTo>
                    <a:pt x="300" y="962"/>
                  </a:lnTo>
                  <a:lnTo>
                    <a:pt x="312" y="955"/>
                  </a:lnTo>
                  <a:lnTo>
                    <a:pt x="323" y="947"/>
                  </a:lnTo>
                  <a:lnTo>
                    <a:pt x="334" y="938"/>
                  </a:lnTo>
                  <a:lnTo>
                    <a:pt x="344" y="928"/>
                  </a:lnTo>
                  <a:lnTo>
                    <a:pt x="354" y="919"/>
                  </a:lnTo>
                  <a:lnTo>
                    <a:pt x="365" y="908"/>
                  </a:lnTo>
                  <a:lnTo>
                    <a:pt x="374" y="898"/>
                  </a:lnTo>
                  <a:lnTo>
                    <a:pt x="383" y="934"/>
                  </a:lnTo>
                  <a:lnTo>
                    <a:pt x="386" y="928"/>
                  </a:lnTo>
                  <a:lnTo>
                    <a:pt x="389" y="922"/>
                  </a:lnTo>
                  <a:lnTo>
                    <a:pt x="392" y="916"/>
                  </a:lnTo>
                  <a:lnTo>
                    <a:pt x="396" y="911"/>
                  </a:lnTo>
                  <a:lnTo>
                    <a:pt x="398" y="905"/>
                  </a:lnTo>
                  <a:lnTo>
                    <a:pt x="401" y="900"/>
                  </a:lnTo>
                  <a:lnTo>
                    <a:pt x="404" y="894"/>
                  </a:lnTo>
                  <a:lnTo>
                    <a:pt x="407" y="888"/>
                  </a:lnTo>
                  <a:lnTo>
                    <a:pt x="409" y="882"/>
                  </a:lnTo>
                  <a:lnTo>
                    <a:pt x="411" y="876"/>
                  </a:lnTo>
                  <a:lnTo>
                    <a:pt x="413" y="870"/>
                  </a:lnTo>
                  <a:lnTo>
                    <a:pt x="416" y="864"/>
                  </a:lnTo>
                  <a:lnTo>
                    <a:pt x="418" y="858"/>
                  </a:lnTo>
                  <a:lnTo>
                    <a:pt x="420" y="852"/>
                  </a:lnTo>
                  <a:lnTo>
                    <a:pt x="422" y="846"/>
                  </a:lnTo>
                  <a:lnTo>
                    <a:pt x="424" y="841"/>
                  </a:lnTo>
                  <a:lnTo>
                    <a:pt x="450" y="866"/>
                  </a:lnTo>
                  <a:lnTo>
                    <a:pt x="476" y="760"/>
                  </a:lnTo>
                  <a:lnTo>
                    <a:pt x="505" y="783"/>
                  </a:lnTo>
                  <a:lnTo>
                    <a:pt x="519" y="699"/>
                  </a:lnTo>
                  <a:lnTo>
                    <a:pt x="545" y="723"/>
                  </a:lnTo>
                  <a:lnTo>
                    <a:pt x="553" y="633"/>
                  </a:lnTo>
                  <a:lnTo>
                    <a:pt x="583" y="655"/>
                  </a:lnTo>
                  <a:lnTo>
                    <a:pt x="585" y="649"/>
                  </a:lnTo>
                  <a:lnTo>
                    <a:pt x="586" y="642"/>
                  </a:lnTo>
                  <a:lnTo>
                    <a:pt x="587" y="636"/>
                  </a:lnTo>
                  <a:lnTo>
                    <a:pt x="589" y="628"/>
                  </a:lnTo>
                  <a:lnTo>
                    <a:pt x="589" y="621"/>
                  </a:lnTo>
                  <a:lnTo>
                    <a:pt x="590" y="615"/>
                  </a:lnTo>
                  <a:lnTo>
                    <a:pt x="590" y="607"/>
                  </a:lnTo>
                  <a:lnTo>
                    <a:pt x="590" y="601"/>
                  </a:lnTo>
                  <a:lnTo>
                    <a:pt x="590" y="593"/>
                  </a:lnTo>
                  <a:lnTo>
                    <a:pt x="590" y="585"/>
                  </a:lnTo>
                  <a:lnTo>
                    <a:pt x="589" y="578"/>
                  </a:lnTo>
                  <a:lnTo>
                    <a:pt x="589" y="571"/>
                  </a:lnTo>
                  <a:lnTo>
                    <a:pt x="588" y="564"/>
                  </a:lnTo>
                  <a:lnTo>
                    <a:pt x="588" y="557"/>
                  </a:lnTo>
                  <a:lnTo>
                    <a:pt x="587" y="550"/>
                  </a:lnTo>
                  <a:lnTo>
                    <a:pt x="587" y="544"/>
                  </a:lnTo>
                  <a:lnTo>
                    <a:pt x="612" y="572"/>
                  </a:lnTo>
                  <a:lnTo>
                    <a:pt x="609" y="465"/>
                  </a:lnTo>
                  <a:lnTo>
                    <a:pt x="641" y="482"/>
                  </a:lnTo>
                  <a:lnTo>
                    <a:pt x="622" y="379"/>
                  </a:lnTo>
                  <a:lnTo>
                    <a:pt x="664" y="403"/>
                  </a:lnTo>
                  <a:lnTo>
                    <a:pt x="663" y="396"/>
                  </a:lnTo>
                  <a:lnTo>
                    <a:pt x="663" y="391"/>
                  </a:lnTo>
                  <a:lnTo>
                    <a:pt x="663" y="386"/>
                  </a:lnTo>
                  <a:lnTo>
                    <a:pt x="662" y="379"/>
                  </a:lnTo>
                  <a:lnTo>
                    <a:pt x="661" y="374"/>
                  </a:lnTo>
                  <a:lnTo>
                    <a:pt x="660" y="368"/>
                  </a:lnTo>
                  <a:lnTo>
                    <a:pt x="659" y="363"/>
                  </a:lnTo>
                  <a:lnTo>
                    <a:pt x="658" y="357"/>
                  </a:lnTo>
                  <a:lnTo>
                    <a:pt x="657" y="352"/>
                  </a:lnTo>
                  <a:lnTo>
                    <a:pt x="656" y="346"/>
                  </a:lnTo>
                  <a:lnTo>
                    <a:pt x="654" y="340"/>
                  </a:lnTo>
                  <a:lnTo>
                    <a:pt x="653" y="334"/>
                  </a:lnTo>
                  <a:lnTo>
                    <a:pt x="652" y="329"/>
                  </a:lnTo>
                  <a:lnTo>
                    <a:pt x="652" y="323"/>
                  </a:lnTo>
                  <a:lnTo>
                    <a:pt x="651" y="318"/>
                  </a:lnTo>
                  <a:lnTo>
                    <a:pt x="650" y="312"/>
                  </a:lnTo>
                  <a:lnTo>
                    <a:pt x="673" y="327"/>
                  </a:lnTo>
                  <a:lnTo>
                    <a:pt x="658" y="244"/>
                  </a:lnTo>
                  <a:lnTo>
                    <a:pt x="693" y="257"/>
                  </a:lnTo>
                  <a:lnTo>
                    <a:pt x="631" y="172"/>
                  </a:lnTo>
                  <a:lnTo>
                    <a:pt x="618" y="244"/>
                  </a:lnTo>
                  <a:lnTo>
                    <a:pt x="604" y="312"/>
                  </a:lnTo>
                  <a:lnTo>
                    <a:pt x="590" y="379"/>
                  </a:lnTo>
                  <a:lnTo>
                    <a:pt x="575" y="442"/>
                  </a:lnTo>
                  <a:lnTo>
                    <a:pt x="557" y="501"/>
                  </a:lnTo>
                  <a:lnTo>
                    <a:pt x="539" y="559"/>
                  </a:lnTo>
                  <a:lnTo>
                    <a:pt x="517" y="614"/>
                  </a:lnTo>
                  <a:lnTo>
                    <a:pt x="495" y="665"/>
                  </a:lnTo>
                  <a:lnTo>
                    <a:pt x="467" y="713"/>
                  </a:lnTo>
                  <a:lnTo>
                    <a:pt x="437" y="761"/>
                  </a:lnTo>
                  <a:lnTo>
                    <a:pt x="403" y="805"/>
                  </a:lnTo>
                  <a:lnTo>
                    <a:pt x="365" y="847"/>
                  </a:lnTo>
                  <a:lnTo>
                    <a:pt x="322" y="887"/>
                  </a:lnTo>
                  <a:lnTo>
                    <a:pt x="274" y="925"/>
                  </a:lnTo>
                  <a:lnTo>
                    <a:pt x="221" y="961"/>
                  </a:lnTo>
                  <a:lnTo>
                    <a:pt x="163" y="995"/>
                  </a:lnTo>
                  <a:lnTo>
                    <a:pt x="152" y="934"/>
                  </a:lnTo>
                  <a:lnTo>
                    <a:pt x="257" y="862"/>
                  </a:lnTo>
                  <a:lnTo>
                    <a:pt x="198" y="852"/>
                  </a:lnTo>
                  <a:lnTo>
                    <a:pt x="202" y="848"/>
                  </a:lnTo>
                  <a:lnTo>
                    <a:pt x="208" y="845"/>
                  </a:lnTo>
                  <a:lnTo>
                    <a:pt x="213" y="842"/>
                  </a:lnTo>
                  <a:lnTo>
                    <a:pt x="219" y="841"/>
                  </a:lnTo>
                  <a:lnTo>
                    <a:pt x="225" y="839"/>
                  </a:lnTo>
                  <a:lnTo>
                    <a:pt x="230" y="838"/>
                  </a:lnTo>
                  <a:lnTo>
                    <a:pt x="236" y="835"/>
                  </a:lnTo>
                  <a:lnTo>
                    <a:pt x="242" y="834"/>
                  </a:lnTo>
                  <a:lnTo>
                    <a:pt x="248" y="833"/>
                  </a:lnTo>
                  <a:lnTo>
                    <a:pt x="255" y="832"/>
                  </a:lnTo>
                  <a:lnTo>
                    <a:pt x="260" y="831"/>
                  </a:lnTo>
                  <a:lnTo>
                    <a:pt x="266" y="829"/>
                  </a:lnTo>
                  <a:lnTo>
                    <a:pt x="271" y="827"/>
                  </a:lnTo>
                  <a:lnTo>
                    <a:pt x="277" y="826"/>
                  </a:lnTo>
                  <a:lnTo>
                    <a:pt x="282" y="822"/>
                  </a:lnTo>
                  <a:lnTo>
                    <a:pt x="288" y="820"/>
                  </a:lnTo>
                  <a:lnTo>
                    <a:pt x="288" y="813"/>
                  </a:lnTo>
                  <a:lnTo>
                    <a:pt x="287" y="808"/>
                  </a:lnTo>
                  <a:lnTo>
                    <a:pt x="283" y="804"/>
                  </a:lnTo>
                  <a:lnTo>
                    <a:pt x="279" y="800"/>
                  </a:lnTo>
                  <a:lnTo>
                    <a:pt x="274" y="797"/>
                  </a:lnTo>
                  <a:lnTo>
                    <a:pt x="268" y="795"/>
                  </a:lnTo>
                  <a:lnTo>
                    <a:pt x="261" y="793"/>
                  </a:lnTo>
                  <a:lnTo>
                    <a:pt x="255" y="792"/>
                  </a:lnTo>
                  <a:lnTo>
                    <a:pt x="246" y="789"/>
                  </a:lnTo>
                  <a:lnTo>
                    <a:pt x="238" y="789"/>
                  </a:lnTo>
                  <a:lnTo>
                    <a:pt x="230" y="789"/>
                  </a:lnTo>
                  <a:lnTo>
                    <a:pt x="223" y="789"/>
                  </a:lnTo>
                  <a:lnTo>
                    <a:pt x="216" y="789"/>
                  </a:lnTo>
                  <a:lnTo>
                    <a:pt x="210" y="791"/>
                  </a:lnTo>
                  <a:lnTo>
                    <a:pt x="204" y="791"/>
                  </a:lnTo>
                  <a:lnTo>
                    <a:pt x="219" y="784"/>
                  </a:lnTo>
                  <a:lnTo>
                    <a:pt x="311" y="756"/>
                  </a:lnTo>
                  <a:lnTo>
                    <a:pt x="280" y="751"/>
                  </a:lnTo>
                  <a:lnTo>
                    <a:pt x="305" y="719"/>
                  </a:lnTo>
                  <a:lnTo>
                    <a:pt x="369" y="701"/>
                  </a:lnTo>
                  <a:lnTo>
                    <a:pt x="365" y="698"/>
                  </a:lnTo>
                  <a:lnTo>
                    <a:pt x="359" y="696"/>
                  </a:lnTo>
                  <a:lnTo>
                    <a:pt x="355" y="695"/>
                  </a:lnTo>
                  <a:lnTo>
                    <a:pt x="351" y="693"/>
                  </a:lnTo>
                  <a:lnTo>
                    <a:pt x="347" y="692"/>
                  </a:lnTo>
                  <a:lnTo>
                    <a:pt x="343" y="692"/>
                  </a:lnTo>
                  <a:lnTo>
                    <a:pt x="338" y="692"/>
                  </a:lnTo>
                  <a:lnTo>
                    <a:pt x="334" y="692"/>
                  </a:lnTo>
                  <a:lnTo>
                    <a:pt x="329" y="692"/>
                  </a:lnTo>
                  <a:lnTo>
                    <a:pt x="325" y="692"/>
                  </a:lnTo>
                  <a:lnTo>
                    <a:pt x="321" y="692"/>
                  </a:lnTo>
                  <a:lnTo>
                    <a:pt x="317" y="692"/>
                  </a:lnTo>
                  <a:lnTo>
                    <a:pt x="312" y="691"/>
                  </a:lnTo>
                  <a:lnTo>
                    <a:pt x="308" y="691"/>
                  </a:lnTo>
                  <a:lnTo>
                    <a:pt x="303" y="690"/>
                  </a:lnTo>
                  <a:lnTo>
                    <a:pt x="299" y="689"/>
                  </a:lnTo>
                  <a:lnTo>
                    <a:pt x="333" y="655"/>
                  </a:lnTo>
                  <a:lnTo>
                    <a:pt x="402" y="644"/>
                  </a:lnTo>
                  <a:lnTo>
                    <a:pt x="400" y="630"/>
                  </a:lnTo>
                  <a:lnTo>
                    <a:pt x="393" y="631"/>
                  </a:lnTo>
                  <a:lnTo>
                    <a:pt x="386" y="632"/>
                  </a:lnTo>
                  <a:lnTo>
                    <a:pt x="378" y="632"/>
                  </a:lnTo>
                  <a:lnTo>
                    <a:pt x="372" y="633"/>
                  </a:lnTo>
                  <a:lnTo>
                    <a:pt x="365" y="633"/>
                  </a:lnTo>
                  <a:lnTo>
                    <a:pt x="357" y="634"/>
                  </a:lnTo>
                  <a:lnTo>
                    <a:pt x="350" y="634"/>
                  </a:lnTo>
                  <a:lnTo>
                    <a:pt x="344" y="634"/>
                  </a:lnTo>
                  <a:lnTo>
                    <a:pt x="337" y="633"/>
                  </a:lnTo>
                  <a:lnTo>
                    <a:pt x="330" y="632"/>
                  </a:lnTo>
                  <a:lnTo>
                    <a:pt x="323" y="631"/>
                  </a:lnTo>
                  <a:lnTo>
                    <a:pt x="316" y="631"/>
                  </a:lnTo>
                  <a:lnTo>
                    <a:pt x="309" y="630"/>
                  </a:lnTo>
                  <a:lnTo>
                    <a:pt x="301" y="629"/>
                  </a:lnTo>
                  <a:lnTo>
                    <a:pt x="295" y="628"/>
                  </a:lnTo>
                  <a:lnTo>
                    <a:pt x="288" y="627"/>
                  </a:lnTo>
                  <a:lnTo>
                    <a:pt x="290" y="622"/>
                  </a:lnTo>
                  <a:lnTo>
                    <a:pt x="294" y="617"/>
                  </a:lnTo>
                  <a:lnTo>
                    <a:pt x="299" y="613"/>
                  </a:lnTo>
                  <a:lnTo>
                    <a:pt x="305" y="608"/>
                  </a:lnTo>
                  <a:lnTo>
                    <a:pt x="311" y="604"/>
                  </a:lnTo>
                  <a:lnTo>
                    <a:pt x="318" y="601"/>
                  </a:lnTo>
                  <a:lnTo>
                    <a:pt x="325" y="597"/>
                  </a:lnTo>
                  <a:lnTo>
                    <a:pt x="333" y="595"/>
                  </a:lnTo>
                  <a:lnTo>
                    <a:pt x="340" y="592"/>
                  </a:lnTo>
                  <a:lnTo>
                    <a:pt x="347" y="590"/>
                  </a:lnTo>
                  <a:lnTo>
                    <a:pt x="354" y="588"/>
                  </a:lnTo>
                  <a:lnTo>
                    <a:pt x="361" y="586"/>
                  </a:lnTo>
                  <a:lnTo>
                    <a:pt x="368" y="584"/>
                  </a:lnTo>
                  <a:lnTo>
                    <a:pt x="375" y="583"/>
                  </a:lnTo>
                  <a:lnTo>
                    <a:pt x="380" y="582"/>
                  </a:lnTo>
                  <a:lnTo>
                    <a:pt x="386" y="582"/>
                  </a:lnTo>
                  <a:lnTo>
                    <a:pt x="379" y="580"/>
                  </a:lnTo>
                  <a:lnTo>
                    <a:pt x="374" y="578"/>
                  </a:lnTo>
                  <a:lnTo>
                    <a:pt x="368" y="576"/>
                  </a:lnTo>
                  <a:lnTo>
                    <a:pt x="361" y="573"/>
                  </a:lnTo>
                  <a:lnTo>
                    <a:pt x="355" y="571"/>
                  </a:lnTo>
                  <a:lnTo>
                    <a:pt x="349" y="570"/>
                  </a:lnTo>
                  <a:lnTo>
                    <a:pt x="343" y="569"/>
                  </a:lnTo>
                  <a:lnTo>
                    <a:pt x="338" y="568"/>
                  </a:lnTo>
                  <a:lnTo>
                    <a:pt x="331" y="566"/>
                  </a:lnTo>
                  <a:lnTo>
                    <a:pt x="325" y="565"/>
                  </a:lnTo>
                  <a:lnTo>
                    <a:pt x="319" y="564"/>
                  </a:lnTo>
                  <a:lnTo>
                    <a:pt x="313" y="562"/>
                  </a:lnTo>
                  <a:lnTo>
                    <a:pt x="307" y="561"/>
                  </a:lnTo>
                  <a:lnTo>
                    <a:pt x="300" y="561"/>
                  </a:lnTo>
                  <a:lnTo>
                    <a:pt x="294" y="560"/>
                  </a:lnTo>
                  <a:lnTo>
                    <a:pt x="288" y="560"/>
                  </a:lnTo>
                  <a:lnTo>
                    <a:pt x="294" y="552"/>
                  </a:lnTo>
                  <a:lnTo>
                    <a:pt x="300" y="545"/>
                  </a:lnTo>
                  <a:lnTo>
                    <a:pt x="308" y="539"/>
                  </a:lnTo>
                  <a:lnTo>
                    <a:pt x="315" y="536"/>
                  </a:lnTo>
                  <a:lnTo>
                    <a:pt x="322" y="533"/>
                  </a:lnTo>
                  <a:lnTo>
                    <a:pt x="329" y="532"/>
                  </a:lnTo>
                  <a:lnTo>
                    <a:pt x="337" y="530"/>
                  </a:lnTo>
                  <a:lnTo>
                    <a:pt x="345" y="530"/>
                  </a:lnTo>
                  <a:lnTo>
                    <a:pt x="352" y="529"/>
                  </a:lnTo>
                  <a:lnTo>
                    <a:pt x="360" y="527"/>
                  </a:lnTo>
                  <a:lnTo>
                    <a:pt x="368" y="526"/>
                  </a:lnTo>
                  <a:lnTo>
                    <a:pt x="376" y="525"/>
                  </a:lnTo>
                  <a:lnTo>
                    <a:pt x="383" y="523"/>
                  </a:lnTo>
                  <a:lnTo>
                    <a:pt x="391" y="520"/>
                  </a:lnTo>
                  <a:lnTo>
                    <a:pt x="398" y="517"/>
                  </a:lnTo>
                  <a:lnTo>
                    <a:pt x="405" y="511"/>
                  </a:lnTo>
                  <a:lnTo>
                    <a:pt x="283" y="491"/>
                  </a:lnTo>
                  <a:lnTo>
                    <a:pt x="291" y="481"/>
                  </a:lnTo>
                  <a:lnTo>
                    <a:pt x="301" y="473"/>
                  </a:lnTo>
                  <a:lnTo>
                    <a:pt x="311" y="466"/>
                  </a:lnTo>
                  <a:lnTo>
                    <a:pt x="322" y="463"/>
                  </a:lnTo>
                  <a:lnTo>
                    <a:pt x="332" y="462"/>
                  </a:lnTo>
                  <a:lnTo>
                    <a:pt x="342" y="462"/>
                  </a:lnTo>
                  <a:lnTo>
                    <a:pt x="353" y="463"/>
                  </a:lnTo>
                  <a:lnTo>
                    <a:pt x="365" y="465"/>
                  </a:lnTo>
                  <a:lnTo>
                    <a:pt x="376" y="466"/>
                  </a:lnTo>
                  <a:lnTo>
                    <a:pt x="387" y="470"/>
                  </a:lnTo>
                  <a:lnTo>
                    <a:pt x="397" y="472"/>
                  </a:lnTo>
                  <a:lnTo>
                    <a:pt x="408" y="474"/>
                  </a:lnTo>
                  <a:lnTo>
                    <a:pt x="419" y="474"/>
                  </a:lnTo>
                  <a:lnTo>
                    <a:pt x="430" y="474"/>
                  </a:lnTo>
                  <a:lnTo>
                    <a:pt x="440" y="473"/>
                  </a:lnTo>
                  <a:lnTo>
                    <a:pt x="450" y="470"/>
                  </a:lnTo>
                  <a:lnTo>
                    <a:pt x="450" y="457"/>
                  </a:lnTo>
                  <a:lnTo>
                    <a:pt x="272" y="427"/>
                  </a:lnTo>
                  <a:lnTo>
                    <a:pt x="288" y="407"/>
                  </a:lnTo>
                  <a:lnTo>
                    <a:pt x="298" y="406"/>
                  </a:lnTo>
                  <a:lnTo>
                    <a:pt x="310" y="406"/>
                  </a:lnTo>
                  <a:lnTo>
                    <a:pt x="321" y="406"/>
                  </a:lnTo>
                  <a:lnTo>
                    <a:pt x="332" y="407"/>
                  </a:lnTo>
                  <a:lnTo>
                    <a:pt x="343" y="408"/>
                  </a:lnTo>
                  <a:lnTo>
                    <a:pt x="354" y="410"/>
                  </a:lnTo>
                  <a:lnTo>
                    <a:pt x="366" y="411"/>
                  </a:lnTo>
                  <a:lnTo>
                    <a:pt x="378" y="413"/>
                  </a:lnTo>
                  <a:lnTo>
                    <a:pt x="388" y="414"/>
                  </a:lnTo>
                  <a:lnTo>
                    <a:pt x="399" y="415"/>
                  </a:lnTo>
                  <a:lnTo>
                    <a:pt x="410" y="415"/>
                  </a:lnTo>
                  <a:lnTo>
                    <a:pt x="423" y="416"/>
                  </a:lnTo>
                  <a:lnTo>
                    <a:pt x="434" y="417"/>
                  </a:lnTo>
                  <a:lnTo>
                    <a:pt x="445" y="417"/>
                  </a:lnTo>
                  <a:lnTo>
                    <a:pt x="456" y="417"/>
                  </a:lnTo>
                  <a:lnTo>
                    <a:pt x="467" y="417"/>
                  </a:lnTo>
                  <a:lnTo>
                    <a:pt x="466" y="400"/>
                  </a:lnTo>
                  <a:lnTo>
                    <a:pt x="280" y="365"/>
                  </a:lnTo>
                  <a:lnTo>
                    <a:pt x="302" y="336"/>
                  </a:lnTo>
                  <a:lnTo>
                    <a:pt x="313" y="333"/>
                  </a:lnTo>
                  <a:lnTo>
                    <a:pt x="323" y="332"/>
                  </a:lnTo>
                  <a:lnTo>
                    <a:pt x="334" y="330"/>
                  </a:lnTo>
                  <a:lnTo>
                    <a:pt x="344" y="330"/>
                  </a:lnTo>
                  <a:lnTo>
                    <a:pt x="355" y="329"/>
                  </a:lnTo>
                  <a:lnTo>
                    <a:pt x="366" y="329"/>
                  </a:lnTo>
                  <a:lnTo>
                    <a:pt x="377" y="329"/>
                  </a:lnTo>
                  <a:lnTo>
                    <a:pt x="387" y="330"/>
                  </a:lnTo>
                  <a:lnTo>
                    <a:pt x="397" y="331"/>
                  </a:lnTo>
                  <a:lnTo>
                    <a:pt x="408" y="332"/>
                  </a:lnTo>
                  <a:lnTo>
                    <a:pt x="419" y="333"/>
                  </a:lnTo>
                  <a:lnTo>
                    <a:pt x="430" y="333"/>
                  </a:lnTo>
                  <a:lnTo>
                    <a:pt x="440" y="334"/>
                  </a:lnTo>
                  <a:lnTo>
                    <a:pt x="451" y="335"/>
                  </a:lnTo>
                  <a:lnTo>
                    <a:pt x="461" y="336"/>
                  </a:lnTo>
                  <a:lnTo>
                    <a:pt x="472" y="338"/>
                  </a:lnTo>
                  <a:lnTo>
                    <a:pt x="479" y="322"/>
                  </a:lnTo>
                  <a:lnTo>
                    <a:pt x="305" y="297"/>
                  </a:lnTo>
                  <a:lnTo>
                    <a:pt x="320" y="287"/>
                  </a:lnTo>
                  <a:lnTo>
                    <a:pt x="333" y="280"/>
                  </a:lnTo>
                  <a:lnTo>
                    <a:pt x="346" y="275"/>
                  </a:lnTo>
                  <a:lnTo>
                    <a:pt x="357" y="271"/>
                  </a:lnTo>
                  <a:lnTo>
                    <a:pt x="368" y="268"/>
                  </a:lnTo>
                  <a:lnTo>
                    <a:pt x="378" y="268"/>
                  </a:lnTo>
                  <a:lnTo>
                    <a:pt x="387" y="267"/>
                  </a:lnTo>
                  <a:lnTo>
                    <a:pt x="396" y="268"/>
                  </a:lnTo>
                  <a:lnTo>
                    <a:pt x="404" y="268"/>
                  </a:lnTo>
                  <a:lnTo>
                    <a:pt x="412" y="268"/>
                  </a:lnTo>
                  <a:lnTo>
                    <a:pt x="422" y="268"/>
                  </a:lnTo>
                  <a:lnTo>
                    <a:pt x="431" y="268"/>
                  </a:lnTo>
                  <a:lnTo>
                    <a:pt x="440" y="268"/>
                  </a:lnTo>
                  <a:lnTo>
                    <a:pt x="451" y="267"/>
                  </a:lnTo>
                  <a:lnTo>
                    <a:pt x="462" y="263"/>
                  </a:lnTo>
                  <a:lnTo>
                    <a:pt x="476" y="260"/>
                  </a:lnTo>
                  <a:lnTo>
                    <a:pt x="472" y="256"/>
                  </a:lnTo>
                  <a:lnTo>
                    <a:pt x="467" y="251"/>
                  </a:lnTo>
                  <a:lnTo>
                    <a:pt x="460" y="248"/>
                  </a:lnTo>
                  <a:lnTo>
                    <a:pt x="452" y="245"/>
                  </a:lnTo>
                  <a:lnTo>
                    <a:pt x="442" y="241"/>
                  </a:lnTo>
                  <a:lnTo>
                    <a:pt x="430" y="239"/>
                  </a:lnTo>
                  <a:lnTo>
                    <a:pt x="416" y="238"/>
                  </a:lnTo>
                  <a:lnTo>
                    <a:pt x="404" y="236"/>
                  </a:lnTo>
                  <a:lnTo>
                    <a:pt x="390" y="235"/>
                  </a:lnTo>
                  <a:lnTo>
                    <a:pt x="378" y="234"/>
                  </a:lnTo>
                  <a:lnTo>
                    <a:pt x="365" y="233"/>
                  </a:lnTo>
                  <a:lnTo>
                    <a:pt x="352" y="233"/>
                  </a:lnTo>
                  <a:lnTo>
                    <a:pt x="341" y="233"/>
                  </a:lnTo>
                  <a:lnTo>
                    <a:pt x="332" y="233"/>
                  </a:lnTo>
                  <a:lnTo>
                    <a:pt x="325" y="233"/>
                  </a:lnTo>
                  <a:lnTo>
                    <a:pt x="320" y="233"/>
                  </a:lnTo>
                  <a:lnTo>
                    <a:pt x="342" y="192"/>
                  </a:lnTo>
                  <a:lnTo>
                    <a:pt x="349" y="191"/>
                  </a:lnTo>
                  <a:lnTo>
                    <a:pt x="357" y="190"/>
                  </a:lnTo>
                  <a:lnTo>
                    <a:pt x="366" y="190"/>
                  </a:lnTo>
                  <a:lnTo>
                    <a:pt x="374" y="190"/>
                  </a:lnTo>
                  <a:lnTo>
                    <a:pt x="381" y="191"/>
                  </a:lnTo>
                  <a:lnTo>
                    <a:pt x="389" y="192"/>
                  </a:lnTo>
                  <a:lnTo>
                    <a:pt x="397" y="193"/>
                  </a:lnTo>
                  <a:lnTo>
                    <a:pt x="405" y="196"/>
                  </a:lnTo>
                  <a:lnTo>
                    <a:pt x="412" y="197"/>
                  </a:lnTo>
                  <a:lnTo>
                    <a:pt x="421" y="198"/>
                  </a:lnTo>
                  <a:lnTo>
                    <a:pt x="429" y="200"/>
                  </a:lnTo>
                  <a:lnTo>
                    <a:pt x="437" y="201"/>
                  </a:lnTo>
                  <a:lnTo>
                    <a:pt x="445" y="202"/>
                  </a:lnTo>
                  <a:lnTo>
                    <a:pt x="453" y="202"/>
                  </a:lnTo>
                  <a:lnTo>
                    <a:pt x="461" y="202"/>
                  </a:lnTo>
                  <a:lnTo>
                    <a:pt x="469" y="202"/>
                  </a:lnTo>
                  <a:lnTo>
                    <a:pt x="471" y="187"/>
                  </a:lnTo>
                  <a:lnTo>
                    <a:pt x="457" y="183"/>
                  </a:lnTo>
                  <a:lnTo>
                    <a:pt x="444" y="180"/>
                  </a:lnTo>
                  <a:lnTo>
                    <a:pt x="430" y="177"/>
                  </a:lnTo>
                  <a:lnTo>
                    <a:pt x="416" y="175"/>
                  </a:lnTo>
                  <a:lnTo>
                    <a:pt x="402" y="173"/>
                  </a:lnTo>
                  <a:lnTo>
                    <a:pt x="388" y="171"/>
                  </a:lnTo>
                  <a:lnTo>
                    <a:pt x="375" y="171"/>
                  </a:lnTo>
                  <a:lnTo>
                    <a:pt x="360" y="169"/>
                  </a:lnTo>
                  <a:lnTo>
                    <a:pt x="346" y="167"/>
                  </a:lnTo>
                  <a:lnTo>
                    <a:pt x="332" y="167"/>
                  </a:lnTo>
                  <a:lnTo>
                    <a:pt x="318" y="166"/>
                  </a:lnTo>
                  <a:lnTo>
                    <a:pt x="304" y="165"/>
                  </a:lnTo>
                  <a:lnTo>
                    <a:pt x="290" y="164"/>
                  </a:lnTo>
                  <a:lnTo>
                    <a:pt x="277" y="163"/>
                  </a:lnTo>
                  <a:lnTo>
                    <a:pt x="263" y="161"/>
                  </a:lnTo>
                  <a:lnTo>
                    <a:pt x="250" y="161"/>
                  </a:lnTo>
                  <a:lnTo>
                    <a:pt x="272" y="130"/>
                  </a:lnTo>
                  <a:lnTo>
                    <a:pt x="328" y="120"/>
                  </a:lnTo>
                  <a:lnTo>
                    <a:pt x="329" y="113"/>
                  </a:lnTo>
                  <a:lnTo>
                    <a:pt x="265" y="103"/>
                  </a:lnTo>
                  <a:lnTo>
                    <a:pt x="278" y="79"/>
                  </a:lnTo>
                  <a:lnTo>
                    <a:pt x="279" y="79"/>
                  </a:lnTo>
                  <a:lnTo>
                    <a:pt x="285" y="79"/>
                  </a:lnTo>
                  <a:lnTo>
                    <a:pt x="293" y="79"/>
                  </a:lnTo>
                  <a:lnTo>
                    <a:pt x="303" y="79"/>
                  </a:lnTo>
                  <a:lnTo>
                    <a:pt x="316" y="79"/>
                  </a:lnTo>
                  <a:lnTo>
                    <a:pt x="328" y="79"/>
                  </a:lnTo>
                  <a:lnTo>
                    <a:pt x="341" y="79"/>
                  </a:lnTo>
                  <a:lnTo>
                    <a:pt x="355" y="79"/>
                  </a:lnTo>
                  <a:lnTo>
                    <a:pt x="367" y="78"/>
                  </a:lnTo>
                  <a:lnTo>
                    <a:pt x="378" y="78"/>
                  </a:lnTo>
                  <a:lnTo>
                    <a:pt x="386" y="77"/>
                  </a:lnTo>
                  <a:lnTo>
                    <a:pt x="391" y="76"/>
                  </a:lnTo>
                  <a:lnTo>
                    <a:pt x="393" y="73"/>
                  </a:lnTo>
                  <a:lnTo>
                    <a:pt x="392" y="71"/>
                  </a:lnTo>
                  <a:lnTo>
                    <a:pt x="386" y="68"/>
                  </a:lnTo>
                  <a:lnTo>
                    <a:pt x="375" y="66"/>
                  </a:lnTo>
                  <a:lnTo>
                    <a:pt x="353" y="60"/>
                  </a:lnTo>
                  <a:lnTo>
                    <a:pt x="332" y="57"/>
                  </a:lnTo>
                  <a:lnTo>
                    <a:pt x="309" y="55"/>
                  </a:lnTo>
                  <a:lnTo>
                    <a:pt x="286" y="54"/>
                  </a:lnTo>
                  <a:lnTo>
                    <a:pt x="263" y="53"/>
                  </a:lnTo>
                  <a:lnTo>
                    <a:pt x="238" y="53"/>
                  </a:lnTo>
                  <a:lnTo>
                    <a:pt x="214" y="53"/>
                  </a:lnTo>
                  <a:lnTo>
                    <a:pt x="190" y="54"/>
                  </a:lnTo>
                  <a:lnTo>
                    <a:pt x="165" y="55"/>
                  </a:lnTo>
                  <a:lnTo>
                    <a:pt x="142" y="56"/>
                  </a:lnTo>
                  <a:lnTo>
                    <a:pt x="117" y="58"/>
                  </a:lnTo>
                  <a:lnTo>
                    <a:pt x="94" y="59"/>
                  </a:lnTo>
                  <a:lnTo>
                    <a:pt x="71" y="60"/>
                  </a:lnTo>
                  <a:lnTo>
                    <a:pt x="49" y="61"/>
                  </a:lnTo>
                  <a:lnTo>
                    <a:pt x="27" y="62"/>
                  </a:lnTo>
                  <a:lnTo>
                    <a:pt x="8" y="62"/>
                  </a:lnTo>
                  <a:lnTo>
                    <a:pt x="0" y="6"/>
                  </a:lnTo>
                  <a:lnTo>
                    <a:pt x="7" y="5"/>
                  </a:lnTo>
                  <a:lnTo>
                    <a:pt x="24" y="5"/>
                  </a:lnTo>
                  <a:lnTo>
                    <a:pt x="52" y="4"/>
                  </a:lnTo>
                  <a:lnTo>
                    <a:pt x="86" y="2"/>
                  </a:lnTo>
                  <a:lnTo>
                    <a:pt x="126" y="1"/>
                  </a:lnTo>
                  <a:lnTo>
                    <a:pt x="171" y="1"/>
                  </a:lnTo>
                  <a:lnTo>
                    <a:pt x="220" y="0"/>
                  </a:lnTo>
                  <a:lnTo>
                    <a:pt x="271" y="0"/>
                  </a:lnTo>
                  <a:lnTo>
                    <a:pt x="322" y="0"/>
                  </a:lnTo>
                  <a:lnTo>
                    <a:pt x="373" y="0"/>
                  </a:lnTo>
                  <a:lnTo>
                    <a:pt x="421" y="2"/>
                  </a:lnTo>
                  <a:lnTo>
                    <a:pt x="466" y="5"/>
                  </a:lnTo>
                  <a:lnTo>
                    <a:pt x="507" y="7"/>
                  </a:lnTo>
                  <a:lnTo>
                    <a:pt x="543" y="10"/>
                  </a:lnTo>
                  <a:lnTo>
                    <a:pt x="570" y="14"/>
                  </a:lnTo>
                  <a:lnTo>
                    <a:pt x="590" y="20"/>
                  </a:lnTo>
                  <a:lnTo>
                    <a:pt x="594" y="22"/>
                  </a:lnTo>
                  <a:lnTo>
                    <a:pt x="598" y="25"/>
                  </a:lnTo>
                  <a:lnTo>
                    <a:pt x="602" y="29"/>
                  </a:lnTo>
                  <a:lnTo>
                    <a:pt x="606" y="33"/>
                  </a:lnTo>
                  <a:lnTo>
                    <a:pt x="611" y="37"/>
                  </a:lnTo>
                  <a:lnTo>
                    <a:pt x="615" y="43"/>
                  </a:lnTo>
                  <a:lnTo>
                    <a:pt x="619" y="48"/>
                  </a:lnTo>
                  <a:lnTo>
                    <a:pt x="623" y="54"/>
                  </a:lnTo>
                  <a:lnTo>
                    <a:pt x="627" y="59"/>
                  </a:lnTo>
                  <a:lnTo>
                    <a:pt x="632" y="65"/>
                  </a:lnTo>
                  <a:lnTo>
                    <a:pt x="635" y="70"/>
                  </a:lnTo>
                  <a:lnTo>
                    <a:pt x="641" y="76"/>
                  </a:lnTo>
                  <a:lnTo>
                    <a:pt x="644" y="81"/>
                  </a:lnTo>
                  <a:lnTo>
                    <a:pt x="648" y="86"/>
                  </a:lnTo>
                  <a:lnTo>
                    <a:pt x="652" y="91"/>
                  </a:lnTo>
                  <a:lnTo>
                    <a:pt x="655" y="95"/>
                  </a:lnTo>
                  <a:lnTo>
                    <a:pt x="659" y="101"/>
                  </a:lnTo>
                  <a:lnTo>
                    <a:pt x="665" y="108"/>
                  </a:lnTo>
                  <a:lnTo>
                    <a:pt x="671" y="117"/>
                  </a:lnTo>
                  <a:lnTo>
                    <a:pt x="678" y="127"/>
                  </a:lnTo>
                  <a:lnTo>
                    <a:pt x="685" y="138"/>
                  </a:lnTo>
                  <a:lnTo>
                    <a:pt x="693" y="150"/>
                  </a:lnTo>
                  <a:lnTo>
                    <a:pt x="703" y="162"/>
                  </a:lnTo>
                  <a:lnTo>
                    <a:pt x="711" y="174"/>
                  </a:lnTo>
                  <a:lnTo>
                    <a:pt x="718" y="186"/>
                  </a:lnTo>
                  <a:lnTo>
                    <a:pt x="726" y="198"/>
                  </a:lnTo>
                  <a:lnTo>
                    <a:pt x="732" y="210"/>
                  </a:lnTo>
                  <a:lnTo>
                    <a:pt x="739" y="222"/>
                  </a:lnTo>
                  <a:lnTo>
                    <a:pt x="744" y="232"/>
                  </a:lnTo>
                  <a:lnTo>
                    <a:pt x="749" y="241"/>
                  </a:lnTo>
                  <a:lnTo>
                    <a:pt x="753" y="250"/>
                  </a:lnTo>
                  <a:lnTo>
                    <a:pt x="756" y="258"/>
                  </a:lnTo>
                  <a:lnTo>
                    <a:pt x="758" y="288"/>
                  </a:lnTo>
                  <a:lnTo>
                    <a:pt x="758" y="323"/>
                  </a:lnTo>
                  <a:lnTo>
                    <a:pt x="754" y="360"/>
                  </a:lnTo>
                  <a:lnTo>
                    <a:pt x="747" y="402"/>
                  </a:lnTo>
                  <a:lnTo>
                    <a:pt x="738" y="443"/>
                  </a:lnTo>
                  <a:lnTo>
                    <a:pt x="727" y="488"/>
                  </a:lnTo>
                  <a:lnTo>
                    <a:pt x="714" y="533"/>
                  </a:lnTo>
                  <a:lnTo>
                    <a:pt x="700" y="578"/>
                  </a:lnTo>
                  <a:lnTo>
                    <a:pt x="682" y="622"/>
                  </a:lnTo>
                  <a:lnTo>
                    <a:pt x="666" y="666"/>
                  </a:lnTo>
                  <a:lnTo>
                    <a:pt x="648" y="708"/>
                  </a:lnTo>
                  <a:lnTo>
                    <a:pt x="630" y="748"/>
                  </a:lnTo>
                  <a:lnTo>
                    <a:pt x="611" y="785"/>
                  </a:lnTo>
                  <a:lnTo>
                    <a:pt x="594" y="819"/>
                  </a:lnTo>
                  <a:lnTo>
                    <a:pt x="575" y="848"/>
                  </a:lnTo>
                  <a:lnTo>
                    <a:pt x="559" y="874"/>
                  </a:lnTo>
                  <a:lnTo>
                    <a:pt x="542" y="895"/>
                  </a:lnTo>
                  <a:lnTo>
                    <a:pt x="524" y="916"/>
                  </a:lnTo>
                  <a:lnTo>
                    <a:pt x="505" y="935"/>
                  </a:lnTo>
                  <a:lnTo>
                    <a:pt x="486" y="953"/>
                  </a:lnTo>
                  <a:lnTo>
                    <a:pt x="464" y="970"/>
                  </a:lnTo>
                  <a:lnTo>
                    <a:pt x="444" y="986"/>
                  </a:lnTo>
                  <a:lnTo>
                    <a:pt x="422" y="1001"/>
                  </a:lnTo>
                  <a:lnTo>
                    <a:pt x="399" y="1017"/>
                  </a:lnTo>
                  <a:lnTo>
                    <a:pt x="377" y="1030"/>
                  </a:lnTo>
                  <a:lnTo>
                    <a:pt x="353" y="1044"/>
                  </a:lnTo>
                  <a:lnTo>
                    <a:pt x="330" y="1057"/>
                  </a:lnTo>
                  <a:lnTo>
                    <a:pt x="308" y="1070"/>
                  </a:lnTo>
                  <a:lnTo>
                    <a:pt x="283" y="1082"/>
                  </a:lnTo>
                  <a:lnTo>
                    <a:pt x="260" y="1095"/>
                  </a:lnTo>
                  <a:lnTo>
                    <a:pt x="237" y="1108"/>
                  </a:lnTo>
                  <a:lnTo>
                    <a:pt x="215" y="1121"/>
                  </a:lnTo>
                  <a:lnTo>
                    <a:pt x="215" y="112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4869" y="2518"/>
              <a:ext cx="189" cy="250"/>
            </a:xfrm>
            <a:custGeom>
              <a:avLst/>
              <a:gdLst/>
              <a:ahLst/>
              <a:cxnLst>
                <a:cxn ang="0">
                  <a:pos x="117" y="876"/>
                </a:cxn>
                <a:cxn ang="0">
                  <a:pos x="32" y="631"/>
                </a:cxn>
                <a:cxn ang="0">
                  <a:pos x="2" y="350"/>
                </a:cxn>
                <a:cxn ang="0">
                  <a:pos x="4" y="100"/>
                </a:cxn>
                <a:cxn ang="0">
                  <a:pos x="109" y="25"/>
                </a:cxn>
                <a:cxn ang="0">
                  <a:pos x="249" y="6"/>
                </a:cxn>
                <a:cxn ang="0">
                  <a:pos x="388" y="0"/>
                </a:cxn>
                <a:cxn ang="0">
                  <a:pos x="529" y="1"/>
                </a:cxn>
                <a:cxn ang="0">
                  <a:pos x="552" y="88"/>
                </a:cxn>
                <a:cxn ang="0">
                  <a:pos x="463" y="101"/>
                </a:cxn>
                <a:cxn ang="0">
                  <a:pos x="374" y="107"/>
                </a:cxn>
                <a:cxn ang="0">
                  <a:pos x="284" y="106"/>
                </a:cxn>
                <a:cxn ang="0">
                  <a:pos x="197" y="102"/>
                </a:cxn>
                <a:cxn ang="0">
                  <a:pos x="213" y="86"/>
                </a:cxn>
                <a:cxn ang="0">
                  <a:pos x="237" y="74"/>
                </a:cxn>
                <a:cxn ang="0">
                  <a:pos x="265" y="64"/>
                </a:cxn>
                <a:cxn ang="0">
                  <a:pos x="287" y="59"/>
                </a:cxn>
                <a:cxn ang="0">
                  <a:pos x="228" y="56"/>
                </a:cxn>
                <a:cxn ang="0">
                  <a:pos x="172" y="68"/>
                </a:cxn>
                <a:cxn ang="0">
                  <a:pos x="118" y="90"/>
                </a:cxn>
                <a:cxn ang="0">
                  <a:pos x="65" y="118"/>
                </a:cxn>
                <a:cxn ang="0">
                  <a:pos x="135" y="126"/>
                </a:cxn>
                <a:cxn ang="0">
                  <a:pos x="118" y="133"/>
                </a:cxn>
                <a:cxn ang="0">
                  <a:pos x="103" y="142"/>
                </a:cxn>
                <a:cxn ang="0">
                  <a:pos x="88" y="150"/>
                </a:cxn>
                <a:cxn ang="0">
                  <a:pos x="75" y="158"/>
                </a:cxn>
                <a:cxn ang="0">
                  <a:pos x="64" y="168"/>
                </a:cxn>
                <a:cxn ang="0">
                  <a:pos x="63" y="177"/>
                </a:cxn>
                <a:cxn ang="0">
                  <a:pos x="79" y="174"/>
                </a:cxn>
                <a:cxn ang="0">
                  <a:pos x="96" y="172"/>
                </a:cxn>
                <a:cxn ang="0">
                  <a:pos x="113" y="172"/>
                </a:cxn>
                <a:cxn ang="0">
                  <a:pos x="130" y="172"/>
                </a:cxn>
                <a:cxn ang="0">
                  <a:pos x="47" y="316"/>
                </a:cxn>
                <a:cxn ang="0">
                  <a:pos x="57" y="328"/>
                </a:cxn>
                <a:cxn ang="0">
                  <a:pos x="82" y="330"/>
                </a:cxn>
                <a:cxn ang="0">
                  <a:pos x="109" y="327"/>
                </a:cxn>
                <a:cxn ang="0">
                  <a:pos x="128" y="324"/>
                </a:cxn>
                <a:cxn ang="0">
                  <a:pos x="53" y="493"/>
                </a:cxn>
                <a:cxn ang="0">
                  <a:pos x="72" y="489"/>
                </a:cxn>
                <a:cxn ang="0">
                  <a:pos x="93" y="487"/>
                </a:cxn>
                <a:cxn ang="0">
                  <a:pos x="113" y="485"/>
                </a:cxn>
                <a:cxn ang="0">
                  <a:pos x="134" y="489"/>
                </a:cxn>
                <a:cxn ang="0">
                  <a:pos x="141" y="573"/>
                </a:cxn>
                <a:cxn ang="0">
                  <a:pos x="121" y="596"/>
                </a:cxn>
                <a:cxn ang="0">
                  <a:pos x="99" y="618"/>
                </a:cxn>
                <a:cxn ang="0">
                  <a:pos x="88" y="643"/>
                </a:cxn>
                <a:cxn ang="0">
                  <a:pos x="157" y="649"/>
                </a:cxn>
                <a:cxn ang="0">
                  <a:pos x="142" y="669"/>
                </a:cxn>
                <a:cxn ang="0">
                  <a:pos x="122" y="701"/>
                </a:cxn>
                <a:cxn ang="0">
                  <a:pos x="112" y="732"/>
                </a:cxn>
                <a:cxn ang="0">
                  <a:pos x="122" y="754"/>
                </a:cxn>
                <a:cxn ang="0">
                  <a:pos x="197" y="778"/>
                </a:cxn>
                <a:cxn ang="0">
                  <a:pos x="198" y="842"/>
                </a:cxn>
                <a:cxn ang="0">
                  <a:pos x="211" y="841"/>
                </a:cxn>
                <a:cxn ang="0">
                  <a:pos x="217" y="872"/>
                </a:cxn>
                <a:cxn ang="0">
                  <a:pos x="268" y="926"/>
                </a:cxn>
                <a:cxn ang="0">
                  <a:pos x="263" y="952"/>
                </a:cxn>
                <a:cxn ang="0">
                  <a:pos x="253" y="975"/>
                </a:cxn>
                <a:cxn ang="0">
                  <a:pos x="238" y="993"/>
                </a:cxn>
              </a:cxnLst>
              <a:rect l="0" t="0" r="r" b="b"/>
              <a:pathLst>
                <a:path w="567" h="997">
                  <a:moveTo>
                    <a:pt x="234" y="997"/>
                  </a:moveTo>
                  <a:lnTo>
                    <a:pt x="190" y="966"/>
                  </a:lnTo>
                  <a:lnTo>
                    <a:pt x="151" y="924"/>
                  </a:lnTo>
                  <a:lnTo>
                    <a:pt x="117" y="876"/>
                  </a:lnTo>
                  <a:lnTo>
                    <a:pt x="90" y="822"/>
                  </a:lnTo>
                  <a:lnTo>
                    <a:pt x="66" y="762"/>
                  </a:lnTo>
                  <a:lnTo>
                    <a:pt x="47" y="698"/>
                  </a:lnTo>
                  <a:lnTo>
                    <a:pt x="32" y="631"/>
                  </a:lnTo>
                  <a:lnTo>
                    <a:pt x="20" y="562"/>
                  </a:lnTo>
                  <a:lnTo>
                    <a:pt x="11" y="491"/>
                  </a:lnTo>
                  <a:lnTo>
                    <a:pt x="6" y="420"/>
                  </a:lnTo>
                  <a:lnTo>
                    <a:pt x="2" y="350"/>
                  </a:lnTo>
                  <a:lnTo>
                    <a:pt x="1" y="282"/>
                  </a:lnTo>
                  <a:lnTo>
                    <a:pt x="0" y="217"/>
                  </a:lnTo>
                  <a:lnTo>
                    <a:pt x="2" y="156"/>
                  </a:lnTo>
                  <a:lnTo>
                    <a:pt x="4" y="100"/>
                  </a:lnTo>
                  <a:lnTo>
                    <a:pt x="7" y="50"/>
                  </a:lnTo>
                  <a:lnTo>
                    <a:pt x="41" y="40"/>
                  </a:lnTo>
                  <a:lnTo>
                    <a:pt x="75" y="32"/>
                  </a:lnTo>
                  <a:lnTo>
                    <a:pt x="109" y="25"/>
                  </a:lnTo>
                  <a:lnTo>
                    <a:pt x="145" y="19"/>
                  </a:lnTo>
                  <a:lnTo>
                    <a:pt x="179" y="14"/>
                  </a:lnTo>
                  <a:lnTo>
                    <a:pt x="214" y="11"/>
                  </a:lnTo>
                  <a:lnTo>
                    <a:pt x="249" y="6"/>
                  </a:lnTo>
                  <a:lnTo>
                    <a:pt x="284" y="4"/>
                  </a:lnTo>
                  <a:lnTo>
                    <a:pt x="319" y="1"/>
                  </a:lnTo>
                  <a:lnTo>
                    <a:pt x="353" y="1"/>
                  </a:lnTo>
                  <a:lnTo>
                    <a:pt x="388" y="0"/>
                  </a:lnTo>
                  <a:lnTo>
                    <a:pt x="424" y="0"/>
                  </a:lnTo>
                  <a:lnTo>
                    <a:pt x="458" y="0"/>
                  </a:lnTo>
                  <a:lnTo>
                    <a:pt x="493" y="1"/>
                  </a:lnTo>
                  <a:lnTo>
                    <a:pt x="529" y="1"/>
                  </a:lnTo>
                  <a:lnTo>
                    <a:pt x="563" y="3"/>
                  </a:lnTo>
                  <a:lnTo>
                    <a:pt x="567" y="59"/>
                  </a:lnTo>
                  <a:lnTo>
                    <a:pt x="416" y="66"/>
                  </a:lnTo>
                  <a:lnTo>
                    <a:pt x="552" y="88"/>
                  </a:lnTo>
                  <a:lnTo>
                    <a:pt x="530" y="92"/>
                  </a:lnTo>
                  <a:lnTo>
                    <a:pt x="508" y="96"/>
                  </a:lnTo>
                  <a:lnTo>
                    <a:pt x="486" y="99"/>
                  </a:lnTo>
                  <a:lnTo>
                    <a:pt x="463" y="101"/>
                  </a:lnTo>
                  <a:lnTo>
                    <a:pt x="441" y="103"/>
                  </a:lnTo>
                  <a:lnTo>
                    <a:pt x="419" y="104"/>
                  </a:lnTo>
                  <a:lnTo>
                    <a:pt x="396" y="106"/>
                  </a:lnTo>
                  <a:lnTo>
                    <a:pt x="374" y="107"/>
                  </a:lnTo>
                  <a:lnTo>
                    <a:pt x="351" y="107"/>
                  </a:lnTo>
                  <a:lnTo>
                    <a:pt x="329" y="107"/>
                  </a:lnTo>
                  <a:lnTo>
                    <a:pt x="307" y="106"/>
                  </a:lnTo>
                  <a:lnTo>
                    <a:pt x="284" y="106"/>
                  </a:lnTo>
                  <a:lnTo>
                    <a:pt x="262" y="104"/>
                  </a:lnTo>
                  <a:lnTo>
                    <a:pt x="239" y="103"/>
                  </a:lnTo>
                  <a:lnTo>
                    <a:pt x="218" y="102"/>
                  </a:lnTo>
                  <a:lnTo>
                    <a:pt x="197" y="102"/>
                  </a:lnTo>
                  <a:lnTo>
                    <a:pt x="199" y="98"/>
                  </a:lnTo>
                  <a:lnTo>
                    <a:pt x="203" y="94"/>
                  </a:lnTo>
                  <a:lnTo>
                    <a:pt x="207" y="89"/>
                  </a:lnTo>
                  <a:lnTo>
                    <a:pt x="213" y="86"/>
                  </a:lnTo>
                  <a:lnTo>
                    <a:pt x="218" y="83"/>
                  </a:lnTo>
                  <a:lnTo>
                    <a:pt x="224" y="79"/>
                  </a:lnTo>
                  <a:lnTo>
                    <a:pt x="230" y="76"/>
                  </a:lnTo>
                  <a:lnTo>
                    <a:pt x="237" y="74"/>
                  </a:lnTo>
                  <a:lnTo>
                    <a:pt x="245" y="71"/>
                  </a:lnTo>
                  <a:lnTo>
                    <a:pt x="252" y="68"/>
                  </a:lnTo>
                  <a:lnTo>
                    <a:pt x="258" y="66"/>
                  </a:lnTo>
                  <a:lnTo>
                    <a:pt x="265" y="64"/>
                  </a:lnTo>
                  <a:lnTo>
                    <a:pt x="270" y="62"/>
                  </a:lnTo>
                  <a:lnTo>
                    <a:pt x="276" y="61"/>
                  </a:lnTo>
                  <a:lnTo>
                    <a:pt x="282" y="59"/>
                  </a:lnTo>
                  <a:lnTo>
                    <a:pt x="287" y="59"/>
                  </a:lnTo>
                  <a:lnTo>
                    <a:pt x="272" y="55"/>
                  </a:lnTo>
                  <a:lnTo>
                    <a:pt x="257" y="55"/>
                  </a:lnTo>
                  <a:lnTo>
                    <a:pt x="242" y="55"/>
                  </a:lnTo>
                  <a:lnTo>
                    <a:pt x="228" y="56"/>
                  </a:lnTo>
                  <a:lnTo>
                    <a:pt x="214" y="58"/>
                  </a:lnTo>
                  <a:lnTo>
                    <a:pt x="200" y="61"/>
                  </a:lnTo>
                  <a:lnTo>
                    <a:pt x="185" y="64"/>
                  </a:lnTo>
                  <a:lnTo>
                    <a:pt x="172" y="68"/>
                  </a:lnTo>
                  <a:lnTo>
                    <a:pt x="158" y="73"/>
                  </a:lnTo>
                  <a:lnTo>
                    <a:pt x="145" y="78"/>
                  </a:lnTo>
                  <a:lnTo>
                    <a:pt x="130" y="84"/>
                  </a:lnTo>
                  <a:lnTo>
                    <a:pt x="118" y="90"/>
                  </a:lnTo>
                  <a:lnTo>
                    <a:pt x="104" y="97"/>
                  </a:lnTo>
                  <a:lnTo>
                    <a:pt x="91" y="103"/>
                  </a:lnTo>
                  <a:lnTo>
                    <a:pt x="79" y="110"/>
                  </a:lnTo>
                  <a:lnTo>
                    <a:pt x="65" y="118"/>
                  </a:lnTo>
                  <a:lnTo>
                    <a:pt x="147" y="122"/>
                  </a:lnTo>
                  <a:lnTo>
                    <a:pt x="142" y="123"/>
                  </a:lnTo>
                  <a:lnTo>
                    <a:pt x="139" y="125"/>
                  </a:lnTo>
                  <a:lnTo>
                    <a:pt x="135" y="126"/>
                  </a:lnTo>
                  <a:lnTo>
                    <a:pt x="130" y="128"/>
                  </a:lnTo>
                  <a:lnTo>
                    <a:pt x="126" y="130"/>
                  </a:lnTo>
                  <a:lnTo>
                    <a:pt x="122" y="132"/>
                  </a:lnTo>
                  <a:lnTo>
                    <a:pt x="118" y="133"/>
                  </a:lnTo>
                  <a:lnTo>
                    <a:pt x="115" y="135"/>
                  </a:lnTo>
                  <a:lnTo>
                    <a:pt x="111" y="137"/>
                  </a:lnTo>
                  <a:lnTo>
                    <a:pt x="107" y="139"/>
                  </a:lnTo>
                  <a:lnTo>
                    <a:pt x="103" y="142"/>
                  </a:lnTo>
                  <a:lnTo>
                    <a:pt x="99" y="144"/>
                  </a:lnTo>
                  <a:lnTo>
                    <a:pt x="95" y="145"/>
                  </a:lnTo>
                  <a:lnTo>
                    <a:pt x="92" y="148"/>
                  </a:lnTo>
                  <a:lnTo>
                    <a:pt x="88" y="150"/>
                  </a:lnTo>
                  <a:lnTo>
                    <a:pt x="85" y="153"/>
                  </a:lnTo>
                  <a:lnTo>
                    <a:pt x="82" y="154"/>
                  </a:lnTo>
                  <a:lnTo>
                    <a:pt x="79" y="156"/>
                  </a:lnTo>
                  <a:lnTo>
                    <a:pt x="75" y="158"/>
                  </a:lnTo>
                  <a:lnTo>
                    <a:pt x="73" y="159"/>
                  </a:lnTo>
                  <a:lnTo>
                    <a:pt x="70" y="161"/>
                  </a:lnTo>
                  <a:lnTo>
                    <a:pt x="68" y="165"/>
                  </a:lnTo>
                  <a:lnTo>
                    <a:pt x="64" y="168"/>
                  </a:lnTo>
                  <a:lnTo>
                    <a:pt x="61" y="172"/>
                  </a:lnTo>
                  <a:lnTo>
                    <a:pt x="61" y="174"/>
                  </a:lnTo>
                  <a:lnTo>
                    <a:pt x="62" y="175"/>
                  </a:lnTo>
                  <a:lnTo>
                    <a:pt x="63" y="177"/>
                  </a:lnTo>
                  <a:lnTo>
                    <a:pt x="66" y="178"/>
                  </a:lnTo>
                  <a:lnTo>
                    <a:pt x="69" y="177"/>
                  </a:lnTo>
                  <a:lnTo>
                    <a:pt x="74" y="175"/>
                  </a:lnTo>
                  <a:lnTo>
                    <a:pt x="79" y="174"/>
                  </a:lnTo>
                  <a:lnTo>
                    <a:pt x="83" y="173"/>
                  </a:lnTo>
                  <a:lnTo>
                    <a:pt x="88" y="172"/>
                  </a:lnTo>
                  <a:lnTo>
                    <a:pt x="92" y="172"/>
                  </a:lnTo>
                  <a:lnTo>
                    <a:pt x="96" y="172"/>
                  </a:lnTo>
                  <a:lnTo>
                    <a:pt x="100" y="172"/>
                  </a:lnTo>
                  <a:lnTo>
                    <a:pt x="105" y="172"/>
                  </a:lnTo>
                  <a:lnTo>
                    <a:pt x="109" y="172"/>
                  </a:lnTo>
                  <a:lnTo>
                    <a:pt x="113" y="172"/>
                  </a:lnTo>
                  <a:lnTo>
                    <a:pt x="118" y="172"/>
                  </a:lnTo>
                  <a:lnTo>
                    <a:pt x="122" y="172"/>
                  </a:lnTo>
                  <a:lnTo>
                    <a:pt x="126" y="172"/>
                  </a:lnTo>
                  <a:lnTo>
                    <a:pt x="130" y="172"/>
                  </a:lnTo>
                  <a:lnTo>
                    <a:pt x="136" y="173"/>
                  </a:lnTo>
                  <a:lnTo>
                    <a:pt x="54" y="251"/>
                  </a:lnTo>
                  <a:lnTo>
                    <a:pt x="134" y="238"/>
                  </a:lnTo>
                  <a:lnTo>
                    <a:pt x="47" y="316"/>
                  </a:lnTo>
                  <a:lnTo>
                    <a:pt x="47" y="320"/>
                  </a:lnTo>
                  <a:lnTo>
                    <a:pt x="49" y="324"/>
                  </a:lnTo>
                  <a:lnTo>
                    <a:pt x="52" y="326"/>
                  </a:lnTo>
                  <a:lnTo>
                    <a:pt x="57" y="328"/>
                  </a:lnTo>
                  <a:lnTo>
                    <a:pt x="62" y="329"/>
                  </a:lnTo>
                  <a:lnTo>
                    <a:pt x="68" y="330"/>
                  </a:lnTo>
                  <a:lnTo>
                    <a:pt x="74" y="330"/>
                  </a:lnTo>
                  <a:lnTo>
                    <a:pt x="82" y="330"/>
                  </a:lnTo>
                  <a:lnTo>
                    <a:pt x="89" y="329"/>
                  </a:lnTo>
                  <a:lnTo>
                    <a:pt x="96" y="329"/>
                  </a:lnTo>
                  <a:lnTo>
                    <a:pt x="102" y="328"/>
                  </a:lnTo>
                  <a:lnTo>
                    <a:pt x="109" y="327"/>
                  </a:lnTo>
                  <a:lnTo>
                    <a:pt x="114" y="326"/>
                  </a:lnTo>
                  <a:lnTo>
                    <a:pt x="119" y="325"/>
                  </a:lnTo>
                  <a:lnTo>
                    <a:pt x="124" y="324"/>
                  </a:lnTo>
                  <a:lnTo>
                    <a:pt x="128" y="324"/>
                  </a:lnTo>
                  <a:lnTo>
                    <a:pt x="49" y="416"/>
                  </a:lnTo>
                  <a:lnTo>
                    <a:pt x="130" y="412"/>
                  </a:lnTo>
                  <a:lnTo>
                    <a:pt x="56" y="470"/>
                  </a:lnTo>
                  <a:lnTo>
                    <a:pt x="53" y="493"/>
                  </a:lnTo>
                  <a:lnTo>
                    <a:pt x="57" y="491"/>
                  </a:lnTo>
                  <a:lnTo>
                    <a:pt x="62" y="490"/>
                  </a:lnTo>
                  <a:lnTo>
                    <a:pt x="67" y="489"/>
                  </a:lnTo>
                  <a:lnTo>
                    <a:pt x="72" y="489"/>
                  </a:lnTo>
                  <a:lnTo>
                    <a:pt x="78" y="488"/>
                  </a:lnTo>
                  <a:lnTo>
                    <a:pt x="83" y="487"/>
                  </a:lnTo>
                  <a:lnTo>
                    <a:pt x="88" y="487"/>
                  </a:lnTo>
                  <a:lnTo>
                    <a:pt x="93" y="487"/>
                  </a:lnTo>
                  <a:lnTo>
                    <a:pt x="98" y="485"/>
                  </a:lnTo>
                  <a:lnTo>
                    <a:pt x="103" y="485"/>
                  </a:lnTo>
                  <a:lnTo>
                    <a:pt x="108" y="485"/>
                  </a:lnTo>
                  <a:lnTo>
                    <a:pt x="113" y="485"/>
                  </a:lnTo>
                  <a:lnTo>
                    <a:pt x="118" y="485"/>
                  </a:lnTo>
                  <a:lnTo>
                    <a:pt x="123" y="487"/>
                  </a:lnTo>
                  <a:lnTo>
                    <a:pt x="128" y="488"/>
                  </a:lnTo>
                  <a:lnTo>
                    <a:pt x="134" y="489"/>
                  </a:lnTo>
                  <a:lnTo>
                    <a:pt x="58" y="561"/>
                  </a:lnTo>
                  <a:lnTo>
                    <a:pt x="66" y="591"/>
                  </a:lnTo>
                  <a:lnTo>
                    <a:pt x="144" y="566"/>
                  </a:lnTo>
                  <a:lnTo>
                    <a:pt x="141" y="573"/>
                  </a:lnTo>
                  <a:lnTo>
                    <a:pt x="137" y="578"/>
                  </a:lnTo>
                  <a:lnTo>
                    <a:pt x="131" y="585"/>
                  </a:lnTo>
                  <a:lnTo>
                    <a:pt x="127" y="590"/>
                  </a:lnTo>
                  <a:lnTo>
                    <a:pt x="121" y="596"/>
                  </a:lnTo>
                  <a:lnTo>
                    <a:pt x="116" y="601"/>
                  </a:lnTo>
                  <a:lnTo>
                    <a:pt x="110" y="607"/>
                  </a:lnTo>
                  <a:lnTo>
                    <a:pt x="105" y="612"/>
                  </a:lnTo>
                  <a:lnTo>
                    <a:pt x="99" y="618"/>
                  </a:lnTo>
                  <a:lnTo>
                    <a:pt x="96" y="623"/>
                  </a:lnTo>
                  <a:lnTo>
                    <a:pt x="92" y="630"/>
                  </a:lnTo>
                  <a:lnTo>
                    <a:pt x="89" y="636"/>
                  </a:lnTo>
                  <a:lnTo>
                    <a:pt x="88" y="643"/>
                  </a:lnTo>
                  <a:lnTo>
                    <a:pt x="88" y="650"/>
                  </a:lnTo>
                  <a:lnTo>
                    <a:pt x="89" y="658"/>
                  </a:lnTo>
                  <a:lnTo>
                    <a:pt x="93" y="667"/>
                  </a:lnTo>
                  <a:lnTo>
                    <a:pt x="157" y="649"/>
                  </a:lnTo>
                  <a:lnTo>
                    <a:pt x="154" y="652"/>
                  </a:lnTo>
                  <a:lnTo>
                    <a:pt x="150" y="657"/>
                  </a:lnTo>
                  <a:lnTo>
                    <a:pt x="146" y="661"/>
                  </a:lnTo>
                  <a:lnTo>
                    <a:pt x="142" y="669"/>
                  </a:lnTo>
                  <a:lnTo>
                    <a:pt x="137" y="675"/>
                  </a:lnTo>
                  <a:lnTo>
                    <a:pt x="131" y="684"/>
                  </a:lnTo>
                  <a:lnTo>
                    <a:pt x="126" y="692"/>
                  </a:lnTo>
                  <a:lnTo>
                    <a:pt x="122" y="701"/>
                  </a:lnTo>
                  <a:lnTo>
                    <a:pt x="118" y="708"/>
                  </a:lnTo>
                  <a:lnTo>
                    <a:pt x="115" y="717"/>
                  </a:lnTo>
                  <a:lnTo>
                    <a:pt x="113" y="725"/>
                  </a:lnTo>
                  <a:lnTo>
                    <a:pt x="112" y="732"/>
                  </a:lnTo>
                  <a:lnTo>
                    <a:pt x="112" y="739"/>
                  </a:lnTo>
                  <a:lnTo>
                    <a:pt x="114" y="745"/>
                  </a:lnTo>
                  <a:lnTo>
                    <a:pt x="117" y="750"/>
                  </a:lnTo>
                  <a:lnTo>
                    <a:pt x="122" y="754"/>
                  </a:lnTo>
                  <a:lnTo>
                    <a:pt x="158" y="740"/>
                  </a:lnTo>
                  <a:lnTo>
                    <a:pt x="140" y="789"/>
                  </a:lnTo>
                  <a:lnTo>
                    <a:pt x="149" y="804"/>
                  </a:lnTo>
                  <a:lnTo>
                    <a:pt x="197" y="778"/>
                  </a:lnTo>
                  <a:lnTo>
                    <a:pt x="186" y="838"/>
                  </a:lnTo>
                  <a:lnTo>
                    <a:pt x="191" y="840"/>
                  </a:lnTo>
                  <a:lnTo>
                    <a:pt x="196" y="842"/>
                  </a:lnTo>
                  <a:lnTo>
                    <a:pt x="198" y="842"/>
                  </a:lnTo>
                  <a:lnTo>
                    <a:pt x="201" y="844"/>
                  </a:lnTo>
                  <a:lnTo>
                    <a:pt x="204" y="844"/>
                  </a:lnTo>
                  <a:lnTo>
                    <a:pt x="206" y="844"/>
                  </a:lnTo>
                  <a:lnTo>
                    <a:pt x="211" y="841"/>
                  </a:lnTo>
                  <a:lnTo>
                    <a:pt x="216" y="840"/>
                  </a:lnTo>
                  <a:lnTo>
                    <a:pt x="221" y="837"/>
                  </a:lnTo>
                  <a:lnTo>
                    <a:pt x="225" y="833"/>
                  </a:lnTo>
                  <a:lnTo>
                    <a:pt x="217" y="872"/>
                  </a:lnTo>
                  <a:lnTo>
                    <a:pt x="270" y="909"/>
                  </a:lnTo>
                  <a:lnTo>
                    <a:pt x="270" y="914"/>
                  </a:lnTo>
                  <a:lnTo>
                    <a:pt x="269" y="921"/>
                  </a:lnTo>
                  <a:lnTo>
                    <a:pt x="268" y="926"/>
                  </a:lnTo>
                  <a:lnTo>
                    <a:pt x="267" y="932"/>
                  </a:lnTo>
                  <a:lnTo>
                    <a:pt x="266" y="938"/>
                  </a:lnTo>
                  <a:lnTo>
                    <a:pt x="265" y="945"/>
                  </a:lnTo>
                  <a:lnTo>
                    <a:pt x="263" y="952"/>
                  </a:lnTo>
                  <a:lnTo>
                    <a:pt x="261" y="957"/>
                  </a:lnTo>
                  <a:lnTo>
                    <a:pt x="258" y="964"/>
                  </a:lnTo>
                  <a:lnTo>
                    <a:pt x="256" y="969"/>
                  </a:lnTo>
                  <a:lnTo>
                    <a:pt x="253" y="975"/>
                  </a:lnTo>
                  <a:lnTo>
                    <a:pt x="250" y="980"/>
                  </a:lnTo>
                  <a:lnTo>
                    <a:pt x="246" y="984"/>
                  </a:lnTo>
                  <a:lnTo>
                    <a:pt x="242" y="989"/>
                  </a:lnTo>
                  <a:lnTo>
                    <a:pt x="238" y="993"/>
                  </a:lnTo>
                  <a:lnTo>
                    <a:pt x="234" y="997"/>
                  </a:lnTo>
                  <a:lnTo>
                    <a:pt x="234" y="99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4830" y="2735"/>
              <a:ext cx="18" cy="30"/>
            </a:xfrm>
            <a:custGeom>
              <a:avLst/>
              <a:gdLst/>
              <a:ahLst/>
              <a:cxnLst>
                <a:cxn ang="0">
                  <a:pos x="0" y="123"/>
                </a:cxn>
                <a:cxn ang="0">
                  <a:pos x="0" y="113"/>
                </a:cxn>
                <a:cxn ang="0">
                  <a:pos x="0" y="103"/>
                </a:cxn>
                <a:cxn ang="0">
                  <a:pos x="0" y="93"/>
                </a:cxn>
                <a:cxn ang="0">
                  <a:pos x="0" y="86"/>
                </a:cxn>
                <a:cxn ang="0">
                  <a:pos x="0" y="76"/>
                </a:cxn>
                <a:cxn ang="0">
                  <a:pos x="0" y="67"/>
                </a:cxn>
                <a:cxn ang="0">
                  <a:pos x="3" y="59"/>
                </a:cxn>
                <a:cxn ang="0">
                  <a:pos x="7" y="52"/>
                </a:cxn>
                <a:cxn ang="0">
                  <a:pos x="10" y="44"/>
                </a:cxn>
                <a:cxn ang="0">
                  <a:pos x="15" y="36"/>
                </a:cxn>
                <a:cxn ang="0">
                  <a:pos x="20" y="30"/>
                </a:cxn>
                <a:cxn ang="0">
                  <a:pos x="26" y="24"/>
                </a:cxn>
                <a:cxn ang="0">
                  <a:pos x="32" y="17"/>
                </a:cxn>
                <a:cxn ang="0">
                  <a:pos x="39" y="11"/>
                </a:cxn>
                <a:cxn ang="0">
                  <a:pos x="46" y="5"/>
                </a:cxn>
                <a:cxn ang="0">
                  <a:pos x="54" y="0"/>
                </a:cxn>
                <a:cxn ang="0">
                  <a:pos x="0" y="123"/>
                </a:cxn>
                <a:cxn ang="0">
                  <a:pos x="0" y="123"/>
                </a:cxn>
              </a:cxnLst>
              <a:rect l="0" t="0" r="r" b="b"/>
              <a:pathLst>
                <a:path w="54" h="123">
                  <a:moveTo>
                    <a:pt x="0" y="123"/>
                  </a:moveTo>
                  <a:lnTo>
                    <a:pt x="0" y="113"/>
                  </a:lnTo>
                  <a:lnTo>
                    <a:pt x="0" y="103"/>
                  </a:lnTo>
                  <a:lnTo>
                    <a:pt x="0" y="93"/>
                  </a:lnTo>
                  <a:lnTo>
                    <a:pt x="0" y="86"/>
                  </a:lnTo>
                  <a:lnTo>
                    <a:pt x="0" y="76"/>
                  </a:lnTo>
                  <a:lnTo>
                    <a:pt x="0" y="67"/>
                  </a:lnTo>
                  <a:lnTo>
                    <a:pt x="3" y="59"/>
                  </a:lnTo>
                  <a:lnTo>
                    <a:pt x="7" y="52"/>
                  </a:lnTo>
                  <a:lnTo>
                    <a:pt x="10" y="44"/>
                  </a:lnTo>
                  <a:lnTo>
                    <a:pt x="15" y="36"/>
                  </a:lnTo>
                  <a:lnTo>
                    <a:pt x="20" y="30"/>
                  </a:lnTo>
                  <a:lnTo>
                    <a:pt x="26" y="24"/>
                  </a:lnTo>
                  <a:lnTo>
                    <a:pt x="32" y="17"/>
                  </a:lnTo>
                  <a:lnTo>
                    <a:pt x="39" y="11"/>
                  </a:lnTo>
                  <a:lnTo>
                    <a:pt x="46" y="5"/>
                  </a:lnTo>
                  <a:lnTo>
                    <a:pt x="54" y="0"/>
                  </a:lnTo>
                  <a:lnTo>
                    <a:pt x="0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5116" y="2698"/>
              <a:ext cx="24" cy="6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4" y="14"/>
                </a:cxn>
                <a:cxn ang="0">
                  <a:pos x="8" y="13"/>
                </a:cxn>
                <a:cxn ang="0">
                  <a:pos x="12" y="11"/>
                </a:cxn>
                <a:cxn ang="0">
                  <a:pos x="16" y="10"/>
                </a:cxn>
                <a:cxn ang="0">
                  <a:pos x="20" y="9"/>
                </a:cxn>
                <a:cxn ang="0">
                  <a:pos x="24" y="9"/>
                </a:cxn>
                <a:cxn ang="0">
                  <a:pos x="28" y="8"/>
                </a:cxn>
                <a:cxn ang="0">
                  <a:pos x="33" y="6"/>
                </a:cxn>
                <a:cxn ang="0">
                  <a:pos x="37" y="5"/>
                </a:cxn>
                <a:cxn ang="0">
                  <a:pos x="42" y="5"/>
                </a:cxn>
                <a:cxn ang="0">
                  <a:pos x="46" y="4"/>
                </a:cxn>
                <a:cxn ang="0">
                  <a:pos x="51" y="4"/>
                </a:cxn>
                <a:cxn ang="0">
                  <a:pos x="56" y="3"/>
                </a:cxn>
                <a:cxn ang="0">
                  <a:pos x="61" y="2"/>
                </a:cxn>
                <a:cxn ang="0">
                  <a:pos x="66" y="1"/>
                </a:cxn>
                <a:cxn ang="0">
                  <a:pos x="71" y="0"/>
                </a:cxn>
                <a:cxn ang="0">
                  <a:pos x="70" y="2"/>
                </a:cxn>
                <a:cxn ang="0">
                  <a:pos x="69" y="5"/>
                </a:cxn>
                <a:cxn ang="0">
                  <a:pos x="68" y="8"/>
                </a:cxn>
                <a:cxn ang="0">
                  <a:pos x="66" y="10"/>
                </a:cxn>
                <a:cxn ang="0">
                  <a:pos x="65" y="12"/>
                </a:cxn>
                <a:cxn ang="0">
                  <a:pos x="63" y="15"/>
                </a:cxn>
                <a:cxn ang="0">
                  <a:pos x="61" y="18"/>
                </a:cxn>
                <a:cxn ang="0">
                  <a:pos x="60" y="23"/>
                </a:cxn>
                <a:cxn ang="0">
                  <a:pos x="56" y="23"/>
                </a:cxn>
                <a:cxn ang="0">
                  <a:pos x="54" y="24"/>
                </a:cxn>
                <a:cxn ang="0">
                  <a:pos x="50" y="24"/>
                </a:cxn>
                <a:cxn ang="0">
                  <a:pos x="47" y="24"/>
                </a:cxn>
                <a:cxn ang="0">
                  <a:pos x="42" y="24"/>
                </a:cxn>
                <a:cxn ang="0">
                  <a:pos x="38" y="24"/>
                </a:cxn>
                <a:cxn ang="0">
                  <a:pos x="33" y="23"/>
                </a:cxn>
                <a:cxn ang="0">
                  <a:pos x="29" y="23"/>
                </a:cxn>
                <a:cxn ang="0">
                  <a:pos x="24" y="22"/>
                </a:cxn>
                <a:cxn ang="0">
                  <a:pos x="19" y="22"/>
                </a:cxn>
                <a:cxn ang="0">
                  <a:pos x="15" y="21"/>
                </a:cxn>
                <a:cxn ang="0">
                  <a:pos x="11" y="20"/>
                </a:cxn>
                <a:cxn ang="0">
                  <a:pos x="7" y="18"/>
                </a:cxn>
                <a:cxn ang="0">
                  <a:pos x="5" y="18"/>
                </a:cxn>
                <a:cxn ang="0">
                  <a:pos x="2" y="17"/>
                </a:cxn>
                <a:cxn ang="0">
                  <a:pos x="0" y="17"/>
                </a:cxn>
                <a:cxn ang="0">
                  <a:pos x="0" y="17"/>
                </a:cxn>
              </a:cxnLst>
              <a:rect l="0" t="0" r="r" b="b"/>
              <a:pathLst>
                <a:path w="71" h="24">
                  <a:moveTo>
                    <a:pt x="0" y="17"/>
                  </a:moveTo>
                  <a:lnTo>
                    <a:pt x="4" y="14"/>
                  </a:lnTo>
                  <a:lnTo>
                    <a:pt x="8" y="13"/>
                  </a:lnTo>
                  <a:lnTo>
                    <a:pt x="12" y="11"/>
                  </a:lnTo>
                  <a:lnTo>
                    <a:pt x="16" y="10"/>
                  </a:lnTo>
                  <a:lnTo>
                    <a:pt x="20" y="9"/>
                  </a:lnTo>
                  <a:lnTo>
                    <a:pt x="24" y="9"/>
                  </a:lnTo>
                  <a:lnTo>
                    <a:pt x="28" y="8"/>
                  </a:lnTo>
                  <a:lnTo>
                    <a:pt x="33" y="6"/>
                  </a:lnTo>
                  <a:lnTo>
                    <a:pt x="37" y="5"/>
                  </a:lnTo>
                  <a:lnTo>
                    <a:pt x="42" y="5"/>
                  </a:lnTo>
                  <a:lnTo>
                    <a:pt x="46" y="4"/>
                  </a:lnTo>
                  <a:lnTo>
                    <a:pt x="51" y="4"/>
                  </a:lnTo>
                  <a:lnTo>
                    <a:pt x="56" y="3"/>
                  </a:lnTo>
                  <a:lnTo>
                    <a:pt x="61" y="2"/>
                  </a:lnTo>
                  <a:lnTo>
                    <a:pt x="66" y="1"/>
                  </a:lnTo>
                  <a:lnTo>
                    <a:pt x="71" y="0"/>
                  </a:lnTo>
                  <a:lnTo>
                    <a:pt x="70" y="2"/>
                  </a:lnTo>
                  <a:lnTo>
                    <a:pt x="69" y="5"/>
                  </a:lnTo>
                  <a:lnTo>
                    <a:pt x="68" y="8"/>
                  </a:lnTo>
                  <a:lnTo>
                    <a:pt x="66" y="10"/>
                  </a:lnTo>
                  <a:lnTo>
                    <a:pt x="65" y="12"/>
                  </a:lnTo>
                  <a:lnTo>
                    <a:pt x="63" y="15"/>
                  </a:lnTo>
                  <a:lnTo>
                    <a:pt x="61" y="18"/>
                  </a:lnTo>
                  <a:lnTo>
                    <a:pt x="60" y="23"/>
                  </a:lnTo>
                  <a:lnTo>
                    <a:pt x="56" y="23"/>
                  </a:lnTo>
                  <a:lnTo>
                    <a:pt x="54" y="24"/>
                  </a:lnTo>
                  <a:lnTo>
                    <a:pt x="50" y="24"/>
                  </a:lnTo>
                  <a:lnTo>
                    <a:pt x="47" y="24"/>
                  </a:lnTo>
                  <a:lnTo>
                    <a:pt x="42" y="24"/>
                  </a:lnTo>
                  <a:lnTo>
                    <a:pt x="38" y="24"/>
                  </a:lnTo>
                  <a:lnTo>
                    <a:pt x="33" y="23"/>
                  </a:lnTo>
                  <a:lnTo>
                    <a:pt x="29" y="23"/>
                  </a:lnTo>
                  <a:lnTo>
                    <a:pt x="24" y="22"/>
                  </a:lnTo>
                  <a:lnTo>
                    <a:pt x="19" y="22"/>
                  </a:lnTo>
                  <a:lnTo>
                    <a:pt x="15" y="21"/>
                  </a:lnTo>
                  <a:lnTo>
                    <a:pt x="11" y="20"/>
                  </a:lnTo>
                  <a:lnTo>
                    <a:pt x="7" y="18"/>
                  </a:lnTo>
                  <a:lnTo>
                    <a:pt x="5" y="18"/>
                  </a:lnTo>
                  <a:lnTo>
                    <a:pt x="2" y="17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5044" y="2653"/>
              <a:ext cx="13" cy="49"/>
            </a:xfrm>
            <a:custGeom>
              <a:avLst/>
              <a:gdLst/>
              <a:ahLst/>
              <a:cxnLst>
                <a:cxn ang="0">
                  <a:pos x="22" y="195"/>
                </a:cxn>
                <a:cxn ang="0">
                  <a:pos x="19" y="182"/>
                </a:cxn>
                <a:cxn ang="0">
                  <a:pos x="17" y="170"/>
                </a:cxn>
                <a:cxn ang="0">
                  <a:pos x="15" y="157"/>
                </a:cxn>
                <a:cxn ang="0">
                  <a:pos x="13" y="145"/>
                </a:cxn>
                <a:cxn ang="0">
                  <a:pos x="10" y="133"/>
                </a:cxn>
                <a:cxn ang="0">
                  <a:pos x="8" y="121"/>
                </a:cxn>
                <a:cxn ang="0">
                  <a:pos x="6" y="109"/>
                </a:cxn>
                <a:cxn ang="0">
                  <a:pos x="5" y="97"/>
                </a:cxn>
                <a:cxn ang="0">
                  <a:pos x="3" y="84"/>
                </a:cxn>
                <a:cxn ang="0">
                  <a:pos x="2" y="72"/>
                </a:cxn>
                <a:cxn ang="0">
                  <a:pos x="1" y="60"/>
                </a:cxn>
                <a:cxn ang="0">
                  <a:pos x="1" y="48"/>
                </a:cxn>
                <a:cxn ang="0">
                  <a:pos x="0" y="36"/>
                </a:cxn>
                <a:cxn ang="0">
                  <a:pos x="1" y="24"/>
                </a:cxn>
                <a:cxn ang="0">
                  <a:pos x="2" y="12"/>
                </a:cxn>
                <a:cxn ang="0">
                  <a:pos x="4" y="0"/>
                </a:cxn>
                <a:cxn ang="0">
                  <a:pos x="38" y="111"/>
                </a:cxn>
                <a:cxn ang="0">
                  <a:pos x="22" y="195"/>
                </a:cxn>
                <a:cxn ang="0">
                  <a:pos x="22" y="195"/>
                </a:cxn>
              </a:cxnLst>
              <a:rect l="0" t="0" r="r" b="b"/>
              <a:pathLst>
                <a:path w="38" h="195">
                  <a:moveTo>
                    <a:pt x="22" y="195"/>
                  </a:moveTo>
                  <a:lnTo>
                    <a:pt x="19" y="182"/>
                  </a:lnTo>
                  <a:lnTo>
                    <a:pt x="17" y="170"/>
                  </a:lnTo>
                  <a:lnTo>
                    <a:pt x="15" y="157"/>
                  </a:lnTo>
                  <a:lnTo>
                    <a:pt x="13" y="145"/>
                  </a:lnTo>
                  <a:lnTo>
                    <a:pt x="10" y="133"/>
                  </a:lnTo>
                  <a:lnTo>
                    <a:pt x="8" y="121"/>
                  </a:lnTo>
                  <a:lnTo>
                    <a:pt x="6" y="109"/>
                  </a:lnTo>
                  <a:lnTo>
                    <a:pt x="5" y="97"/>
                  </a:lnTo>
                  <a:lnTo>
                    <a:pt x="3" y="84"/>
                  </a:lnTo>
                  <a:lnTo>
                    <a:pt x="2" y="72"/>
                  </a:lnTo>
                  <a:lnTo>
                    <a:pt x="1" y="60"/>
                  </a:lnTo>
                  <a:lnTo>
                    <a:pt x="1" y="48"/>
                  </a:lnTo>
                  <a:lnTo>
                    <a:pt x="0" y="36"/>
                  </a:lnTo>
                  <a:lnTo>
                    <a:pt x="1" y="24"/>
                  </a:lnTo>
                  <a:lnTo>
                    <a:pt x="2" y="12"/>
                  </a:lnTo>
                  <a:lnTo>
                    <a:pt x="4" y="0"/>
                  </a:lnTo>
                  <a:lnTo>
                    <a:pt x="38" y="111"/>
                  </a:lnTo>
                  <a:lnTo>
                    <a:pt x="22" y="195"/>
                  </a:lnTo>
                  <a:lnTo>
                    <a:pt x="22" y="19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4992" y="2593"/>
              <a:ext cx="53" cy="104"/>
            </a:xfrm>
            <a:custGeom>
              <a:avLst/>
              <a:gdLst/>
              <a:ahLst/>
              <a:cxnLst>
                <a:cxn ang="0">
                  <a:pos x="39" y="131"/>
                </a:cxn>
                <a:cxn ang="0">
                  <a:pos x="29" y="121"/>
                </a:cxn>
                <a:cxn ang="0">
                  <a:pos x="22" y="108"/>
                </a:cxn>
                <a:cxn ang="0">
                  <a:pos x="18" y="93"/>
                </a:cxn>
                <a:cxn ang="0">
                  <a:pos x="17" y="74"/>
                </a:cxn>
                <a:cxn ang="0">
                  <a:pos x="18" y="57"/>
                </a:cxn>
                <a:cxn ang="0">
                  <a:pos x="22" y="40"/>
                </a:cxn>
                <a:cxn ang="0">
                  <a:pos x="28" y="27"/>
                </a:cxn>
                <a:cxn ang="0">
                  <a:pos x="47" y="10"/>
                </a:cxn>
                <a:cxn ang="0">
                  <a:pos x="76" y="0"/>
                </a:cxn>
                <a:cxn ang="0">
                  <a:pos x="106" y="7"/>
                </a:cxn>
                <a:cxn ang="0">
                  <a:pos x="131" y="27"/>
                </a:cxn>
                <a:cxn ang="0">
                  <a:pos x="150" y="53"/>
                </a:cxn>
                <a:cxn ang="0">
                  <a:pos x="158" y="83"/>
                </a:cxn>
                <a:cxn ang="0">
                  <a:pos x="153" y="111"/>
                </a:cxn>
                <a:cxn ang="0">
                  <a:pos x="130" y="134"/>
                </a:cxn>
                <a:cxn ang="0">
                  <a:pos x="112" y="158"/>
                </a:cxn>
                <a:cxn ang="0">
                  <a:pos x="115" y="192"/>
                </a:cxn>
                <a:cxn ang="0">
                  <a:pos x="118" y="226"/>
                </a:cxn>
                <a:cxn ang="0">
                  <a:pos x="121" y="261"/>
                </a:cxn>
                <a:cxn ang="0">
                  <a:pos x="125" y="295"/>
                </a:cxn>
                <a:cxn ang="0">
                  <a:pos x="129" y="328"/>
                </a:cxn>
                <a:cxn ang="0">
                  <a:pos x="133" y="362"/>
                </a:cxn>
                <a:cxn ang="0">
                  <a:pos x="138" y="396"/>
                </a:cxn>
                <a:cxn ang="0">
                  <a:pos x="135" y="414"/>
                </a:cxn>
                <a:cxn ang="0">
                  <a:pos x="120" y="416"/>
                </a:cxn>
                <a:cxn ang="0">
                  <a:pos x="98" y="416"/>
                </a:cxn>
                <a:cxn ang="0">
                  <a:pos x="73" y="415"/>
                </a:cxn>
                <a:cxn ang="0">
                  <a:pos x="49" y="410"/>
                </a:cxn>
                <a:cxn ang="0">
                  <a:pos x="26" y="406"/>
                </a:cxn>
                <a:cxn ang="0">
                  <a:pos x="10" y="399"/>
                </a:cxn>
                <a:cxn ang="0">
                  <a:pos x="1" y="392"/>
                </a:cxn>
                <a:cxn ang="0">
                  <a:pos x="2" y="371"/>
                </a:cxn>
                <a:cxn ang="0">
                  <a:pos x="5" y="339"/>
                </a:cxn>
                <a:cxn ang="0">
                  <a:pos x="10" y="307"/>
                </a:cxn>
                <a:cxn ang="0">
                  <a:pos x="15" y="275"/>
                </a:cxn>
                <a:cxn ang="0">
                  <a:pos x="22" y="242"/>
                </a:cxn>
                <a:cxn ang="0">
                  <a:pos x="28" y="210"/>
                </a:cxn>
                <a:cxn ang="0">
                  <a:pos x="35" y="179"/>
                </a:cxn>
                <a:cxn ang="0">
                  <a:pos x="44" y="147"/>
                </a:cxn>
                <a:cxn ang="0">
                  <a:pos x="48" y="133"/>
                </a:cxn>
              </a:cxnLst>
              <a:rect l="0" t="0" r="r" b="b"/>
              <a:pathLst>
                <a:path w="158" h="416">
                  <a:moveTo>
                    <a:pt x="48" y="133"/>
                  </a:moveTo>
                  <a:lnTo>
                    <a:pt x="39" y="131"/>
                  </a:lnTo>
                  <a:lnTo>
                    <a:pt x="34" y="126"/>
                  </a:lnTo>
                  <a:lnTo>
                    <a:pt x="29" y="121"/>
                  </a:lnTo>
                  <a:lnTo>
                    <a:pt x="25" y="116"/>
                  </a:lnTo>
                  <a:lnTo>
                    <a:pt x="22" y="108"/>
                  </a:lnTo>
                  <a:lnTo>
                    <a:pt x="19" y="100"/>
                  </a:lnTo>
                  <a:lnTo>
                    <a:pt x="18" y="93"/>
                  </a:lnTo>
                  <a:lnTo>
                    <a:pt x="17" y="84"/>
                  </a:lnTo>
                  <a:lnTo>
                    <a:pt x="17" y="74"/>
                  </a:lnTo>
                  <a:lnTo>
                    <a:pt x="17" y="65"/>
                  </a:lnTo>
                  <a:lnTo>
                    <a:pt x="18" y="57"/>
                  </a:lnTo>
                  <a:lnTo>
                    <a:pt x="20" y="49"/>
                  </a:lnTo>
                  <a:lnTo>
                    <a:pt x="22" y="40"/>
                  </a:lnTo>
                  <a:lnTo>
                    <a:pt x="25" y="34"/>
                  </a:lnTo>
                  <a:lnTo>
                    <a:pt x="28" y="27"/>
                  </a:lnTo>
                  <a:lnTo>
                    <a:pt x="33" y="22"/>
                  </a:lnTo>
                  <a:lnTo>
                    <a:pt x="47" y="10"/>
                  </a:lnTo>
                  <a:lnTo>
                    <a:pt x="62" y="3"/>
                  </a:lnTo>
                  <a:lnTo>
                    <a:pt x="76" y="0"/>
                  </a:lnTo>
                  <a:lnTo>
                    <a:pt x="91" y="3"/>
                  </a:lnTo>
                  <a:lnTo>
                    <a:pt x="106" y="7"/>
                  </a:lnTo>
                  <a:lnTo>
                    <a:pt x="120" y="16"/>
                  </a:lnTo>
                  <a:lnTo>
                    <a:pt x="131" y="27"/>
                  </a:lnTo>
                  <a:lnTo>
                    <a:pt x="142" y="39"/>
                  </a:lnTo>
                  <a:lnTo>
                    <a:pt x="150" y="53"/>
                  </a:lnTo>
                  <a:lnTo>
                    <a:pt x="156" y="67"/>
                  </a:lnTo>
                  <a:lnTo>
                    <a:pt x="158" y="83"/>
                  </a:lnTo>
                  <a:lnTo>
                    <a:pt x="158" y="98"/>
                  </a:lnTo>
                  <a:lnTo>
                    <a:pt x="153" y="111"/>
                  </a:lnTo>
                  <a:lnTo>
                    <a:pt x="143" y="123"/>
                  </a:lnTo>
                  <a:lnTo>
                    <a:pt x="130" y="134"/>
                  </a:lnTo>
                  <a:lnTo>
                    <a:pt x="112" y="142"/>
                  </a:lnTo>
                  <a:lnTo>
                    <a:pt x="112" y="158"/>
                  </a:lnTo>
                  <a:lnTo>
                    <a:pt x="113" y="176"/>
                  </a:lnTo>
                  <a:lnTo>
                    <a:pt x="115" y="192"/>
                  </a:lnTo>
                  <a:lnTo>
                    <a:pt x="116" y="209"/>
                  </a:lnTo>
                  <a:lnTo>
                    <a:pt x="118" y="226"/>
                  </a:lnTo>
                  <a:lnTo>
                    <a:pt x="119" y="243"/>
                  </a:lnTo>
                  <a:lnTo>
                    <a:pt x="121" y="261"/>
                  </a:lnTo>
                  <a:lnTo>
                    <a:pt x="123" y="278"/>
                  </a:lnTo>
                  <a:lnTo>
                    <a:pt x="125" y="295"/>
                  </a:lnTo>
                  <a:lnTo>
                    <a:pt x="127" y="311"/>
                  </a:lnTo>
                  <a:lnTo>
                    <a:pt x="129" y="328"/>
                  </a:lnTo>
                  <a:lnTo>
                    <a:pt x="131" y="345"/>
                  </a:lnTo>
                  <a:lnTo>
                    <a:pt x="133" y="362"/>
                  </a:lnTo>
                  <a:lnTo>
                    <a:pt x="136" y="379"/>
                  </a:lnTo>
                  <a:lnTo>
                    <a:pt x="138" y="396"/>
                  </a:lnTo>
                  <a:lnTo>
                    <a:pt x="141" y="412"/>
                  </a:lnTo>
                  <a:lnTo>
                    <a:pt x="135" y="414"/>
                  </a:lnTo>
                  <a:lnTo>
                    <a:pt x="128" y="415"/>
                  </a:lnTo>
                  <a:lnTo>
                    <a:pt x="120" y="416"/>
                  </a:lnTo>
                  <a:lnTo>
                    <a:pt x="110" y="416"/>
                  </a:lnTo>
                  <a:lnTo>
                    <a:pt x="98" y="416"/>
                  </a:lnTo>
                  <a:lnTo>
                    <a:pt x="86" y="416"/>
                  </a:lnTo>
                  <a:lnTo>
                    <a:pt x="73" y="415"/>
                  </a:lnTo>
                  <a:lnTo>
                    <a:pt x="62" y="414"/>
                  </a:lnTo>
                  <a:lnTo>
                    <a:pt x="49" y="410"/>
                  </a:lnTo>
                  <a:lnTo>
                    <a:pt x="37" y="408"/>
                  </a:lnTo>
                  <a:lnTo>
                    <a:pt x="26" y="406"/>
                  </a:lnTo>
                  <a:lnTo>
                    <a:pt x="17" y="403"/>
                  </a:lnTo>
                  <a:lnTo>
                    <a:pt x="10" y="399"/>
                  </a:lnTo>
                  <a:lnTo>
                    <a:pt x="4" y="396"/>
                  </a:lnTo>
                  <a:lnTo>
                    <a:pt x="1" y="392"/>
                  </a:lnTo>
                  <a:lnTo>
                    <a:pt x="0" y="387"/>
                  </a:lnTo>
                  <a:lnTo>
                    <a:pt x="2" y="371"/>
                  </a:lnTo>
                  <a:lnTo>
                    <a:pt x="3" y="356"/>
                  </a:lnTo>
                  <a:lnTo>
                    <a:pt x="5" y="339"/>
                  </a:lnTo>
                  <a:lnTo>
                    <a:pt x="8" y="323"/>
                  </a:lnTo>
                  <a:lnTo>
                    <a:pt x="10" y="307"/>
                  </a:lnTo>
                  <a:lnTo>
                    <a:pt x="13" y="291"/>
                  </a:lnTo>
                  <a:lnTo>
                    <a:pt x="15" y="275"/>
                  </a:lnTo>
                  <a:lnTo>
                    <a:pt x="19" y="259"/>
                  </a:lnTo>
                  <a:lnTo>
                    <a:pt x="22" y="242"/>
                  </a:lnTo>
                  <a:lnTo>
                    <a:pt x="24" y="226"/>
                  </a:lnTo>
                  <a:lnTo>
                    <a:pt x="28" y="210"/>
                  </a:lnTo>
                  <a:lnTo>
                    <a:pt x="32" y="194"/>
                  </a:lnTo>
                  <a:lnTo>
                    <a:pt x="35" y="179"/>
                  </a:lnTo>
                  <a:lnTo>
                    <a:pt x="39" y="164"/>
                  </a:lnTo>
                  <a:lnTo>
                    <a:pt x="44" y="147"/>
                  </a:lnTo>
                  <a:lnTo>
                    <a:pt x="48" y="133"/>
                  </a:lnTo>
                  <a:lnTo>
                    <a:pt x="48" y="13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5114" y="2682"/>
              <a:ext cx="34" cy="7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5" y="17"/>
                </a:cxn>
                <a:cxn ang="0">
                  <a:pos x="13" y="16"/>
                </a:cxn>
                <a:cxn ang="0">
                  <a:pos x="19" y="14"/>
                </a:cxn>
                <a:cxn ang="0">
                  <a:pos x="25" y="12"/>
                </a:cxn>
                <a:cxn ang="0">
                  <a:pos x="31" y="11"/>
                </a:cxn>
                <a:cxn ang="0">
                  <a:pos x="37" y="9"/>
                </a:cxn>
                <a:cxn ang="0">
                  <a:pos x="43" y="9"/>
                </a:cxn>
                <a:cxn ang="0">
                  <a:pos x="50" y="8"/>
                </a:cxn>
                <a:cxn ang="0">
                  <a:pos x="56" y="7"/>
                </a:cxn>
                <a:cxn ang="0">
                  <a:pos x="62" y="7"/>
                </a:cxn>
                <a:cxn ang="0">
                  <a:pos x="70" y="6"/>
                </a:cxn>
                <a:cxn ang="0">
                  <a:pos x="76" y="5"/>
                </a:cxn>
                <a:cxn ang="0">
                  <a:pos x="82" y="4"/>
                </a:cxn>
                <a:cxn ang="0">
                  <a:pos x="89" y="3"/>
                </a:cxn>
                <a:cxn ang="0">
                  <a:pos x="94" y="2"/>
                </a:cxn>
                <a:cxn ang="0">
                  <a:pos x="101" y="0"/>
                </a:cxn>
                <a:cxn ang="0">
                  <a:pos x="95" y="8"/>
                </a:cxn>
                <a:cxn ang="0">
                  <a:pos x="90" y="14"/>
                </a:cxn>
                <a:cxn ang="0">
                  <a:pos x="85" y="18"/>
                </a:cxn>
                <a:cxn ang="0">
                  <a:pos x="80" y="22"/>
                </a:cxn>
                <a:cxn ang="0">
                  <a:pos x="74" y="24"/>
                </a:cxn>
                <a:cxn ang="0">
                  <a:pos x="68" y="27"/>
                </a:cxn>
                <a:cxn ang="0">
                  <a:pos x="62" y="28"/>
                </a:cxn>
                <a:cxn ang="0">
                  <a:pos x="56" y="29"/>
                </a:cxn>
                <a:cxn ang="0">
                  <a:pos x="50" y="29"/>
                </a:cxn>
                <a:cxn ang="0">
                  <a:pos x="43" y="28"/>
                </a:cxn>
                <a:cxn ang="0">
                  <a:pos x="37" y="27"/>
                </a:cxn>
                <a:cxn ang="0">
                  <a:pos x="31" y="26"/>
                </a:cxn>
                <a:cxn ang="0">
                  <a:pos x="23" y="24"/>
                </a:cxn>
                <a:cxn ang="0">
                  <a:pos x="16" y="22"/>
                </a:cxn>
                <a:cxn ang="0">
                  <a:pos x="8" y="21"/>
                </a:cxn>
                <a:cxn ang="0">
                  <a:pos x="0" y="20"/>
                </a:cxn>
                <a:cxn ang="0">
                  <a:pos x="0" y="20"/>
                </a:cxn>
              </a:cxnLst>
              <a:rect l="0" t="0" r="r" b="b"/>
              <a:pathLst>
                <a:path w="101" h="29">
                  <a:moveTo>
                    <a:pt x="0" y="20"/>
                  </a:moveTo>
                  <a:lnTo>
                    <a:pt x="5" y="17"/>
                  </a:lnTo>
                  <a:lnTo>
                    <a:pt x="13" y="16"/>
                  </a:lnTo>
                  <a:lnTo>
                    <a:pt x="19" y="14"/>
                  </a:lnTo>
                  <a:lnTo>
                    <a:pt x="25" y="12"/>
                  </a:lnTo>
                  <a:lnTo>
                    <a:pt x="31" y="11"/>
                  </a:lnTo>
                  <a:lnTo>
                    <a:pt x="37" y="9"/>
                  </a:lnTo>
                  <a:lnTo>
                    <a:pt x="43" y="9"/>
                  </a:lnTo>
                  <a:lnTo>
                    <a:pt x="50" y="8"/>
                  </a:lnTo>
                  <a:lnTo>
                    <a:pt x="56" y="7"/>
                  </a:lnTo>
                  <a:lnTo>
                    <a:pt x="62" y="7"/>
                  </a:lnTo>
                  <a:lnTo>
                    <a:pt x="70" y="6"/>
                  </a:lnTo>
                  <a:lnTo>
                    <a:pt x="76" y="5"/>
                  </a:lnTo>
                  <a:lnTo>
                    <a:pt x="82" y="4"/>
                  </a:lnTo>
                  <a:lnTo>
                    <a:pt x="89" y="3"/>
                  </a:lnTo>
                  <a:lnTo>
                    <a:pt x="94" y="2"/>
                  </a:lnTo>
                  <a:lnTo>
                    <a:pt x="101" y="0"/>
                  </a:lnTo>
                  <a:lnTo>
                    <a:pt x="95" y="8"/>
                  </a:lnTo>
                  <a:lnTo>
                    <a:pt x="90" y="14"/>
                  </a:lnTo>
                  <a:lnTo>
                    <a:pt x="85" y="18"/>
                  </a:lnTo>
                  <a:lnTo>
                    <a:pt x="80" y="22"/>
                  </a:lnTo>
                  <a:lnTo>
                    <a:pt x="74" y="24"/>
                  </a:lnTo>
                  <a:lnTo>
                    <a:pt x="68" y="27"/>
                  </a:lnTo>
                  <a:lnTo>
                    <a:pt x="62" y="28"/>
                  </a:lnTo>
                  <a:lnTo>
                    <a:pt x="56" y="29"/>
                  </a:lnTo>
                  <a:lnTo>
                    <a:pt x="50" y="29"/>
                  </a:lnTo>
                  <a:lnTo>
                    <a:pt x="43" y="28"/>
                  </a:lnTo>
                  <a:lnTo>
                    <a:pt x="37" y="27"/>
                  </a:lnTo>
                  <a:lnTo>
                    <a:pt x="31" y="26"/>
                  </a:lnTo>
                  <a:lnTo>
                    <a:pt x="23" y="24"/>
                  </a:lnTo>
                  <a:lnTo>
                    <a:pt x="16" y="22"/>
                  </a:lnTo>
                  <a:lnTo>
                    <a:pt x="8" y="21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109" y="2667"/>
              <a:ext cx="35" cy="5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105" y="0"/>
                </a:cxn>
                <a:cxn ang="0">
                  <a:pos x="102" y="2"/>
                </a:cxn>
                <a:cxn ang="0">
                  <a:pos x="99" y="5"/>
                </a:cxn>
                <a:cxn ang="0">
                  <a:pos x="96" y="8"/>
                </a:cxn>
                <a:cxn ang="0">
                  <a:pos x="94" y="13"/>
                </a:cxn>
                <a:cxn ang="0">
                  <a:pos x="90" y="15"/>
                </a:cxn>
                <a:cxn ang="0">
                  <a:pos x="86" y="18"/>
                </a:cxn>
                <a:cxn ang="0">
                  <a:pos x="82" y="19"/>
                </a:cxn>
                <a:cxn ang="0">
                  <a:pos x="77" y="20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05" h="20">
                  <a:moveTo>
                    <a:pt x="0" y="5"/>
                  </a:moveTo>
                  <a:lnTo>
                    <a:pt x="105" y="0"/>
                  </a:lnTo>
                  <a:lnTo>
                    <a:pt x="102" y="2"/>
                  </a:lnTo>
                  <a:lnTo>
                    <a:pt x="99" y="5"/>
                  </a:lnTo>
                  <a:lnTo>
                    <a:pt x="96" y="8"/>
                  </a:lnTo>
                  <a:lnTo>
                    <a:pt x="94" y="13"/>
                  </a:lnTo>
                  <a:lnTo>
                    <a:pt x="90" y="15"/>
                  </a:lnTo>
                  <a:lnTo>
                    <a:pt x="86" y="18"/>
                  </a:lnTo>
                  <a:lnTo>
                    <a:pt x="82" y="19"/>
                  </a:lnTo>
                  <a:lnTo>
                    <a:pt x="77" y="20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5106" y="2651"/>
              <a:ext cx="36" cy="6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108" y="0"/>
                </a:cxn>
                <a:cxn ang="0">
                  <a:pos x="107" y="3"/>
                </a:cxn>
                <a:cxn ang="0">
                  <a:pos x="105" y="6"/>
                </a:cxn>
                <a:cxn ang="0">
                  <a:pos x="103" y="9"/>
                </a:cxn>
                <a:cxn ang="0">
                  <a:pos x="101" y="12"/>
                </a:cxn>
                <a:cxn ang="0">
                  <a:pos x="98" y="14"/>
                </a:cxn>
                <a:cxn ang="0">
                  <a:pos x="95" y="17"/>
                </a:cxn>
                <a:cxn ang="0">
                  <a:pos x="93" y="20"/>
                </a:cxn>
                <a:cxn ang="0">
                  <a:pos x="90" y="23"/>
                </a:cxn>
                <a:cxn ang="0">
                  <a:pos x="0" y="9"/>
                </a:cxn>
                <a:cxn ang="0">
                  <a:pos x="0" y="9"/>
                </a:cxn>
              </a:cxnLst>
              <a:rect l="0" t="0" r="r" b="b"/>
              <a:pathLst>
                <a:path w="108" h="23">
                  <a:moveTo>
                    <a:pt x="0" y="9"/>
                  </a:moveTo>
                  <a:lnTo>
                    <a:pt x="108" y="0"/>
                  </a:lnTo>
                  <a:lnTo>
                    <a:pt x="107" y="3"/>
                  </a:lnTo>
                  <a:lnTo>
                    <a:pt x="105" y="6"/>
                  </a:lnTo>
                  <a:lnTo>
                    <a:pt x="103" y="9"/>
                  </a:lnTo>
                  <a:lnTo>
                    <a:pt x="101" y="12"/>
                  </a:lnTo>
                  <a:lnTo>
                    <a:pt x="98" y="14"/>
                  </a:lnTo>
                  <a:lnTo>
                    <a:pt x="95" y="17"/>
                  </a:lnTo>
                  <a:lnTo>
                    <a:pt x="93" y="20"/>
                  </a:lnTo>
                  <a:lnTo>
                    <a:pt x="90" y="23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5103" y="2633"/>
              <a:ext cx="39" cy="7"/>
            </a:xfrm>
            <a:custGeom>
              <a:avLst/>
              <a:gdLst/>
              <a:ahLst/>
              <a:cxnLst>
                <a:cxn ang="0">
                  <a:pos x="80" y="28"/>
                </a:cxn>
                <a:cxn ang="0">
                  <a:pos x="0" y="12"/>
                </a:cxn>
                <a:cxn ang="0">
                  <a:pos x="7" y="11"/>
                </a:cxn>
                <a:cxn ang="0">
                  <a:pos x="14" y="10"/>
                </a:cxn>
                <a:cxn ang="0">
                  <a:pos x="21" y="9"/>
                </a:cxn>
                <a:cxn ang="0">
                  <a:pos x="28" y="8"/>
                </a:cxn>
                <a:cxn ang="0">
                  <a:pos x="35" y="7"/>
                </a:cxn>
                <a:cxn ang="0">
                  <a:pos x="44" y="6"/>
                </a:cxn>
                <a:cxn ang="0">
                  <a:pos x="51" y="3"/>
                </a:cxn>
                <a:cxn ang="0">
                  <a:pos x="58" y="3"/>
                </a:cxn>
                <a:cxn ang="0">
                  <a:pos x="66" y="1"/>
                </a:cxn>
                <a:cxn ang="0">
                  <a:pos x="73" y="0"/>
                </a:cxn>
                <a:cxn ang="0">
                  <a:pos x="81" y="0"/>
                </a:cxn>
                <a:cxn ang="0">
                  <a:pos x="88" y="0"/>
                </a:cxn>
                <a:cxn ang="0">
                  <a:pos x="95" y="0"/>
                </a:cxn>
                <a:cxn ang="0">
                  <a:pos x="104" y="0"/>
                </a:cxn>
                <a:cxn ang="0">
                  <a:pos x="112" y="0"/>
                </a:cxn>
                <a:cxn ang="0">
                  <a:pos x="119" y="2"/>
                </a:cxn>
                <a:cxn ang="0">
                  <a:pos x="115" y="6"/>
                </a:cxn>
                <a:cxn ang="0">
                  <a:pos x="111" y="10"/>
                </a:cxn>
                <a:cxn ang="0">
                  <a:pos x="107" y="14"/>
                </a:cxn>
                <a:cxn ang="0">
                  <a:pos x="103" y="20"/>
                </a:cxn>
                <a:cxn ang="0">
                  <a:pos x="97" y="23"/>
                </a:cxn>
                <a:cxn ang="0">
                  <a:pos x="92" y="26"/>
                </a:cxn>
                <a:cxn ang="0">
                  <a:pos x="89" y="27"/>
                </a:cxn>
                <a:cxn ang="0">
                  <a:pos x="86" y="28"/>
                </a:cxn>
                <a:cxn ang="0">
                  <a:pos x="83" y="28"/>
                </a:cxn>
                <a:cxn ang="0">
                  <a:pos x="80" y="28"/>
                </a:cxn>
                <a:cxn ang="0">
                  <a:pos x="80" y="28"/>
                </a:cxn>
              </a:cxnLst>
              <a:rect l="0" t="0" r="r" b="b"/>
              <a:pathLst>
                <a:path w="119" h="28">
                  <a:moveTo>
                    <a:pt x="80" y="28"/>
                  </a:moveTo>
                  <a:lnTo>
                    <a:pt x="0" y="12"/>
                  </a:lnTo>
                  <a:lnTo>
                    <a:pt x="7" y="11"/>
                  </a:lnTo>
                  <a:lnTo>
                    <a:pt x="14" y="10"/>
                  </a:lnTo>
                  <a:lnTo>
                    <a:pt x="21" y="9"/>
                  </a:lnTo>
                  <a:lnTo>
                    <a:pt x="28" y="8"/>
                  </a:lnTo>
                  <a:lnTo>
                    <a:pt x="35" y="7"/>
                  </a:lnTo>
                  <a:lnTo>
                    <a:pt x="44" y="6"/>
                  </a:lnTo>
                  <a:lnTo>
                    <a:pt x="51" y="3"/>
                  </a:lnTo>
                  <a:lnTo>
                    <a:pt x="58" y="3"/>
                  </a:lnTo>
                  <a:lnTo>
                    <a:pt x="66" y="1"/>
                  </a:lnTo>
                  <a:lnTo>
                    <a:pt x="73" y="0"/>
                  </a:lnTo>
                  <a:lnTo>
                    <a:pt x="81" y="0"/>
                  </a:lnTo>
                  <a:lnTo>
                    <a:pt x="88" y="0"/>
                  </a:lnTo>
                  <a:lnTo>
                    <a:pt x="95" y="0"/>
                  </a:lnTo>
                  <a:lnTo>
                    <a:pt x="104" y="0"/>
                  </a:lnTo>
                  <a:lnTo>
                    <a:pt x="112" y="0"/>
                  </a:lnTo>
                  <a:lnTo>
                    <a:pt x="119" y="2"/>
                  </a:lnTo>
                  <a:lnTo>
                    <a:pt x="115" y="6"/>
                  </a:lnTo>
                  <a:lnTo>
                    <a:pt x="111" y="10"/>
                  </a:lnTo>
                  <a:lnTo>
                    <a:pt x="107" y="14"/>
                  </a:lnTo>
                  <a:lnTo>
                    <a:pt x="103" y="20"/>
                  </a:lnTo>
                  <a:lnTo>
                    <a:pt x="97" y="23"/>
                  </a:lnTo>
                  <a:lnTo>
                    <a:pt x="92" y="26"/>
                  </a:lnTo>
                  <a:lnTo>
                    <a:pt x="89" y="27"/>
                  </a:lnTo>
                  <a:lnTo>
                    <a:pt x="86" y="28"/>
                  </a:lnTo>
                  <a:lnTo>
                    <a:pt x="83" y="28"/>
                  </a:lnTo>
                  <a:lnTo>
                    <a:pt x="80" y="28"/>
                  </a:lnTo>
                  <a:lnTo>
                    <a:pt x="80" y="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5093" y="2619"/>
              <a:ext cx="39" cy="4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6" y="5"/>
                </a:cxn>
                <a:cxn ang="0">
                  <a:pos x="14" y="4"/>
                </a:cxn>
                <a:cxn ang="0">
                  <a:pos x="22" y="2"/>
                </a:cxn>
                <a:cxn ang="0">
                  <a:pos x="29" y="2"/>
                </a:cxn>
                <a:cxn ang="0">
                  <a:pos x="36" y="1"/>
                </a:cxn>
                <a:cxn ang="0">
                  <a:pos x="44" y="1"/>
                </a:cxn>
                <a:cxn ang="0">
                  <a:pos x="52" y="0"/>
                </a:cxn>
                <a:cxn ang="0">
                  <a:pos x="59" y="0"/>
                </a:cxn>
                <a:cxn ang="0">
                  <a:pos x="66" y="0"/>
                </a:cxn>
                <a:cxn ang="0">
                  <a:pos x="75" y="0"/>
                </a:cxn>
                <a:cxn ang="0">
                  <a:pos x="82" y="0"/>
                </a:cxn>
                <a:cxn ang="0">
                  <a:pos x="89" y="0"/>
                </a:cxn>
                <a:cxn ang="0">
                  <a:pos x="96" y="0"/>
                </a:cxn>
                <a:cxn ang="0">
                  <a:pos x="103" y="0"/>
                </a:cxn>
                <a:cxn ang="0">
                  <a:pos x="110" y="0"/>
                </a:cxn>
                <a:cxn ang="0">
                  <a:pos x="117" y="1"/>
                </a:cxn>
                <a:cxn ang="0">
                  <a:pos x="115" y="4"/>
                </a:cxn>
                <a:cxn ang="0">
                  <a:pos x="112" y="7"/>
                </a:cxn>
                <a:cxn ang="0">
                  <a:pos x="109" y="10"/>
                </a:cxn>
                <a:cxn ang="0">
                  <a:pos x="107" y="13"/>
                </a:cxn>
                <a:cxn ang="0">
                  <a:pos x="104" y="16"/>
                </a:cxn>
                <a:cxn ang="0">
                  <a:pos x="100" y="17"/>
                </a:cxn>
                <a:cxn ang="0">
                  <a:pos x="96" y="18"/>
                </a:cxn>
                <a:cxn ang="0">
                  <a:pos x="91" y="18"/>
                </a:cxn>
                <a:cxn ang="0">
                  <a:pos x="0" y="7"/>
                </a:cxn>
                <a:cxn ang="0">
                  <a:pos x="0" y="7"/>
                </a:cxn>
              </a:cxnLst>
              <a:rect l="0" t="0" r="r" b="b"/>
              <a:pathLst>
                <a:path w="117" h="18">
                  <a:moveTo>
                    <a:pt x="0" y="7"/>
                  </a:moveTo>
                  <a:lnTo>
                    <a:pt x="6" y="5"/>
                  </a:lnTo>
                  <a:lnTo>
                    <a:pt x="14" y="4"/>
                  </a:lnTo>
                  <a:lnTo>
                    <a:pt x="22" y="2"/>
                  </a:lnTo>
                  <a:lnTo>
                    <a:pt x="29" y="2"/>
                  </a:lnTo>
                  <a:lnTo>
                    <a:pt x="36" y="1"/>
                  </a:lnTo>
                  <a:lnTo>
                    <a:pt x="44" y="1"/>
                  </a:lnTo>
                  <a:lnTo>
                    <a:pt x="52" y="0"/>
                  </a:lnTo>
                  <a:lnTo>
                    <a:pt x="59" y="0"/>
                  </a:lnTo>
                  <a:lnTo>
                    <a:pt x="66" y="0"/>
                  </a:lnTo>
                  <a:lnTo>
                    <a:pt x="75" y="0"/>
                  </a:lnTo>
                  <a:lnTo>
                    <a:pt x="82" y="0"/>
                  </a:lnTo>
                  <a:lnTo>
                    <a:pt x="89" y="0"/>
                  </a:lnTo>
                  <a:lnTo>
                    <a:pt x="96" y="0"/>
                  </a:lnTo>
                  <a:lnTo>
                    <a:pt x="103" y="0"/>
                  </a:lnTo>
                  <a:lnTo>
                    <a:pt x="110" y="0"/>
                  </a:lnTo>
                  <a:lnTo>
                    <a:pt x="117" y="1"/>
                  </a:lnTo>
                  <a:lnTo>
                    <a:pt x="115" y="4"/>
                  </a:lnTo>
                  <a:lnTo>
                    <a:pt x="112" y="7"/>
                  </a:lnTo>
                  <a:lnTo>
                    <a:pt x="109" y="10"/>
                  </a:lnTo>
                  <a:lnTo>
                    <a:pt x="107" y="13"/>
                  </a:lnTo>
                  <a:lnTo>
                    <a:pt x="104" y="16"/>
                  </a:lnTo>
                  <a:lnTo>
                    <a:pt x="100" y="17"/>
                  </a:lnTo>
                  <a:lnTo>
                    <a:pt x="96" y="18"/>
                  </a:lnTo>
                  <a:lnTo>
                    <a:pt x="91" y="18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Freeform 29"/>
            <p:cNvSpPr>
              <a:spLocks/>
            </p:cNvSpPr>
            <p:nvPr/>
          </p:nvSpPr>
          <p:spPr bwMode="auto">
            <a:xfrm>
              <a:off x="4842" y="2565"/>
              <a:ext cx="14" cy="55"/>
            </a:xfrm>
            <a:custGeom>
              <a:avLst/>
              <a:gdLst/>
              <a:ahLst/>
              <a:cxnLst>
                <a:cxn ang="0">
                  <a:pos x="40" y="220"/>
                </a:cxn>
                <a:cxn ang="0">
                  <a:pos x="36" y="210"/>
                </a:cxn>
                <a:cxn ang="0">
                  <a:pos x="32" y="199"/>
                </a:cxn>
                <a:cxn ang="0">
                  <a:pos x="29" y="187"/>
                </a:cxn>
                <a:cxn ang="0">
                  <a:pos x="26" y="174"/>
                </a:cxn>
                <a:cxn ang="0">
                  <a:pos x="22" y="160"/>
                </a:cxn>
                <a:cxn ang="0">
                  <a:pos x="19" y="145"/>
                </a:cxn>
                <a:cxn ang="0">
                  <a:pos x="16" y="129"/>
                </a:cxn>
                <a:cxn ang="0">
                  <a:pos x="13" y="114"/>
                </a:cxn>
                <a:cxn ang="0">
                  <a:pos x="10" y="98"/>
                </a:cxn>
                <a:cxn ang="0">
                  <a:pos x="7" y="82"/>
                </a:cxn>
                <a:cxn ang="0">
                  <a:pos x="5" y="66"/>
                </a:cxn>
                <a:cxn ang="0">
                  <a:pos x="3" y="52"/>
                </a:cxn>
                <a:cxn ang="0">
                  <a:pos x="2" y="36"/>
                </a:cxn>
                <a:cxn ang="0">
                  <a:pos x="1" y="23"/>
                </a:cxn>
                <a:cxn ang="0">
                  <a:pos x="0" y="11"/>
                </a:cxn>
                <a:cxn ang="0">
                  <a:pos x="0" y="0"/>
                </a:cxn>
                <a:cxn ang="0">
                  <a:pos x="4" y="20"/>
                </a:cxn>
                <a:cxn ang="0">
                  <a:pos x="8" y="35"/>
                </a:cxn>
                <a:cxn ang="0">
                  <a:pos x="13" y="50"/>
                </a:cxn>
                <a:cxn ang="0">
                  <a:pos x="17" y="62"/>
                </a:cxn>
                <a:cxn ang="0">
                  <a:pos x="21" y="72"/>
                </a:cxn>
                <a:cxn ang="0">
                  <a:pos x="25" y="82"/>
                </a:cxn>
                <a:cxn ang="0">
                  <a:pos x="28" y="92"/>
                </a:cxn>
                <a:cxn ang="0">
                  <a:pos x="32" y="101"/>
                </a:cxn>
                <a:cxn ang="0">
                  <a:pos x="34" y="110"/>
                </a:cxn>
                <a:cxn ang="0">
                  <a:pos x="37" y="121"/>
                </a:cxn>
                <a:cxn ang="0">
                  <a:pos x="39" y="131"/>
                </a:cxn>
                <a:cxn ang="0">
                  <a:pos x="41" y="145"/>
                </a:cxn>
                <a:cxn ang="0">
                  <a:pos x="41" y="159"/>
                </a:cxn>
                <a:cxn ang="0">
                  <a:pos x="42" y="176"/>
                </a:cxn>
                <a:cxn ang="0">
                  <a:pos x="41" y="196"/>
                </a:cxn>
                <a:cxn ang="0">
                  <a:pos x="40" y="220"/>
                </a:cxn>
                <a:cxn ang="0">
                  <a:pos x="40" y="220"/>
                </a:cxn>
              </a:cxnLst>
              <a:rect l="0" t="0" r="r" b="b"/>
              <a:pathLst>
                <a:path w="42" h="220">
                  <a:moveTo>
                    <a:pt x="40" y="220"/>
                  </a:moveTo>
                  <a:lnTo>
                    <a:pt x="36" y="210"/>
                  </a:lnTo>
                  <a:lnTo>
                    <a:pt x="32" y="199"/>
                  </a:lnTo>
                  <a:lnTo>
                    <a:pt x="29" y="187"/>
                  </a:lnTo>
                  <a:lnTo>
                    <a:pt x="26" y="174"/>
                  </a:lnTo>
                  <a:lnTo>
                    <a:pt x="22" y="160"/>
                  </a:lnTo>
                  <a:lnTo>
                    <a:pt x="19" y="145"/>
                  </a:lnTo>
                  <a:lnTo>
                    <a:pt x="16" y="129"/>
                  </a:lnTo>
                  <a:lnTo>
                    <a:pt x="13" y="114"/>
                  </a:lnTo>
                  <a:lnTo>
                    <a:pt x="10" y="98"/>
                  </a:lnTo>
                  <a:lnTo>
                    <a:pt x="7" y="82"/>
                  </a:lnTo>
                  <a:lnTo>
                    <a:pt x="5" y="66"/>
                  </a:lnTo>
                  <a:lnTo>
                    <a:pt x="3" y="52"/>
                  </a:lnTo>
                  <a:lnTo>
                    <a:pt x="2" y="36"/>
                  </a:lnTo>
                  <a:lnTo>
                    <a:pt x="1" y="23"/>
                  </a:lnTo>
                  <a:lnTo>
                    <a:pt x="0" y="11"/>
                  </a:lnTo>
                  <a:lnTo>
                    <a:pt x="0" y="0"/>
                  </a:lnTo>
                  <a:lnTo>
                    <a:pt x="4" y="20"/>
                  </a:lnTo>
                  <a:lnTo>
                    <a:pt x="8" y="35"/>
                  </a:lnTo>
                  <a:lnTo>
                    <a:pt x="13" y="50"/>
                  </a:lnTo>
                  <a:lnTo>
                    <a:pt x="17" y="62"/>
                  </a:lnTo>
                  <a:lnTo>
                    <a:pt x="21" y="72"/>
                  </a:lnTo>
                  <a:lnTo>
                    <a:pt x="25" y="82"/>
                  </a:lnTo>
                  <a:lnTo>
                    <a:pt x="28" y="92"/>
                  </a:lnTo>
                  <a:lnTo>
                    <a:pt x="32" y="101"/>
                  </a:lnTo>
                  <a:lnTo>
                    <a:pt x="34" y="110"/>
                  </a:lnTo>
                  <a:lnTo>
                    <a:pt x="37" y="121"/>
                  </a:lnTo>
                  <a:lnTo>
                    <a:pt x="39" y="131"/>
                  </a:lnTo>
                  <a:lnTo>
                    <a:pt x="41" y="145"/>
                  </a:lnTo>
                  <a:lnTo>
                    <a:pt x="41" y="159"/>
                  </a:lnTo>
                  <a:lnTo>
                    <a:pt x="42" y="176"/>
                  </a:lnTo>
                  <a:lnTo>
                    <a:pt x="41" y="196"/>
                  </a:lnTo>
                  <a:lnTo>
                    <a:pt x="40" y="220"/>
                  </a:lnTo>
                  <a:lnTo>
                    <a:pt x="40" y="22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4977" y="2595"/>
              <a:ext cx="5" cy="23"/>
            </a:xfrm>
            <a:custGeom>
              <a:avLst/>
              <a:gdLst/>
              <a:ahLst/>
              <a:cxnLst>
                <a:cxn ang="0">
                  <a:pos x="13" y="91"/>
                </a:cxn>
                <a:cxn ang="0">
                  <a:pos x="10" y="83"/>
                </a:cxn>
                <a:cxn ang="0">
                  <a:pos x="7" y="77"/>
                </a:cxn>
                <a:cxn ang="0">
                  <a:pos x="4" y="70"/>
                </a:cxn>
                <a:cxn ang="0">
                  <a:pos x="3" y="65"/>
                </a:cxn>
                <a:cxn ang="0">
                  <a:pos x="2" y="59"/>
                </a:cxn>
                <a:cxn ang="0">
                  <a:pos x="1" y="54"/>
                </a:cxn>
                <a:cxn ang="0">
                  <a:pos x="0" y="48"/>
                </a:cxn>
                <a:cxn ang="0">
                  <a:pos x="0" y="44"/>
                </a:cxn>
                <a:cxn ang="0">
                  <a:pos x="0" y="39"/>
                </a:cxn>
                <a:cxn ang="0">
                  <a:pos x="1" y="33"/>
                </a:cxn>
                <a:cxn ang="0">
                  <a:pos x="2" y="29"/>
                </a:cxn>
                <a:cxn ang="0">
                  <a:pos x="3" y="23"/>
                </a:cxn>
                <a:cxn ang="0">
                  <a:pos x="5" y="18"/>
                </a:cxn>
                <a:cxn ang="0">
                  <a:pos x="8" y="12"/>
                </a:cxn>
                <a:cxn ang="0">
                  <a:pos x="10" y="6"/>
                </a:cxn>
                <a:cxn ang="0">
                  <a:pos x="14" y="0"/>
                </a:cxn>
                <a:cxn ang="0">
                  <a:pos x="14" y="3"/>
                </a:cxn>
                <a:cxn ang="0">
                  <a:pos x="14" y="8"/>
                </a:cxn>
                <a:cxn ang="0">
                  <a:pos x="14" y="12"/>
                </a:cxn>
                <a:cxn ang="0">
                  <a:pos x="14" y="19"/>
                </a:cxn>
                <a:cxn ang="0">
                  <a:pos x="14" y="24"/>
                </a:cxn>
                <a:cxn ang="0">
                  <a:pos x="15" y="31"/>
                </a:cxn>
                <a:cxn ang="0">
                  <a:pos x="15" y="39"/>
                </a:cxn>
                <a:cxn ang="0">
                  <a:pos x="16" y="46"/>
                </a:cxn>
                <a:cxn ang="0">
                  <a:pos x="16" y="53"/>
                </a:cxn>
                <a:cxn ang="0">
                  <a:pos x="16" y="60"/>
                </a:cxn>
                <a:cxn ang="0">
                  <a:pos x="16" y="66"/>
                </a:cxn>
                <a:cxn ang="0">
                  <a:pos x="16" y="74"/>
                </a:cxn>
                <a:cxn ang="0">
                  <a:pos x="15" y="78"/>
                </a:cxn>
                <a:cxn ang="0">
                  <a:pos x="15" y="83"/>
                </a:cxn>
                <a:cxn ang="0">
                  <a:pos x="14" y="88"/>
                </a:cxn>
                <a:cxn ang="0">
                  <a:pos x="13" y="91"/>
                </a:cxn>
                <a:cxn ang="0">
                  <a:pos x="13" y="91"/>
                </a:cxn>
              </a:cxnLst>
              <a:rect l="0" t="0" r="r" b="b"/>
              <a:pathLst>
                <a:path w="16" h="91">
                  <a:moveTo>
                    <a:pt x="13" y="91"/>
                  </a:moveTo>
                  <a:lnTo>
                    <a:pt x="10" y="83"/>
                  </a:lnTo>
                  <a:lnTo>
                    <a:pt x="7" y="77"/>
                  </a:lnTo>
                  <a:lnTo>
                    <a:pt x="4" y="70"/>
                  </a:lnTo>
                  <a:lnTo>
                    <a:pt x="3" y="65"/>
                  </a:lnTo>
                  <a:lnTo>
                    <a:pt x="2" y="59"/>
                  </a:lnTo>
                  <a:lnTo>
                    <a:pt x="1" y="54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0" y="39"/>
                  </a:lnTo>
                  <a:lnTo>
                    <a:pt x="1" y="33"/>
                  </a:lnTo>
                  <a:lnTo>
                    <a:pt x="2" y="29"/>
                  </a:lnTo>
                  <a:lnTo>
                    <a:pt x="3" y="23"/>
                  </a:lnTo>
                  <a:lnTo>
                    <a:pt x="5" y="18"/>
                  </a:lnTo>
                  <a:lnTo>
                    <a:pt x="8" y="12"/>
                  </a:lnTo>
                  <a:lnTo>
                    <a:pt x="10" y="6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4" y="8"/>
                  </a:lnTo>
                  <a:lnTo>
                    <a:pt x="14" y="12"/>
                  </a:lnTo>
                  <a:lnTo>
                    <a:pt x="14" y="19"/>
                  </a:lnTo>
                  <a:lnTo>
                    <a:pt x="14" y="24"/>
                  </a:lnTo>
                  <a:lnTo>
                    <a:pt x="15" y="31"/>
                  </a:lnTo>
                  <a:lnTo>
                    <a:pt x="15" y="39"/>
                  </a:lnTo>
                  <a:lnTo>
                    <a:pt x="16" y="46"/>
                  </a:lnTo>
                  <a:lnTo>
                    <a:pt x="16" y="53"/>
                  </a:lnTo>
                  <a:lnTo>
                    <a:pt x="16" y="60"/>
                  </a:lnTo>
                  <a:lnTo>
                    <a:pt x="16" y="66"/>
                  </a:lnTo>
                  <a:lnTo>
                    <a:pt x="16" y="74"/>
                  </a:lnTo>
                  <a:lnTo>
                    <a:pt x="15" y="78"/>
                  </a:lnTo>
                  <a:lnTo>
                    <a:pt x="15" y="83"/>
                  </a:lnTo>
                  <a:lnTo>
                    <a:pt x="14" y="88"/>
                  </a:lnTo>
                  <a:lnTo>
                    <a:pt x="13" y="91"/>
                  </a:lnTo>
                  <a:lnTo>
                    <a:pt x="13" y="9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4989" y="2585"/>
              <a:ext cx="9" cy="27"/>
            </a:xfrm>
            <a:custGeom>
              <a:avLst/>
              <a:gdLst/>
              <a:ahLst/>
              <a:cxnLst>
                <a:cxn ang="0">
                  <a:pos x="5" y="11"/>
                </a:cxn>
                <a:cxn ang="0">
                  <a:pos x="21" y="0"/>
                </a:cxn>
                <a:cxn ang="0">
                  <a:pos x="24" y="7"/>
                </a:cxn>
                <a:cxn ang="0">
                  <a:pos x="25" y="12"/>
                </a:cxn>
                <a:cxn ang="0">
                  <a:pos x="26" y="19"/>
                </a:cxn>
                <a:cxn ang="0">
                  <a:pos x="26" y="26"/>
                </a:cxn>
                <a:cxn ang="0">
                  <a:pos x="25" y="33"/>
                </a:cxn>
                <a:cxn ang="0">
                  <a:pos x="23" y="40"/>
                </a:cxn>
                <a:cxn ang="0">
                  <a:pos x="21" y="47"/>
                </a:cxn>
                <a:cxn ang="0">
                  <a:pos x="19" y="55"/>
                </a:cxn>
                <a:cxn ang="0">
                  <a:pos x="15" y="61"/>
                </a:cxn>
                <a:cxn ang="0">
                  <a:pos x="13" y="69"/>
                </a:cxn>
                <a:cxn ang="0">
                  <a:pos x="10" y="75"/>
                </a:cxn>
                <a:cxn ang="0">
                  <a:pos x="7" y="83"/>
                </a:cxn>
                <a:cxn ang="0">
                  <a:pos x="4" y="90"/>
                </a:cxn>
                <a:cxn ang="0">
                  <a:pos x="2" y="96"/>
                </a:cxn>
                <a:cxn ang="0">
                  <a:pos x="1" y="103"/>
                </a:cxn>
                <a:cxn ang="0">
                  <a:pos x="0" y="109"/>
                </a:cxn>
                <a:cxn ang="0">
                  <a:pos x="5" y="11"/>
                </a:cxn>
                <a:cxn ang="0">
                  <a:pos x="5" y="11"/>
                </a:cxn>
              </a:cxnLst>
              <a:rect l="0" t="0" r="r" b="b"/>
              <a:pathLst>
                <a:path w="26" h="109">
                  <a:moveTo>
                    <a:pt x="5" y="11"/>
                  </a:moveTo>
                  <a:lnTo>
                    <a:pt x="21" y="0"/>
                  </a:lnTo>
                  <a:lnTo>
                    <a:pt x="24" y="7"/>
                  </a:lnTo>
                  <a:lnTo>
                    <a:pt x="25" y="12"/>
                  </a:lnTo>
                  <a:lnTo>
                    <a:pt x="26" y="19"/>
                  </a:lnTo>
                  <a:lnTo>
                    <a:pt x="26" y="26"/>
                  </a:lnTo>
                  <a:lnTo>
                    <a:pt x="25" y="33"/>
                  </a:lnTo>
                  <a:lnTo>
                    <a:pt x="23" y="40"/>
                  </a:lnTo>
                  <a:lnTo>
                    <a:pt x="21" y="47"/>
                  </a:lnTo>
                  <a:lnTo>
                    <a:pt x="19" y="55"/>
                  </a:lnTo>
                  <a:lnTo>
                    <a:pt x="15" y="61"/>
                  </a:lnTo>
                  <a:lnTo>
                    <a:pt x="13" y="69"/>
                  </a:lnTo>
                  <a:lnTo>
                    <a:pt x="10" y="75"/>
                  </a:lnTo>
                  <a:lnTo>
                    <a:pt x="7" y="83"/>
                  </a:lnTo>
                  <a:lnTo>
                    <a:pt x="4" y="90"/>
                  </a:lnTo>
                  <a:lnTo>
                    <a:pt x="2" y="96"/>
                  </a:lnTo>
                  <a:lnTo>
                    <a:pt x="1" y="103"/>
                  </a:lnTo>
                  <a:lnTo>
                    <a:pt x="0" y="109"/>
                  </a:lnTo>
                  <a:lnTo>
                    <a:pt x="5" y="11"/>
                  </a:lnTo>
                  <a:lnTo>
                    <a:pt x="5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5092" y="2601"/>
              <a:ext cx="44" cy="6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7" y="8"/>
                </a:cxn>
                <a:cxn ang="0">
                  <a:pos x="15" y="7"/>
                </a:cxn>
                <a:cxn ang="0">
                  <a:pos x="23" y="6"/>
                </a:cxn>
                <a:cxn ang="0">
                  <a:pos x="32" y="5"/>
                </a:cxn>
                <a:cxn ang="0">
                  <a:pos x="39" y="4"/>
                </a:cxn>
                <a:cxn ang="0">
                  <a:pos x="48" y="3"/>
                </a:cxn>
                <a:cxn ang="0">
                  <a:pos x="56" y="1"/>
                </a:cxn>
                <a:cxn ang="0">
                  <a:pos x="64" y="1"/>
                </a:cxn>
                <a:cxn ang="0">
                  <a:pos x="72" y="0"/>
                </a:cxn>
                <a:cxn ang="0">
                  <a:pos x="81" y="0"/>
                </a:cxn>
                <a:cxn ang="0">
                  <a:pos x="89" y="0"/>
                </a:cxn>
                <a:cxn ang="0">
                  <a:pos x="98" y="0"/>
                </a:cxn>
                <a:cxn ang="0">
                  <a:pos x="106" y="0"/>
                </a:cxn>
                <a:cxn ang="0">
                  <a:pos x="115" y="0"/>
                </a:cxn>
                <a:cxn ang="0">
                  <a:pos x="123" y="0"/>
                </a:cxn>
                <a:cxn ang="0">
                  <a:pos x="132" y="0"/>
                </a:cxn>
                <a:cxn ang="0">
                  <a:pos x="131" y="3"/>
                </a:cxn>
                <a:cxn ang="0">
                  <a:pos x="130" y="6"/>
                </a:cxn>
                <a:cxn ang="0">
                  <a:pos x="126" y="8"/>
                </a:cxn>
                <a:cxn ang="0">
                  <a:pos x="125" y="10"/>
                </a:cxn>
                <a:cxn ang="0">
                  <a:pos x="122" y="12"/>
                </a:cxn>
                <a:cxn ang="0">
                  <a:pos x="119" y="16"/>
                </a:cxn>
                <a:cxn ang="0">
                  <a:pos x="118" y="18"/>
                </a:cxn>
                <a:cxn ang="0">
                  <a:pos x="117" y="21"/>
                </a:cxn>
                <a:cxn ang="0">
                  <a:pos x="113" y="22"/>
                </a:cxn>
                <a:cxn ang="0">
                  <a:pos x="108" y="23"/>
                </a:cxn>
                <a:cxn ang="0">
                  <a:pos x="101" y="23"/>
                </a:cxn>
                <a:cxn ang="0">
                  <a:pos x="95" y="24"/>
                </a:cxn>
                <a:cxn ang="0">
                  <a:pos x="86" y="23"/>
                </a:cxn>
                <a:cxn ang="0">
                  <a:pos x="78" y="22"/>
                </a:cxn>
                <a:cxn ang="0">
                  <a:pos x="68" y="21"/>
                </a:cxn>
                <a:cxn ang="0">
                  <a:pos x="59" y="20"/>
                </a:cxn>
                <a:cxn ang="0">
                  <a:pos x="49" y="19"/>
                </a:cxn>
                <a:cxn ang="0">
                  <a:pos x="40" y="17"/>
                </a:cxn>
                <a:cxn ang="0">
                  <a:pos x="31" y="16"/>
                </a:cxn>
                <a:cxn ang="0">
                  <a:pos x="23" y="13"/>
                </a:cxn>
                <a:cxn ang="0">
                  <a:pos x="15" y="12"/>
                </a:cxn>
                <a:cxn ang="0">
                  <a:pos x="9" y="11"/>
                </a:cxn>
                <a:cxn ang="0">
                  <a:pos x="3" y="10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132" h="24">
                  <a:moveTo>
                    <a:pt x="0" y="10"/>
                  </a:moveTo>
                  <a:lnTo>
                    <a:pt x="7" y="8"/>
                  </a:lnTo>
                  <a:lnTo>
                    <a:pt x="15" y="7"/>
                  </a:lnTo>
                  <a:lnTo>
                    <a:pt x="23" y="6"/>
                  </a:lnTo>
                  <a:lnTo>
                    <a:pt x="32" y="5"/>
                  </a:lnTo>
                  <a:lnTo>
                    <a:pt x="39" y="4"/>
                  </a:lnTo>
                  <a:lnTo>
                    <a:pt x="48" y="3"/>
                  </a:lnTo>
                  <a:lnTo>
                    <a:pt x="56" y="1"/>
                  </a:lnTo>
                  <a:lnTo>
                    <a:pt x="64" y="1"/>
                  </a:lnTo>
                  <a:lnTo>
                    <a:pt x="72" y="0"/>
                  </a:lnTo>
                  <a:lnTo>
                    <a:pt x="81" y="0"/>
                  </a:lnTo>
                  <a:lnTo>
                    <a:pt x="89" y="0"/>
                  </a:lnTo>
                  <a:lnTo>
                    <a:pt x="98" y="0"/>
                  </a:lnTo>
                  <a:lnTo>
                    <a:pt x="106" y="0"/>
                  </a:lnTo>
                  <a:lnTo>
                    <a:pt x="115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31" y="3"/>
                  </a:lnTo>
                  <a:lnTo>
                    <a:pt x="130" y="6"/>
                  </a:lnTo>
                  <a:lnTo>
                    <a:pt x="126" y="8"/>
                  </a:lnTo>
                  <a:lnTo>
                    <a:pt x="125" y="10"/>
                  </a:lnTo>
                  <a:lnTo>
                    <a:pt x="122" y="12"/>
                  </a:lnTo>
                  <a:lnTo>
                    <a:pt x="119" y="16"/>
                  </a:lnTo>
                  <a:lnTo>
                    <a:pt x="118" y="18"/>
                  </a:lnTo>
                  <a:lnTo>
                    <a:pt x="117" y="21"/>
                  </a:lnTo>
                  <a:lnTo>
                    <a:pt x="113" y="22"/>
                  </a:lnTo>
                  <a:lnTo>
                    <a:pt x="108" y="23"/>
                  </a:lnTo>
                  <a:lnTo>
                    <a:pt x="101" y="23"/>
                  </a:lnTo>
                  <a:lnTo>
                    <a:pt x="95" y="24"/>
                  </a:lnTo>
                  <a:lnTo>
                    <a:pt x="86" y="23"/>
                  </a:lnTo>
                  <a:lnTo>
                    <a:pt x="78" y="22"/>
                  </a:lnTo>
                  <a:lnTo>
                    <a:pt x="68" y="21"/>
                  </a:lnTo>
                  <a:lnTo>
                    <a:pt x="59" y="20"/>
                  </a:lnTo>
                  <a:lnTo>
                    <a:pt x="49" y="19"/>
                  </a:lnTo>
                  <a:lnTo>
                    <a:pt x="40" y="17"/>
                  </a:lnTo>
                  <a:lnTo>
                    <a:pt x="31" y="16"/>
                  </a:lnTo>
                  <a:lnTo>
                    <a:pt x="23" y="13"/>
                  </a:lnTo>
                  <a:lnTo>
                    <a:pt x="15" y="12"/>
                  </a:lnTo>
                  <a:lnTo>
                    <a:pt x="9" y="11"/>
                  </a:lnTo>
                  <a:lnTo>
                    <a:pt x="3" y="10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5109" y="2584"/>
              <a:ext cx="41" cy="8"/>
            </a:xfrm>
            <a:custGeom>
              <a:avLst/>
              <a:gdLst/>
              <a:ahLst/>
              <a:cxnLst>
                <a:cxn ang="0">
                  <a:pos x="78" y="28"/>
                </a:cxn>
                <a:cxn ang="0">
                  <a:pos x="0" y="18"/>
                </a:cxn>
                <a:cxn ang="0">
                  <a:pos x="6" y="15"/>
                </a:cxn>
                <a:cxn ang="0">
                  <a:pos x="13" y="12"/>
                </a:cxn>
                <a:cxn ang="0">
                  <a:pos x="20" y="10"/>
                </a:cxn>
                <a:cxn ang="0">
                  <a:pos x="29" y="9"/>
                </a:cxn>
                <a:cxn ang="0">
                  <a:pos x="36" y="6"/>
                </a:cxn>
                <a:cxn ang="0">
                  <a:pos x="44" y="4"/>
                </a:cxn>
                <a:cxn ang="0">
                  <a:pos x="52" y="3"/>
                </a:cxn>
                <a:cxn ang="0">
                  <a:pos x="60" y="2"/>
                </a:cxn>
                <a:cxn ang="0">
                  <a:pos x="68" y="1"/>
                </a:cxn>
                <a:cxn ang="0">
                  <a:pos x="76" y="0"/>
                </a:cxn>
                <a:cxn ang="0">
                  <a:pos x="85" y="0"/>
                </a:cxn>
                <a:cxn ang="0">
                  <a:pos x="93" y="0"/>
                </a:cxn>
                <a:cxn ang="0">
                  <a:pos x="101" y="0"/>
                </a:cxn>
                <a:cxn ang="0">
                  <a:pos x="108" y="0"/>
                </a:cxn>
                <a:cxn ang="0">
                  <a:pos x="116" y="1"/>
                </a:cxn>
                <a:cxn ang="0">
                  <a:pos x="124" y="2"/>
                </a:cxn>
                <a:cxn ang="0">
                  <a:pos x="78" y="28"/>
                </a:cxn>
                <a:cxn ang="0">
                  <a:pos x="78" y="28"/>
                </a:cxn>
              </a:cxnLst>
              <a:rect l="0" t="0" r="r" b="b"/>
              <a:pathLst>
                <a:path w="124" h="28">
                  <a:moveTo>
                    <a:pt x="78" y="28"/>
                  </a:moveTo>
                  <a:lnTo>
                    <a:pt x="0" y="18"/>
                  </a:lnTo>
                  <a:lnTo>
                    <a:pt x="6" y="15"/>
                  </a:lnTo>
                  <a:lnTo>
                    <a:pt x="13" y="12"/>
                  </a:lnTo>
                  <a:lnTo>
                    <a:pt x="20" y="10"/>
                  </a:lnTo>
                  <a:lnTo>
                    <a:pt x="29" y="9"/>
                  </a:lnTo>
                  <a:lnTo>
                    <a:pt x="36" y="6"/>
                  </a:lnTo>
                  <a:lnTo>
                    <a:pt x="44" y="4"/>
                  </a:lnTo>
                  <a:lnTo>
                    <a:pt x="52" y="3"/>
                  </a:lnTo>
                  <a:lnTo>
                    <a:pt x="60" y="2"/>
                  </a:lnTo>
                  <a:lnTo>
                    <a:pt x="68" y="1"/>
                  </a:lnTo>
                  <a:lnTo>
                    <a:pt x="76" y="0"/>
                  </a:lnTo>
                  <a:lnTo>
                    <a:pt x="85" y="0"/>
                  </a:lnTo>
                  <a:lnTo>
                    <a:pt x="93" y="0"/>
                  </a:lnTo>
                  <a:lnTo>
                    <a:pt x="101" y="0"/>
                  </a:lnTo>
                  <a:lnTo>
                    <a:pt x="108" y="0"/>
                  </a:lnTo>
                  <a:lnTo>
                    <a:pt x="116" y="1"/>
                  </a:lnTo>
                  <a:lnTo>
                    <a:pt x="124" y="2"/>
                  </a:lnTo>
                  <a:lnTo>
                    <a:pt x="78" y="28"/>
                  </a:lnTo>
                  <a:lnTo>
                    <a:pt x="78" y="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4847" y="2533"/>
              <a:ext cx="9" cy="49"/>
            </a:xfrm>
            <a:custGeom>
              <a:avLst/>
              <a:gdLst/>
              <a:ahLst/>
              <a:cxnLst>
                <a:cxn ang="0">
                  <a:pos x="26" y="194"/>
                </a:cxn>
                <a:cxn ang="0">
                  <a:pos x="24" y="186"/>
                </a:cxn>
                <a:cxn ang="0">
                  <a:pos x="22" y="177"/>
                </a:cxn>
                <a:cxn ang="0">
                  <a:pos x="19" y="166"/>
                </a:cxn>
                <a:cxn ang="0">
                  <a:pos x="16" y="154"/>
                </a:cxn>
                <a:cxn ang="0">
                  <a:pos x="13" y="139"/>
                </a:cxn>
                <a:cxn ang="0">
                  <a:pos x="10" y="125"/>
                </a:cxn>
                <a:cxn ang="0">
                  <a:pos x="7" y="110"/>
                </a:cxn>
                <a:cxn ang="0">
                  <a:pos x="6" y="96"/>
                </a:cxn>
                <a:cxn ang="0">
                  <a:pos x="3" y="81"/>
                </a:cxn>
                <a:cxn ang="0">
                  <a:pos x="1" y="65"/>
                </a:cxn>
                <a:cxn ang="0">
                  <a:pos x="0" y="51"/>
                </a:cxn>
                <a:cxn ang="0">
                  <a:pos x="0" y="39"/>
                </a:cxn>
                <a:cxn ang="0">
                  <a:pos x="0" y="26"/>
                </a:cxn>
                <a:cxn ang="0">
                  <a:pos x="2" y="15"/>
                </a:cxn>
                <a:cxn ang="0">
                  <a:pos x="4" y="6"/>
                </a:cxn>
                <a:cxn ang="0">
                  <a:pos x="8" y="0"/>
                </a:cxn>
                <a:cxn ang="0">
                  <a:pos x="13" y="11"/>
                </a:cxn>
                <a:cxn ang="0">
                  <a:pos x="17" y="22"/>
                </a:cxn>
                <a:cxn ang="0">
                  <a:pos x="20" y="32"/>
                </a:cxn>
                <a:cxn ang="0">
                  <a:pos x="22" y="46"/>
                </a:cxn>
                <a:cxn ang="0">
                  <a:pos x="23" y="58"/>
                </a:cxn>
                <a:cxn ang="0">
                  <a:pos x="24" y="70"/>
                </a:cxn>
                <a:cxn ang="0">
                  <a:pos x="25" y="82"/>
                </a:cxn>
                <a:cxn ang="0">
                  <a:pos x="25" y="95"/>
                </a:cxn>
                <a:cxn ang="0">
                  <a:pos x="24" y="107"/>
                </a:cxn>
                <a:cxn ang="0">
                  <a:pos x="24" y="120"/>
                </a:cxn>
                <a:cxn ang="0">
                  <a:pos x="24" y="132"/>
                </a:cxn>
                <a:cxn ang="0">
                  <a:pos x="24" y="145"/>
                </a:cxn>
                <a:cxn ang="0">
                  <a:pos x="24" y="157"/>
                </a:cxn>
                <a:cxn ang="0">
                  <a:pos x="24" y="170"/>
                </a:cxn>
                <a:cxn ang="0">
                  <a:pos x="25" y="182"/>
                </a:cxn>
                <a:cxn ang="0">
                  <a:pos x="26" y="194"/>
                </a:cxn>
                <a:cxn ang="0">
                  <a:pos x="26" y="194"/>
                </a:cxn>
              </a:cxnLst>
              <a:rect l="0" t="0" r="r" b="b"/>
              <a:pathLst>
                <a:path w="26" h="194">
                  <a:moveTo>
                    <a:pt x="26" y="194"/>
                  </a:moveTo>
                  <a:lnTo>
                    <a:pt x="24" y="186"/>
                  </a:lnTo>
                  <a:lnTo>
                    <a:pt x="22" y="177"/>
                  </a:lnTo>
                  <a:lnTo>
                    <a:pt x="19" y="166"/>
                  </a:lnTo>
                  <a:lnTo>
                    <a:pt x="16" y="154"/>
                  </a:lnTo>
                  <a:lnTo>
                    <a:pt x="13" y="139"/>
                  </a:lnTo>
                  <a:lnTo>
                    <a:pt x="10" y="125"/>
                  </a:lnTo>
                  <a:lnTo>
                    <a:pt x="7" y="110"/>
                  </a:lnTo>
                  <a:lnTo>
                    <a:pt x="6" y="96"/>
                  </a:lnTo>
                  <a:lnTo>
                    <a:pt x="3" y="81"/>
                  </a:lnTo>
                  <a:lnTo>
                    <a:pt x="1" y="65"/>
                  </a:lnTo>
                  <a:lnTo>
                    <a:pt x="0" y="51"/>
                  </a:lnTo>
                  <a:lnTo>
                    <a:pt x="0" y="39"/>
                  </a:lnTo>
                  <a:lnTo>
                    <a:pt x="0" y="26"/>
                  </a:lnTo>
                  <a:lnTo>
                    <a:pt x="2" y="15"/>
                  </a:lnTo>
                  <a:lnTo>
                    <a:pt x="4" y="6"/>
                  </a:lnTo>
                  <a:lnTo>
                    <a:pt x="8" y="0"/>
                  </a:lnTo>
                  <a:lnTo>
                    <a:pt x="13" y="11"/>
                  </a:lnTo>
                  <a:lnTo>
                    <a:pt x="17" y="22"/>
                  </a:lnTo>
                  <a:lnTo>
                    <a:pt x="20" y="32"/>
                  </a:lnTo>
                  <a:lnTo>
                    <a:pt x="22" y="46"/>
                  </a:lnTo>
                  <a:lnTo>
                    <a:pt x="23" y="58"/>
                  </a:lnTo>
                  <a:lnTo>
                    <a:pt x="24" y="70"/>
                  </a:lnTo>
                  <a:lnTo>
                    <a:pt x="25" y="82"/>
                  </a:lnTo>
                  <a:lnTo>
                    <a:pt x="25" y="95"/>
                  </a:lnTo>
                  <a:lnTo>
                    <a:pt x="24" y="107"/>
                  </a:lnTo>
                  <a:lnTo>
                    <a:pt x="24" y="120"/>
                  </a:lnTo>
                  <a:lnTo>
                    <a:pt x="24" y="132"/>
                  </a:lnTo>
                  <a:lnTo>
                    <a:pt x="24" y="145"/>
                  </a:lnTo>
                  <a:lnTo>
                    <a:pt x="24" y="157"/>
                  </a:lnTo>
                  <a:lnTo>
                    <a:pt x="24" y="170"/>
                  </a:lnTo>
                  <a:lnTo>
                    <a:pt x="25" y="182"/>
                  </a:lnTo>
                  <a:lnTo>
                    <a:pt x="26" y="194"/>
                  </a:lnTo>
                  <a:lnTo>
                    <a:pt x="26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5097" y="2566"/>
              <a:ext cx="50" cy="7"/>
            </a:xfrm>
            <a:custGeom>
              <a:avLst/>
              <a:gdLst/>
              <a:ahLst/>
              <a:cxnLst>
                <a:cxn ang="0">
                  <a:pos x="110" y="27"/>
                </a:cxn>
                <a:cxn ang="0">
                  <a:pos x="0" y="16"/>
                </a:cxn>
                <a:cxn ang="0">
                  <a:pos x="151" y="0"/>
                </a:cxn>
                <a:cxn ang="0">
                  <a:pos x="150" y="3"/>
                </a:cxn>
                <a:cxn ang="0">
                  <a:pos x="149" y="5"/>
                </a:cxn>
                <a:cxn ang="0">
                  <a:pos x="147" y="7"/>
                </a:cxn>
                <a:cxn ang="0">
                  <a:pos x="145" y="11"/>
                </a:cxn>
                <a:cxn ang="0">
                  <a:pos x="142" y="13"/>
                </a:cxn>
                <a:cxn ang="0">
                  <a:pos x="140" y="15"/>
                </a:cxn>
                <a:cxn ang="0">
                  <a:pos x="137" y="16"/>
                </a:cxn>
                <a:cxn ang="0">
                  <a:pos x="134" y="18"/>
                </a:cxn>
                <a:cxn ang="0">
                  <a:pos x="131" y="19"/>
                </a:cxn>
                <a:cxn ang="0">
                  <a:pos x="128" y="20"/>
                </a:cxn>
                <a:cxn ang="0">
                  <a:pos x="124" y="22"/>
                </a:cxn>
                <a:cxn ang="0">
                  <a:pos x="121" y="23"/>
                </a:cxn>
                <a:cxn ang="0">
                  <a:pos x="118" y="24"/>
                </a:cxn>
                <a:cxn ang="0">
                  <a:pos x="114" y="25"/>
                </a:cxn>
                <a:cxn ang="0">
                  <a:pos x="111" y="26"/>
                </a:cxn>
                <a:cxn ang="0">
                  <a:pos x="110" y="27"/>
                </a:cxn>
                <a:cxn ang="0">
                  <a:pos x="110" y="27"/>
                </a:cxn>
              </a:cxnLst>
              <a:rect l="0" t="0" r="r" b="b"/>
              <a:pathLst>
                <a:path w="151" h="27">
                  <a:moveTo>
                    <a:pt x="110" y="27"/>
                  </a:moveTo>
                  <a:lnTo>
                    <a:pt x="0" y="16"/>
                  </a:lnTo>
                  <a:lnTo>
                    <a:pt x="151" y="0"/>
                  </a:lnTo>
                  <a:lnTo>
                    <a:pt x="150" y="3"/>
                  </a:lnTo>
                  <a:lnTo>
                    <a:pt x="149" y="5"/>
                  </a:lnTo>
                  <a:lnTo>
                    <a:pt x="147" y="7"/>
                  </a:lnTo>
                  <a:lnTo>
                    <a:pt x="145" y="11"/>
                  </a:lnTo>
                  <a:lnTo>
                    <a:pt x="142" y="13"/>
                  </a:lnTo>
                  <a:lnTo>
                    <a:pt x="140" y="15"/>
                  </a:lnTo>
                  <a:lnTo>
                    <a:pt x="137" y="16"/>
                  </a:lnTo>
                  <a:lnTo>
                    <a:pt x="134" y="18"/>
                  </a:lnTo>
                  <a:lnTo>
                    <a:pt x="131" y="19"/>
                  </a:lnTo>
                  <a:lnTo>
                    <a:pt x="128" y="20"/>
                  </a:lnTo>
                  <a:lnTo>
                    <a:pt x="124" y="22"/>
                  </a:lnTo>
                  <a:lnTo>
                    <a:pt x="121" y="23"/>
                  </a:lnTo>
                  <a:lnTo>
                    <a:pt x="118" y="24"/>
                  </a:lnTo>
                  <a:lnTo>
                    <a:pt x="114" y="25"/>
                  </a:lnTo>
                  <a:lnTo>
                    <a:pt x="111" y="26"/>
                  </a:lnTo>
                  <a:lnTo>
                    <a:pt x="110" y="27"/>
                  </a:lnTo>
                  <a:lnTo>
                    <a:pt x="110" y="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5091" y="2554"/>
              <a:ext cx="30" cy="4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79" y="0"/>
                </a:cxn>
                <a:cxn ang="0">
                  <a:pos x="92" y="0"/>
                </a:cxn>
                <a:cxn ang="0">
                  <a:pos x="92" y="1"/>
                </a:cxn>
                <a:cxn ang="0">
                  <a:pos x="92" y="3"/>
                </a:cxn>
                <a:cxn ang="0">
                  <a:pos x="92" y="6"/>
                </a:cxn>
                <a:cxn ang="0">
                  <a:pos x="91" y="9"/>
                </a:cxn>
                <a:cxn ang="0">
                  <a:pos x="91" y="12"/>
                </a:cxn>
                <a:cxn ang="0">
                  <a:pos x="91" y="14"/>
                </a:cxn>
                <a:cxn ang="0">
                  <a:pos x="91" y="16"/>
                </a:cxn>
                <a:cxn ang="0">
                  <a:pos x="88" y="17"/>
                </a:cxn>
                <a:cxn ang="0">
                  <a:pos x="83" y="18"/>
                </a:cxn>
                <a:cxn ang="0">
                  <a:pos x="77" y="18"/>
                </a:cxn>
                <a:cxn ang="0">
                  <a:pos x="70" y="18"/>
                </a:cxn>
                <a:cxn ang="0">
                  <a:pos x="63" y="18"/>
                </a:cxn>
                <a:cxn ang="0">
                  <a:pos x="56" y="18"/>
                </a:cxn>
                <a:cxn ang="0">
                  <a:pos x="48" y="17"/>
                </a:cxn>
                <a:cxn ang="0">
                  <a:pos x="41" y="17"/>
                </a:cxn>
                <a:cxn ang="0">
                  <a:pos x="33" y="15"/>
                </a:cxn>
                <a:cxn ang="0">
                  <a:pos x="25" y="14"/>
                </a:cxn>
                <a:cxn ang="0">
                  <a:pos x="17" y="12"/>
                </a:cxn>
                <a:cxn ang="0">
                  <a:pos x="12" y="10"/>
                </a:cxn>
                <a:cxn ang="0">
                  <a:pos x="6" y="7"/>
                </a:cxn>
                <a:cxn ang="0">
                  <a:pos x="3" y="5"/>
                </a:cxn>
                <a:cxn ang="0">
                  <a:pos x="0" y="3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92" h="18">
                  <a:moveTo>
                    <a:pt x="0" y="1"/>
                  </a:moveTo>
                  <a:lnTo>
                    <a:pt x="79" y="0"/>
                  </a:lnTo>
                  <a:lnTo>
                    <a:pt x="92" y="0"/>
                  </a:lnTo>
                  <a:lnTo>
                    <a:pt x="92" y="1"/>
                  </a:lnTo>
                  <a:lnTo>
                    <a:pt x="92" y="3"/>
                  </a:lnTo>
                  <a:lnTo>
                    <a:pt x="92" y="6"/>
                  </a:lnTo>
                  <a:lnTo>
                    <a:pt x="91" y="9"/>
                  </a:lnTo>
                  <a:lnTo>
                    <a:pt x="91" y="12"/>
                  </a:lnTo>
                  <a:lnTo>
                    <a:pt x="91" y="14"/>
                  </a:lnTo>
                  <a:lnTo>
                    <a:pt x="91" y="16"/>
                  </a:lnTo>
                  <a:lnTo>
                    <a:pt x="88" y="17"/>
                  </a:lnTo>
                  <a:lnTo>
                    <a:pt x="83" y="18"/>
                  </a:lnTo>
                  <a:lnTo>
                    <a:pt x="77" y="18"/>
                  </a:lnTo>
                  <a:lnTo>
                    <a:pt x="70" y="18"/>
                  </a:lnTo>
                  <a:lnTo>
                    <a:pt x="63" y="18"/>
                  </a:lnTo>
                  <a:lnTo>
                    <a:pt x="56" y="18"/>
                  </a:lnTo>
                  <a:lnTo>
                    <a:pt x="48" y="17"/>
                  </a:lnTo>
                  <a:lnTo>
                    <a:pt x="41" y="17"/>
                  </a:lnTo>
                  <a:lnTo>
                    <a:pt x="33" y="15"/>
                  </a:lnTo>
                  <a:lnTo>
                    <a:pt x="25" y="14"/>
                  </a:lnTo>
                  <a:lnTo>
                    <a:pt x="17" y="12"/>
                  </a:lnTo>
                  <a:lnTo>
                    <a:pt x="12" y="10"/>
                  </a:lnTo>
                  <a:lnTo>
                    <a:pt x="6" y="7"/>
                  </a:lnTo>
                  <a:lnTo>
                    <a:pt x="3" y="5"/>
                  </a:lnTo>
                  <a:lnTo>
                    <a:pt x="0" y="3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5069" y="2539"/>
              <a:ext cx="59" cy="5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78" y="0"/>
                </a:cxn>
                <a:cxn ang="0">
                  <a:pos x="174" y="4"/>
                </a:cxn>
                <a:cxn ang="0">
                  <a:pos x="171" y="7"/>
                </a:cxn>
                <a:cxn ang="0">
                  <a:pos x="168" y="11"/>
                </a:cxn>
                <a:cxn ang="0">
                  <a:pos x="166" y="17"/>
                </a:cxn>
                <a:cxn ang="0">
                  <a:pos x="0" y="20"/>
                </a:cxn>
                <a:cxn ang="0">
                  <a:pos x="0" y="20"/>
                </a:cxn>
              </a:cxnLst>
              <a:rect l="0" t="0" r="r" b="b"/>
              <a:pathLst>
                <a:path w="178" h="20">
                  <a:moveTo>
                    <a:pt x="0" y="20"/>
                  </a:moveTo>
                  <a:lnTo>
                    <a:pt x="178" y="0"/>
                  </a:lnTo>
                  <a:lnTo>
                    <a:pt x="174" y="4"/>
                  </a:lnTo>
                  <a:lnTo>
                    <a:pt x="171" y="7"/>
                  </a:lnTo>
                  <a:lnTo>
                    <a:pt x="168" y="11"/>
                  </a:lnTo>
                  <a:lnTo>
                    <a:pt x="166" y="17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5266" y="2512"/>
              <a:ext cx="31" cy="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1"/>
                </a:cxn>
                <a:cxn ang="0">
                  <a:pos x="9" y="2"/>
                </a:cxn>
                <a:cxn ang="0">
                  <a:pos x="14" y="4"/>
                </a:cxn>
                <a:cxn ang="0">
                  <a:pos x="19" y="6"/>
                </a:cxn>
                <a:cxn ang="0">
                  <a:pos x="24" y="7"/>
                </a:cxn>
                <a:cxn ang="0">
                  <a:pos x="29" y="10"/>
                </a:cxn>
                <a:cxn ang="0">
                  <a:pos x="33" y="13"/>
                </a:cxn>
                <a:cxn ang="0">
                  <a:pos x="37" y="16"/>
                </a:cxn>
                <a:cxn ang="0">
                  <a:pos x="94" y="114"/>
                </a:cxn>
                <a:cxn ang="0">
                  <a:pos x="92" y="113"/>
                </a:cxn>
                <a:cxn ang="0">
                  <a:pos x="89" y="110"/>
                </a:cxn>
                <a:cxn ang="0">
                  <a:pos x="84" y="105"/>
                </a:cxn>
                <a:cxn ang="0">
                  <a:pos x="79" y="99"/>
                </a:cxn>
                <a:cxn ang="0">
                  <a:pos x="72" y="91"/>
                </a:cxn>
                <a:cxn ang="0">
                  <a:pos x="64" y="81"/>
                </a:cxn>
                <a:cxn ang="0">
                  <a:pos x="56" y="72"/>
                </a:cxn>
                <a:cxn ang="0">
                  <a:pos x="48" y="62"/>
                </a:cxn>
                <a:cxn ang="0">
                  <a:pos x="39" y="51"/>
                </a:cxn>
                <a:cxn ang="0">
                  <a:pos x="31" y="41"/>
                </a:cxn>
                <a:cxn ang="0">
                  <a:pos x="23" y="31"/>
                </a:cxn>
                <a:cxn ang="0">
                  <a:pos x="17" y="23"/>
                </a:cxn>
                <a:cxn ang="0">
                  <a:pos x="10" y="15"/>
                </a:cxn>
                <a:cxn ang="0">
                  <a:pos x="5" y="7"/>
                </a:cxn>
                <a:cxn ang="0">
                  <a:pos x="1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94" h="114">
                  <a:moveTo>
                    <a:pt x="0" y="0"/>
                  </a:moveTo>
                  <a:lnTo>
                    <a:pt x="4" y="1"/>
                  </a:lnTo>
                  <a:lnTo>
                    <a:pt x="9" y="2"/>
                  </a:lnTo>
                  <a:lnTo>
                    <a:pt x="14" y="4"/>
                  </a:lnTo>
                  <a:lnTo>
                    <a:pt x="19" y="6"/>
                  </a:lnTo>
                  <a:lnTo>
                    <a:pt x="24" y="7"/>
                  </a:lnTo>
                  <a:lnTo>
                    <a:pt x="29" y="10"/>
                  </a:lnTo>
                  <a:lnTo>
                    <a:pt x="33" y="13"/>
                  </a:lnTo>
                  <a:lnTo>
                    <a:pt x="37" y="16"/>
                  </a:lnTo>
                  <a:lnTo>
                    <a:pt x="94" y="114"/>
                  </a:lnTo>
                  <a:lnTo>
                    <a:pt x="92" y="113"/>
                  </a:lnTo>
                  <a:lnTo>
                    <a:pt x="89" y="110"/>
                  </a:lnTo>
                  <a:lnTo>
                    <a:pt x="84" y="105"/>
                  </a:lnTo>
                  <a:lnTo>
                    <a:pt x="79" y="99"/>
                  </a:lnTo>
                  <a:lnTo>
                    <a:pt x="72" y="91"/>
                  </a:lnTo>
                  <a:lnTo>
                    <a:pt x="64" y="81"/>
                  </a:lnTo>
                  <a:lnTo>
                    <a:pt x="56" y="72"/>
                  </a:lnTo>
                  <a:lnTo>
                    <a:pt x="48" y="62"/>
                  </a:lnTo>
                  <a:lnTo>
                    <a:pt x="39" y="51"/>
                  </a:lnTo>
                  <a:lnTo>
                    <a:pt x="31" y="41"/>
                  </a:lnTo>
                  <a:lnTo>
                    <a:pt x="23" y="31"/>
                  </a:lnTo>
                  <a:lnTo>
                    <a:pt x="17" y="23"/>
                  </a:lnTo>
                  <a:lnTo>
                    <a:pt x="10" y="15"/>
                  </a:lnTo>
                  <a:lnTo>
                    <a:pt x="5" y="7"/>
                  </a:lnTo>
                  <a:lnTo>
                    <a:pt x="1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4908" y="2304"/>
              <a:ext cx="336" cy="222"/>
            </a:xfrm>
            <a:custGeom>
              <a:avLst/>
              <a:gdLst/>
              <a:ahLst/>
              <a:cxnLst>
                <a:cxn ang="0">
                  <a:pos x="938" y="516"/>
                </a:cxn>
                <a:cxn ang="0">
                  <a:pos x="746" y="131"/>
                </a:cxn>
                <a:cxn ang="0">
                  <a:pos x="446" y="75"/>
                </a:cxn>
                <a:cxn ang="0">
                  <a:pos x="200" y="218"/>
                </a:cxn>
                <a:cxn ang="0">
                  <a:pos x="211" y="253"/>
                </a:cxn>
                <a:cxn ang="0">
                  <a:pos x="193" y="314"/>
                </a:cxn>
                <a:cxn ang="0">
                  <a:pos x="170" y="393"/>
                </a:cxn>
                <a:cxn ang="0">
                  <a:pos x="142" y="464"/>
                </a:cxn>
                <a:cxn ang="0">
                  <a:pos x="108" y="505"/>
                </a:cxn>
                <a:cxn ang="0">
                  <a:pos x="95" y="411"/>
                </a:cxn>
                <a:cxn ang="0">
                  <a:pos x="72" y="493"/>
                </a:cxn>
                <a:cxn ang="0">
                  <a:pos x="56" y="578"/>
                </a:cxn>
                <a:cxn ang="0">
                  <a:pos x="50" y="663"/>
                </a:cxn>
                <a:cxn ang="0">
                  <a:pos x="170" y="695"/>
                </a:cxn>
                <a:cxn ang="0">
                  <a:pos x="168" y="672"/>
                </a:cxn>
                <a:cxn ang="0">
                  <a:pos x="144" y="662"/>
                </a:cxn>
                <a:cxn ang="0">
                  <a:pos x="113" y="660"/>
                </a:cxn>
                <a:cxn ang="0">
                  <a:pos x="95" y="656"/>
                </a:cxn>
                <a:cxn ang="0">
                  <a:pos x="89" y="632"/>
                </a:cxn>
                <a:cxn ang="0">
                  <a:pos x="89" y="605"/>
                </a:cxn>
                <a:cxn ang="0">
                  <a:pos x="91" y="580"/>
                </a:cxn>
                <a:cxn ang="0">
                  <a:pos x="180" y="537"/>
                </a:cxn>
                <a:cxn ang="0">
                  <a:pos x="211" y="354"/>
                </a:cxn>
                <a:cxn ang="0">
                  <a:pos x="298" y="230"/>
                </a:cxn>
                <a:cxn ang="0">
                  <a:pos x="430" y="168"/>
                </a:cxn>
                <a:cxn ang="0">
                  <a:pos x="601" y="176"/>
                </a:cxn>
                <a:cxn ang="0">
                  <a:pos x="594" y="155"/>
                </a:cxn>
                <a:cxn ang="0">
                  <a:pos x="552" y="146"/>
                </a:cxn>
                <a:cxn ang="0">
                  <a:pos x="505" y="141"/>
                </a:cxn>
                <a:cxn ang="0">
                  <a:pos x="463" y="140"/>
                </a:cxn>
                <a:cxn ang="0">
                  <a:pos x="479" y="126"/>
                </a:cxn>
                <a:cxn ang="0">
                  <a:pos x="526" y="120"/>
                </a:cxn>
                <a:cxn ang="0">
                  <a:pos x="576" y="123"/>
                </a:cxn>
                <a:cxn ang="0">
                  <a:pos x="619" y="131"/>
                </a:cxn>
                <a:cxn ang="0">
                  <a:pos x="753" y="207"/>
                </a:cxn>
                <a:cxn ang="0">
                  <a:pos x="842" y="386"/>
                </a:cxn>
                <a:cxn ang="0">
                  <a:pos x="876" y="608"/>
                </a:cxn>
                <a:cxn ang="0">
                  <a:pos x="885" y="822"/>
                </a:cxn>
                <a:cxn ang="0">
                  <a:pos x="796" y="804"/>
                </a:cxn>
                <a:cxn ang="0">
                  <a:pos x="803" y="669"/>
                </a:cxn>
                <a:cxn ang="0">
                  <a:pos x="803" y="529"/>
                </a:cxn>
                <a:cxn ang="0">
                  <a:pos x="780" y="399"/>
                </a:cxn>
                <a:cxn ang="0">
                  <a:pos x="698" y="267"/>
                </a:cxn>
                <a:cxn ang="0">
                  <a:pos x="538" y="195"/>
                </a:cxn>
                <a:cxn ang="0">
                  <a:pos x="368" y="245"/>
                </a:cxn>
                <a:cxn ang="0">
                  <a:pos x="244" y="433"/>
                </a:cxn>
                <a:cxn ang="0">
                  <a:pos x="203" y="588"/>
                </a:cxn>
                <a:cxn ang="0">
                  <a:pos x="180" y="593"/>
                </a:cxn>
                <a:cxn ang="0">
                  <a:pos x="157" y="597"/>
                </a:cxn>
                <a:cxn ang="0">
                  <a:pos x="134" y="601"/>
                </a:cxn>
                <a:cxn ang="0">
                  <a:pos x="215" y="636"/>
                </a:cxn>
                <a:cxn ang="0">
                  <a:pos x="172" y="732"/>
                </a:cxn>
                <a:cxn ang="0">
                  <a:pos x="112" y="739"/>
                </a:cxn>
                <a:cxn ang="0">
                  <a:pos x="49" y="742"/>
                </a:cxn>
                <a:cxn ang="0">
                  <a:pos x="5" y="736"/>
                </a:cxn>
                <a:cxn ang="0">
                  <a:pos x="84" y="288"/>
                </a:cxn>
                <a:cxn ang="0">
                  <a:pos x="423" y="9"/>
                </a:cxn>
                <a:cxn ang="0">
                  <a:pos x="809" y="125"/>
                </a:cxn>
                <a:cxn ang="0">
                  <a:pos x="1007" y="677"/>
                </a:cxn>
              </a:cxnLst>
              <a:rect l="0" t="0" r="r" b="b"/>
              <a:pathLst>
                <a:path w="1007" h="889">
                  <a:moveTo>
                    <a:pt x="1001" y="889"/>
                  </a:moveTo>
                  <a:lnTo>
                    <a:pt x="945" y="873"/>
                  </a:lnTo>
                  <a:lnTo>
                    <a:pt x="951" y="679"/>
                  </a:lnTo>
                  <a:lnTo>
                    <a:pt x="938" y="516"/>
                  </a:lnTo>
                  <a:lnTo>
                    <a:pt x="908" y="382"/>
                  </a:lnTo>
                  <a:lnTo>
                    <a:pt x="865" y="275"/>
                  </a:lnTo>
                  <a:lnTo>
                    <a:pt x="809" y="191"/>
                  </a:lnTo>
                  <a:lnTo>
                    <a:pt x="746" y="131"/>
                  </a:lnTo>
                  <a:lnTo>
                    <a:pt x="674" y="91"/>
                  </a:lnTo>
                  <a:lnTo>
                    <a:pt x="600" y="71"/>
                  </a:lnTo>
                  <a:lnTo>
                    <a:pt x="523" y="65"/>
                  </a:lnTo>
                  <a:lnTo>
                    <a:pt x="446" y="75"/>
                  </a:lnTo>
                  <a:lnTo>
                    <a:pt x="374" y="97"/>
                  </a:lnTo>
                  <a:lnTo>
                    <a:pt x="307" y="131"/>
                  </a:lnTo>
                  <a:lnTo>
                    <a:pt x="248" y="171"/>
                  </a:lnTo>
                  <a:lnTo>
                    <a:pt x="200" y="218"/>
                  </a:lnTo>
                  <a:lnTo>
                    <a:pt x="165" y="269"/>
                  </a:lnTo>
                  <a:lnTo>
                    <a:pt x="147" y="324"/>
                  </a:lnTo>
                  <a:lnTo>
                    <a:pt x="154" y="328"/>
                  </a:lnTo>
                  <a:lnTo>
                    <a:pt x="211" y="253"/>
                  </a:lnTo>
                  <a:lnTo>
                    <a:pt x="207" y="265"/>
                  </a:lnTo>
                  <a:lnTo>
                    <a:pt x="202" y="279"/>
                  </a:lnTo>
                  <a:lnTo>
                    <a:pt x="198" y="295"/>
                  </a:lnTo>
                  <a:lnTo>
                    <a:pt x="193" y="314"/>
                  </a:lnTo>
                  <a:lnTo>
                    <a:pt x="188" y="331"/>
                  </a:lnTo>
                  <a:lnTo>
                    <a:pt x="181" y="352"/>
                  </a:lnTo>
                  <a:lnTo>
                    <a:pt x="176" y="372"/>
                  </a:lnTo>
                  <a:lnTo>
                    <a:pt x="170" y="393"/>
                  </a:lnTo>
                  <a:lnTo>
                    <a:pt x="163" y="411"/>
                  </a:lnTo>
                  <a:lnTo>
                    <a:pt x="157" y="430"/>
                  </a:lnTo>
                  <a:lnTo>
                    <a:pt x="149" y="447"/>
                  </a:lnTo>
                  <a:lnTo>
                    <a:pt x="142" y="464"/>
                  </a:lnTo>
                  <a:lnTo>
                    <a:pt x="134" y="478"/>
                  </a:lnTo>
                  <a:lnTo>
                    <a:pt x="125" y="490"/>
                  </a:lnTo>
                  <a:lnTo>
                    <a:pt x="117" y="498"/>
                  </a:lnTo>
                  <a:lnTo>
                    <a:pt x="108" y="505"/>
                  </a:lnTo>
                  <a:lnTo>
                    <a:pt x="125" y="379"/>
                  </a:lnTo>
                  <a:lnTo>
                    <a:pt x="107" y="373"/>
                  </a:lnTo>
                  <a:lnTo>
                    <a:pt x="101" y="391"/>
                  </a:lnTo>
                  <a:lnTo>
                    <a:pt x="95" y="411"/>
                  </a:lnTo>
                  <a:lnTo>
                    <a:pt x="89" y="431"/>
                  </a:lnTo>
                  <a:lnTo>
                    <a:pt x="83" y="452"/>
                  </a:lnTo>
                  <a:lnTo>
                    <a:pt x="78" y="472"/>
                  </a:lnTo>
                  <a:lnTo>
                    <a:pt x="72" y="493"/>
                  </a:lnTo>
                  <a:lnTo>
                    <a:pt x="67" y="515"/>
                  </a:lnTo>
                  <a:lnTo>
                    <a:pt x="63" y="537"/>
                  </a:lnTo>
                  <a:lnTo>
                    <a:pt x="59" y="557"/>
                  </a:lnTo>
                  <a:lnTo>
                    <a:pt x="56" y="578"/>
                  </a:lnTo>
                  <a:lnTo>
                    <a:pt x="53" y="600"/>
                  </a:lnTo>
                  <a:lnTo>
                    <a:pt x="51" y="622"/>
                  </a:lnTo>
                  <a:lnTo>
                    <a:pt x="50" y="643"/>
                  </a:lnTo>
                  <a:lnTo>
                    <a:pt x="50" y="663"/>
                  </a:lnTo>
                  <a:lnTo>
                    <a:pt x="51" y="684"/>
                  </a:lnTo>
                  <a:lnTo>
                    <a:pt x="53" y="706"/>
                  </a:lnTo>
                  <a:lnTo>
                    <a:pt x="165" y="703"/>
                  </a:lnTo>
                  <a:lnTo>
                    <a:pt x="170" y="695"/>
                  </a:lnTo>
                  <a:lnTo>
                    <a:pt x="173" y="687"/>
                  </a:lnTo>
                  <a:lnTo>
                    <a:pt x="173" y="682"/>
                  </a:lnTo>
                  <a:lnTo>
                    <a:pt x="172" y="677"/>
                  </a:lnTo>
                  <a:lnTo>
                    <a:pt x="168" y="672"/>
                  </a:lnTo>
                  <a:lnTo>
                    <a:pt x="164" y="669"/>
                  </a:lnTo>
                  <a:lnTo>
                    <a:pt x="158" y="667"/>
                  </a:lnTo>
                  <a:lnTo>
                    <a:pt x="151" y="664"/>
                  </a:lnTo>
                  <a:lnTo>
                    <a:pt x="144" y="662"/>
                  </a:lnTo>
                  <a:lnTo>
                    <a:pt x="136" y="661"/>
                  </a:lnTo>
                  <a:lnTo>
                    <a:pt x="128" y="661"/>
                  </a:lnTo>
                  <a:lnTo>
                    <a:pt x="120" y="661"/>
                  </a:lnTo>
                  <a:lnTo>
                    <a:pt x="113" y="660"/>
                  </a:lnTo>
                  <a:lnTo>
                    <a:pt x="107" y="660"/>
                  </a:lnTo>
                  <a:lnTo>
                    <a:pt x="101" y="660"/>
                  </a:lnTo>
                  <a:lnTo>
                    <a:pt x="98" y="661"/>
                  </a:lnTo>
                  <a:lnTo>
                    <a:pt x="95" y="656"/>
                  </a:lnTo>
                  <a:lnTo>
                    <a:pt x="93" y="649"/>
                  </a:lnTo>
                  <a:lnTo>
                    <a:pt x="91" y="644"/>
                  </a:lnTo>
                  <a:lnTo>
                    <a:pt x="90" y="637"/>
                  </a:lnTo>
                  <a:lnTo>
                    <a:pt x="89" y="632"/>
                  </a:lnTo>
                  <a:lnTo>
                    <a:pt x="89" y="625"/>
                  </a:lnTo>
                  <a:lnTo>
                    <a:pt x="89" y="619"/>
                  </a:lnTo>
                  <a:lnTo>
                    <a:pt x="89" y="612"/>
                  </a:lnTo>
                  <a:lnTo>
                    <a:pt x="89" y="605"/>
                  </a:lnTo>
                  <a:lnTo>
                    <a:pt x="90" y="600"/>
                  </a:lnTo>
                  <a:lnTo>
                    <a:pt x="90" y="592"/>
                  </a:lnTo>
                  <a:lnTo>
                    <a:pt x="91" y="587"/>
                  </a:lnTo>
                  <a:lnTo>
                    <a:pt x="91" y="580"/>
                  </a:lnTo>
                  <a:lnTo>
                    <a:pt x="92" y="574"/>
                  </a:lnTo>
                  <a:lnTo>
                    <a:pt x="91" y="568"/>
                  </a:lnTo>
                  <a:lnTo>
                    <a:pt x="91" y="562"/>
                  </a:lnTo>
                  <a:lnTo>
                    <a:pt x="180" y="537"/>
                  </a:lnTo>
                  <a:lnTo>
                    <a:pt x="183" y="486"/>
                  </a:lnTo>
                  <a:lnTo>
                    <a:pt x="189" y="439"/>
                  </a:lnTo>
                  <a:lnTo>
                    <a:pt x="198" y="396"/>
                  </a:lnTo>
                  <a:lnTo>
                    <a:pt x="211" y="354"/>
                  </a:lnTo>
                  <a:lnTo>
                    <a:pt x="227" y="317"/>
                  </a:lnTo>
                  <a:lnTo>
                    <a:pt x="248" y="284"/>
                  </a:lnTo>
                  <a:lnTo>
                    <a:pt x="271" y="255"/>
                  </a:lnTo>
                  <a:lnTo>
                    <a:pt x="298" y="230"/>
                  </a:lnTo>
                  <a:lnTo>
                    <a:pt x="326" y="207"/>
                  </a:lnTo>
                  <a:lnTo>
                    <a:pt x="358" y="190"/>
                  </a:lnTo>
                  <a:lnTo>
                    <a:pt x="392" y="176"/>
                  </a:lnTo>
                  <a:lnTo>
                    <a:pt x="430" y="168"/>
                  </a:lnTo>
                  <a:lnTo>
                    <a:pt x="469" y="162"/>
                  </a:lnTo>
                  <a:lnTo>
                    <a:pt x="510" y="162"/>
                  </a:lnTo>
                  <a:lnTo>
                    <a:pt x="554" y="167"/>
                  </a:lnTo>
                  <a:lnTo>
                    <a:pt x="601" y="176"/>
                  </a:lnTo>
                  <a:lnTo>
                    <a:pt x="622" y="167"/>
                  </a:lnTo>
                  <a:lnTo>
                    <a:pt x="613" y="162"/>
                  </a:lnTo>
                  <a:lnTo>
                    <a:pt x="604" y="158"/>
                  </a:lnTo>
                  <a:lnTo>
                    <a:pt x="594" y="155"/>
                  </a:lnTo>
                  <a:lnTo>
                    <a:pt x="585" y="152"/>
                  </a:lnTo>
                  <a:lnTo>
                    <a:pt x="574" y="149"/>
                  </a:lnTo>
                  <a:lnTo>
                    <a:pt x="562" y="147"/>
                  </a:lnTo>
                  <a:lnTo>
                    <a:pt x="552" y="146"/>
                  </a:lnTo>
                  <a:lnTo>
                    <a:pt x="541" y="145"/>
                  </a:lnTo>
                  <a:lnTo>
                    <a:pt x="529" y="144"/>
                  </a:lnTo>
                  <a:lnTo>
                    <a:pt x="517" y="143"/>
                  </a:lnTo>
                  <a:lnTo>
                    <a:pt x="505" y="141"/>
                  </a:lnTo>
                  <a:lnTo>
                    <a:pt x="494" y="141"/>
                  </a:lnTo>
                  <a:lnTo>
                    <a:pt x="483" y="140"/>
                  </a:lnTo>
                  <a:lnTo>
                    <a:pt x="473" y="140"/>
                  </a:lnTo>
                  <a:lnTo>
                    <a:pt x="463" y="140"/>
                  </a:lnTo>
                  <a:lnTo>
                    <a:pt x="453" y="140"/>
                  </a:lnTo>
                  <a:lnTo>
                    <a:pt x="461" y="135"/>
                  </a:lnTo>
                  <a:lnTo>
                    <a:pt x="470" y="131"/>
                  </a:lnTo>
                  <a:lnTo>
                    <a:pt x="479" y="126"/>
                  </a:lnTo>
                  <a:lnTo>
                    <a:pt x="490" y="124"/>
                  </a:lnTo>
                  <a:lnTo>
                    <a:pt x="501" y="122"/>
                  </a:lnTo>
                  <a:lnTo>
                    <a:pt x="513" y="121"/>
                  </a:lnTo>
                  <a:lnTo>
                    <a:pt x="526" y="120"/>
                  </a:lnTo>
                  <a:lnTo>
                    <a:pt x="539" y="121"/>
                  </a:lnTo>
                  <a:lnTo>
                    <a:pt x="551" y="121"/>
                  </a:lnTo>
                  <a:lnTo>
                    <a:pt x="563" y="122"/>
                  </a:lnTo>
                  <a:lnTo>
                    <a:pt x="576" y="123"/>
                  </a:lnTo>
                  <a:lnTo>
                    <a:pt x="588" y="124"/>
                  </a:lnTo>
                  <a:lnTo>
                    <a:pt x="599" y="126"/>
                  </a:lnTo>
                  <a:lnTo>
                    <a:pt x="610" y="128"/>
                  </a:lnTo>
                  <a:lnTo>
                    <a:pt x="619" y="131"/>
                  </a:lnTo>
                  <a:lnTo>
                    <a:pt x="629" y="133"/>
                  </a:lnTo>
                  <a:lnTo>
                    <a:pt x="676" y="150"/>
                  </a:lnTo>
                  <a:lnTo>
                    <a:pt x="717" y="175"/>
                  </a:lnTo>
                  <a:lnTo>
                    <a:pt x="753" y="207"/>
                  </a:lnTo>
                  <a:lnTo>
                    <a:pt x="782" y="245"/>
                  </a:lnTo>
                  <a:lnTo>
                    <a:pt x="807" y="288"/>
                  </a:lnTo>
                  <a:lnTo>
                    <a:pt x="826" y="336"/>
                  </a:lnTo>
                  <a:lnTo>
                    <a:pt x="842" y="386"/>
                  </a:lnTo>
                  <a:lnTo>
                    <a:pt x="855" y="439"/>
                  </a:lnTo>
                  <a:lnTo>
                    <a:pt x="864" y="495"/>
                  </a:lnTo>
                  <a:lnTo>
                    <a:pt x="871" y="551"/>
                  </a:lnTo>
                  <a:lnTo>
                    <a:pt x="876" y="608"/>
                  </a:lnTo>
                  <a:lnTo>
                    <a:pt x="879" y="664"/>
                  </a:lnTo>
                  <a:lnTo>
                    <a:pt x="881" y="719"/>
                  </a:lnTo>
                  <a:lnTo>
                    <a:pt x="883" y="772"/>
                  </a:lnTo>
                  <a:lnTo>
                    <a:pt x="885" y="822"/>
                  </a:lnTo>
                  <a:lnTo>
                    <a:pt x="888" y="869"/>
                  </a:lnTo>
                  <a:lnTo>
                    <a:pt x="792" y="865"/>
                  </a:lnTo>
                  <a:lnTo>
                    <a:pt x="794" y="835"/>
                  </a:lnTo>
                  <a:lnTo>
                    <a:pt x="796" y="804"/>
                  </a:lnTo>
                  <a:lnTo>
                    <a:pt x="798" y="771"/>
                  </a:lnTo>
                  <a:lnTo>
                    <a:pt x="800" y="738"/>
                  </a:lnTo>
                  <a:lnTo>
                    <a:pt x="801" y="703"/>
                  </a:lnTo>
                  <a:lnTo>
                    <a:pt x="803" y="669"/>
                  </a:lnTo>
                  <a:lnTo>
                    <a:pt x="804" y="633"/>
                  </a:lnTo>
                  <a:lnTo>
                    <a:pt x="805" y="599"/>
                  </a:lnTo>
                  <a:lnTo>
                    <a:pt x="804" y="563"/>
                  </a:lnTo>
                  <a:lnTo>
                    <a:pt x="803" y="529"/>
                  </a:lnTo>
                  <a:lnTo>
                    <a:pt x="799" y="494"/>
                  </a:lnTo>
                  <a:lnTo>
                    <a:pt x="795" y="461"/>
                  </a:lnTo>
                  <a:lnTo>
                    <a:pt x="788" y="430"/>
                  </a:lnTo>
                  <a:lnTo>
                    <a:pt x="780" y="399"/>
                  </a:lnTo>
                  <a:lnTo>
                    <a:pt x="769" y="371"/>
                  </a:lnTo>
                  <a:lnTo>
                    <a:pt x="758" y="345"/>
                  </a:lnTo>
                  <a:lnTo>
                    <a:pt x="729" y="302"/>
                  </a:lnTo>
                  <a:lnTo>
                    <a:pt x="698" y="267"/>
                  </a:lnTo>
                  <a:lnTo>
                    <a:pt x="661" y="239"/>
                  </a:lnTo>
                  <a:lnTo>
                    <a:pt x="622" y="218"/>
                  </a:lnTo>
                  <a:lnTo>
                    <a:pt x="581" y="203"/>
                  </a:lnTo>
                  <a:lnTo>
                    <a:pt x="538" y="195"/>
                  </a:lnTo>
                  <a:lnTo>
                    <a:pt x="494" y="196"/>
                  </a:lnTo>
                  <a:lnTo>
                    <a:pt x="451" y="205"/>
                  </a:lnTo>
                  <a:lnTo>
                    <a:pt x="408" y="221"/>
                  </a:lnTo>
                  <a:lnTo>
                    <a:pt x="368" y="245"/>
                  </a:lnTo>
                  <a:lnTo>
                    <a:pt x="330" y="278"/>
                  </a:lnTo>
                  <a:lnTo>
                    <a:pt x="297" y="321"/>
                  </a:lnTo>
                  <a:lnTo>
                    <a:pt x="267" y="372"/>
                  </a:lnTo>
                  <a:lnTo>
                    <a:pt x="244" y="433"/>
                  </a:lnTo>
                  <a:lnTo>
                    <a:pt x="225" y="503"/>
                  </a:lnTo>
                  <a:lnTo>
                    <a:pt x="215" y="583"/>
                  </a:lnTo>
                  <a:lnTo>
                    <a:pt x="209" y="586"/>
                  </a:lnTo>
                  <a:lnTo>
                    <a:pt x="203" y="588"/>
                  </a:lnTo>
                  <a:lnTo>
                    <a:pt x="198" y="590"/>
                  </a:lnTo>
                  <a:lnTo>
                    <a:pt x="192" y="592"/>
                  </a:lnTo>
                  <a:lnTo>
                    <a:pt x="187" y="592"/>
                  </a:lnTo>
                  <a:lnTo>
                    <a:pt x="180" y="593"/>
                  </a:lnTo>
                  <a:lnTo>
                    <a:pt x="174" y="595"/>
                  </a:lnTo>
                  <a:lnTo>
                    <a:pt x="169" y="596"/>
                  </a:lnTo>
                  <a:lnTo>
                    <a:pt x="163" y="596"/>
                  </a:lnTo>
                  <a:lnTo>
                    <a:pt x="157" y="597"/>
                  </a:lnTo>
                  <a:lnTo>
                    <a:pt x="151" y="597"/>
                  </a:lnTo>
                  <a:lnTo>
                    <a:pt x="146" y="599"/>
                  </a:lnTo>
                  <a:lnTo>
                    <a:pt x="140" y="599"/>
                  </a:lnTo>
                  <a:lnTo>
                    <a:pt x="134" y="601"/>
                  </a:lnTo>
                  <a:lnTo>
                    <a:pt x="129" y="601"/>
                  </a:lnTo>
                  <a:lnTo>
                    <a:pt x="122" y="604"/>
                  </a:lnTo>
                  <a:lnTo>
                    <a:pt x="130" y="628"/>
                  </a:lnTo>
                  <a:lnTo>
                    <a:pt x="215" y="636"/>
                  </a:lnTo>
                  <a:lnTo>
                    <a:pt x="203" y="729"/>
                  </a:lnTo>
                  <a:lnTo>
                    <a:pt x="195" y="729"/>
                  </a:lnTo>
                  <a:lnTo>
                    <a:pt x="185" y="731"/>
                  </a:lnTo>
                  <a:lnTo>
                    <a:pt x="172" y="732"/>
                  </a:lnTo>
                  <a:lnTo>
                    <a:pt x="159" y="734"/>
                  </a:lnTo>
                  <a:lnTo>
                    <a:pt x="144" y="735"/>
                  </a:lnTo>
                  <a:lnTo>
                    <a:pt x="129" y="738"/>
                  </a:lnTo>
                  <a:lnTo>
                    <a:pt x="112" y="739"/>
                  </a:lnTo>
                  <a:lnTo>
                    <a:pt x="96" y="741"/>
                  </a:lnTo>
                  <a:lnTo>
                    <a:pt x="80" y="741"/>
                  </a:lnTo>
                  <a:lnTo>
                    <a:pt x="64" y="742"/>
                  </a:lnTo>
                  <a:lnTo>
                    <a:pt x="49" y="742"/>
                  </a:lnTo>
                  <a:lnTo>
                    <a:pt x="36" y="742"/>
                  </a:lnTo>
                  <a:lnTo>
                    <a:pt x="24" y="741"/>
                  </a:lnTo>
                  <a:lnTo>
                    <a:pt x="13" y="740"/>
                  </a:lnTo>
                  <a:lnTo>
                    <a:pt x="5" y="736"/>
                  </a:lnTo>
                  <a:lnTo>
                    <a:pt x="0" y="734"/>
                  </a:lnTo>
                  <a:lnTo>
                    <a:pt x="4" y="564"/>
                  </a:lnTo>
                  <a:lnTo>
                    <a:pt x="34" y="415"/>
                  </a:lnTo>
                  <a:lnTo>
                    <a:pt x="84" y="288"/>
                  </a:lnTo>
                  <a:lnTo>
                    <a:pt x="152" y="184"/>
                  </a:lnTo>
                  <a:lnTo>
                    <a:pt x="233" y="102"/>
                  </a:lnTo>
                  <a:lnTo>
                    <a:pt x="325" y="43"/>
                  </a:lnTo>
                  <a:lnTo>
                    <a:pt x="423" y="9"/>
                  </a:lnTo>
                  <a:lnTo>
                    <a:pt x="524" y="0"/>
                  </a:lnTo>
                  <a:lnTo>
                    <a:pt x="624" y="15"/>
                  </a:lnTo>
                  <a:lnTo>
                    <a:pt x="720" y="57"/>
                  </a:lnTo>
                  <a:lnTo>
                    <a:pt x="809" y="125"/>
                  </a:lnTo>
                  <a:lnTo>
                    <a:pt x="885" y="221"/>
                  </a:lnTo>
                  <a:lnTo>
                    <a:pt x="946" y="343"/>
                  </a:lnTo>
                  <a:lnTo>
                    <a:pt x="988" y="496"/>
                  </a:lnTo>
                  <a:lnTo>
                    <a:pt x="1007" y="677"/>
                  </a:lnTo>
                  <a:lnTo>
                    <a:pt x="1002" y="888"/>
                  </a:lnTo>
                  <a:lnTo>
                    <a:pt x="1001" y="889"/>
                  </a:lnTo>
                  <a:lnTo>
                    <a:pt x="1001" y="88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5125" y="2503"/>
              <a:ext cx="39" cy="6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4" y="21"/>
                </a:cxn>
                <a:cxn ang="0">
                  <a:pos x="10" y="19"/>
                </a:cxn>
                <a:cxn ang="0">
                  <a:pos x="16" y="17"/>
                </a:cxn>
                <a:cxn ang="0">
                  <a:pos x="23" y="15"/>
                </a:cxn>
                <a:cxn ang="0">
                  <a:pos x="31" y="12"/>
                </a:cxn>
                <a:cxn ang="0">
                  <a:pos x="41" y="10"/>
                </a:cxn>
                <a:cxn ang="0">
                  <a:pos x="50" y="8"/>
                </a:cxn>
                <a:cxn ang="0">
                  <a:pos x="59" y="6"/>
                </a:cxn>
                <a:cxn ang="0">
                  <a:pos x="68" y="4"/>
                </a:cxn>
                <a:cxn ang="0">
                  <a:pos x="77" y="2"/>
                </a:cxn>
                <a:cxn ang="0">
                  <a:pos x="86" y="0"/>
                </a:cxn>
                <a:cxn ang="0">
                  <a:pos x="95" y="0"/>
                </a:cxn>
                <a:cxn ang="0">
                  <a:pos x="102" y="0"/>
                </a:cxn>
                <a:cxn ang="0">
                  <a:pos x="108" y="2"/>
                </a:cxn>
                <a:cxn ang="0">
                  <a:pos x="113" y="3"/>
                </a:cxn>
                <a:cxn ang="0">
                  <a:pos x="117" y="6"/>
                </a:cxn>
                <a:cxn ang="0">
                  <a:pos x="114" y="10"/>
                </a:cxn>
                <a:cxn ang="0">
                  <a:pos x="110" y="15"/>
                </a:cxn>
                <a:cxn ang="0">
                  <a:pos x="105" y="19"/>
                </a:cxn>
                <a:cxn ang="0">
                  <a:pos x="99" y="22"/>
                </a:cxn>
                <a:cxn ang="0">
                  <a:pos x="91" y="23"/>
                </a:cxn>
                <a:cxn ang="0">
                  <a:pos x="82" y="26"/>
                </a:cxn>
                <a:cxn ang="0">
                  <a:pos x="73" y="26"/>
                </a:cxn>
                <a:cxn ang="0">
                  <a:pos x="64" y="27"/>
                </a:cxn>
                <a:cxn ang="0">
                  <a:pos x="54" y="27"/>
                </a:cxn>
                <a:cxn ang="0">
                  <a:pos x="44" y="27"/>
                </a:cxn>
                <a:cxn ang="0">
                  <a:pos x="35" y="26"/>
                </a:cxn>
                <a:cxn ang="0">
                  <a:pos x="26" y="26"/>
                </a:cxn>
                <a:cxn ang="0">
                  <a:pos x="18" y="24"/>
                </a:cxn>
                <a:cxn ang="0">
                  <a:pos x="11" y="23"/>
                </a:cxn>
                <a:cxn ang="0">
                  <a:pos x="5" y="22"/>
                </a:cxn>
                <a:cxn ang="0">
                  <a:pos x="0" y="22"/>
                </a:cxn>
                <a:cxn ang="0">
                  <a:pos x="0" y="22"/>
                </a:cxn>
              </a:cxnLst>
              <a:rect l="0" t="0" r="r" b="b"/>
              <a:pathLst>
                <a:path w="117" h="27">
                  <a:moveTo>
                    <a:pt x="0" y="22"/>
                  </a:moveTo>
                  <a:lnTo>
                    <a:pt x="4" y="21"/>
                  </a:lnTo>
                  <a:lnTo>
                    <a:pt x="10" y="19"/>
                  </a:lnTo>
                  <a:lnTo>
                    <a:pt x="16" y="17"/>
                  </a:lnTo>
                  <a:lnTo>
                    <a:pt x="23" y="15"/>
                  </a:lnTo>
                  <a:lnTo>
                    <a:pt x="31" y="12"/>
                  </a:lnTo>
                  <a:lnTo>
                    <a:pt x="41" y="10"/>
                  </a:lnTo>
                  <a:lnTo>
                    <a:pt x="50" y="8"/>
                  </a:lnTo>
                  <a:lnTo>
                    <a:pt x="59" y="6"/>
                  </a:lnTo>
                  <a:lnTo>
                    <a:pt x="68" y="4"/>
                  </a:lnTo>
                  <a:lnTo>
                    <a:pt x="77" y="2"/>
                  </a:lnTo>
                  <a:lnTo>
                    <a:pt x="86" y="0"/>
                  </a:lnTo>
                  <a:lnTo>
                    <a:pt x="95" y="0"/>
                  </a:lnTo>
                  <a:lnTo>
                    <a:pt x="102" y="0"/>
                  </a:lnTo>
                  <a:lnTo>
                    <a:pt x="108" y="2"/>
                  </a:lnTo>
                  <a:lnTo>
                    <a:pt x="113" y="3"/>
                  </a:lnTo>
                  <a:lnTo>
                    <a:pt x="117" y="6"/>
                  </a:lnTo>
                  <a:lnTo>
                    <a:pt x="114" y="10"/>
                  </a:lnTo>
                  <a:lnTo>
                    <a:pt x="110" y="15"/>
                  </a:lnTo>
                  <a:lnTo>
                    <a:pt x="105" y="19"/>
                  </a:lnTo>
                  <a:lnTo>
                    <a:pt x="99" y="22"/>
                  </a:lnTo>
                  <a:lnTo>
                    <a:pt x="91" y="23"/>
                  </a:lnTo>
                  <a:lnTo>
                    <a:pt x="82" y="26"/>
                  </a:lnTo>
                  <a:lnTo>
                    <a:pt x="73" y="26"/>
                  </a:lnTo>
                  <a:lnTo>
                    <a:pt x="64" y="27"/>
                  </a:lnTo>
                  <a:lnTo>
                    <a:pt x="54" y="27"/>
                  </a:lnTo>
                  <a:lnTo>
                    <a:pt x="44" y="27"/>
                  </a:lnTo>
                  <a:lnTo>
                    <a:pt x="35" y="26"/>
                  </a:lnTo>
                  <a:lnTo>
                    <a:pt x="26" y="26"/>
                  </a:lnTo>
                  <a:lnTo>
                    <a:pt x="18" y="24"/>
                  </a:lnTo>
                  <a:lnTo>
                    <a:pt x="11" y="23"/>
                  </a:lnTo>
                  <a:lnTo>
                    <a:pt x="5" y="22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5081" y="2497"/>
              <a:ext cx="50" cy="8"/>
            </a:xfrm>
            <a:custGeom>
              <a:avLst/>
              <a:gdLst/>
              <a:ahLst/>
              <a:cxnLst>
                <a:cxn ang="0">
                  <a:pos x="8" y="31"/>
                </a:cxn>
                <a:cxn ang="0">
                  <a:pos x="2" y="21"/>
                </a:cxn>
                <a:cxn ang="0">
                  <a:pos x="0" y="15"/>
                </a:cxn>
                <a:cxn ang="0">
                  <a:pos x="1" y="9"/>
                </a:cxn>
                <a:cxn ang="0">
                  <a:pos x="7" y="5"/>
                </a:cxn>
                <a:cxn ang="0">
                  <a:pos x="14" y="2"/>
                </a:cxn>
                <a:cxn ang="0">
                  <a:pos x="25" y="1"/>
                </a:cxn>
                <a:cxn ang="0">
                  <a:pos x="38" y="0"/>
                </a:cxn>
                <a:cxn ang="0">
                  <a:pos x="53" y="1"/>
                </a:cxn>
                <a:cxn ang="0">
                  <a:pos x="67" y="1"/>
                </a:cxn>
                <a:cxn ang="0">
                  <a:pos x="83" y="2"/>
                </a:cxn>
                <a:cxn ang="0">
                  <a:pos x="97" y="4"/>
                </a:cxn>
                <a:cxn ang="0">
                  <a:pos x="113" y="6"/>
                </a:cxn>
                <a:cxn ang="0">
                  <a:pos x="125" y="7"/>
                </a:cxn>
                <a:cxn ang="0">
                  <a:pos x="136" y="9"/>
                </a:cxn>
                <a:cxn ang="0">
                  <a:pos x="144" y="9"/>
                </a:cxn>
                <a:cxn ang="0">
                  <a:pos x="151" y="11"/>
                </a:cxn>
                <a:cxn ang="0">
                  <a:pos x="8" y="31"/>
                </a:cxn>
                <a:cxn ang="0">
                  <a:pos x="8" y="31"/>
                </a:cxn>
              </a:cxnLst>
              <a:rect l="0" t="0" r="r" b="b"/>
              <a:pathLst>
                <a:path w="151" h="31">
                  <a:moveTo>
                    <a:pt x="8" y="31"/>
                  </a:moveTo>
                  <a:lnTo>
                    <a:pt x="2" y="21"/>
                  </a:lnTo>
                  <a:lnTo>
                    <a:pt x="0" y="15"/>
                  </a:lnTo>
                  <a:lnTo>
                    <a:pt x="1" y="9"/>
                  </a:lnTo>
                  <a:lnTo>
                    <a:pt x="7" y="5"/>
                  </a:lnTo>
                  <a:lnTo>
                    <a:pt x="14" y="2"/>
                  </a:lnTo>
                  <a:lnTo>
                    <a:pt x="25" y="1"/>
                  </a:lnTo>
                  <a:lnTo>
                    <a:pt x="38" y="0"/>
                  </a:lnTo>
                  <a:lnTo>
                    <a:pt x="53" y="1"/>
                  </a:lnTo>
                  <a:lnTo>
                    <a:pt x="67" y="1"/>
                  </a:lnTo>
                  <a:lnTo>
                    <a:pt x="83" y="2"/>
                  </a:lnTo>
                  <a:lnTo>
                    <a:pt x="97" y="4"/>
                  </a:lnTo>
                  <a:lnTo>
                    <a:pt x="113" y="6"/>
                  </a:lnTo>
                  <a:lnTo>
                    <a:pt x="125" y="7"/>
                  </a:lnTo>
                  <a:lnTo>
                    <a:pt x="136" y="9"/>
                  </a:lnTo>
                  <a:lnTo>
                    <a:pt x="144" y="9"/>
                  </a:lnTo>
                  <a:lnTo>
                    <a:pt x="151" y="11"/>
                  </a:lnTo>
                  <a:lnTo>
                    <a:pt x="8" y="31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4997" y="2388"/>
              <a:ext cx="23" cy="52"/>
            </a:xfrm>
            <a:custGeom>
              <a:avLst/>
              <a:gdLst/>
              <a:ahLst/>
              <a:cxnLst>
                <a:cxn ang="0">
                  <a:pos x="70" y="0"/>
                </a:cxn>
                <a:cxn ang="0">
                  <a:pos x="64" y="11"/>
                </a:cxn>
                <a:cxn ang="0">
                  <a:pos x="59" y="22"/>
                </a:cxn>
                <a:cxn ang="0">
                  <a:pos x="54" y="34"/>
                </a:cxn>
                <a:cxn ang="0">
                  <a:pos x="49" y="46"/>
                </a:cxn>
                <a:cxn ang="0">
                  <a:pos x="44" y="59"/>
                </a:cxn>
                <a:cxn ang="0">
                  <a:pos x="40" y="71"/>
                </a:cxn>
                <a:cxn ang="0">
                  <a:pos x="35" y="84"/>
                </a:cxn>
                <a:cxn ang="0">
                  <a:pos x="31" y="98"/>
                </a:cxn>
                <a:cxn ang="0">
                  <a:pos x="27" y="111"/>
                </a:cxn>
                <a:cxn ang="0">
                  <a:pos x="23" y="124"/>
                </a:cxn>
                <a:cxn ang="0">
                  <a:pos x="20" y="137"/>
                </a:cxn>
                <a:cxn ang="0">
                  <a:pos x="17" y="152"/>
                </a:cxn>
                <a:cxn ang="0">
                  <a:pos x="15" y="165"/>
                </a:cxn>
                <a:cxn ang="0">
                  <a:pos x="13" y="178"/>
                </a:cxn>
                <a:cxn ang="0">
                  <a:pos x="12" y="190"/>
                </a:cxn>
                <a:cxn ang="0">
                  <a:pos x="12" y="202"/>
                </a:cxn>
                <a:cxn ang="0">
                  <a:pos x="0" y="210"/>
                </a:cxn>
                <a:cxn ang="0">
                  <a:pos x="1" y="193"/>
                </a:cxn>
                <a:cxn ang="0">
                  <a:pos x="2" y="178"/>
                </a:cxn>
                <a:cxn ang="0">
                  <a:pos x="4" y="162"/>
                </a:cxn>
                <a:cxn ang="0">
                  <a:pos x="5" y="148"/>
                </a:cxn>
                <a:cxn ang="0">
                  <a:pos x="7" y="134"/>
                </a:cxn>
                <a:cxn ang="0">
                  <a:pos x="9" y="121"/>
                </a:cxn>
                <a:cxn ang="0">
                  <a:pos x="12" y="108"/>
                </a:cxn>
                <a:cxn ang="0">
                  <a:pos x="15" y="95"/>
                </a:cxn>
                <a:cxn ang="0">
                  <a:pos x="18" y="82"/>
                </a:cxn>
                <a:cxn ang="0">
                  <a:pos x="23" y="70"/>
                </a:cxn>
                <a:cxn ang="0">
                  <a:pos x="29" y="59"/>
                </a:cxn>
                <a:cxn ang="0">
                  <a:pos x="35" y="47"/>
                </a:cxn>
                <a:cxn ang="0">
                  <a:pos x="41" y="35"/>
                </a:cxn>
                <a:cxn ang="0">
                  <a:pos x="50" y="24"/>
                </a:cxn>
                <a:cxn ang="0">
                  <a:pos x="59" y="12"/>
                </a:cxn>
                <a:cxn ang="0">
                  <a:pos x="70" y="0"/>
                </a:cxn>
                <a:cxn ang="0">
                  <a:pos x="70" y="0"/>
                </a:cxn>
              </a:cxnLst>
              <a:rect l="0" t="0" r="r" b="b"/>
              <a:pathLst>
                <a:path w="70" h="210">
                  <a:moveTo>
                    <a:pt x="70" y="0"/>
                  </a:moveTo>
                  <a:lnTo>
                    <a:pt x="64" y="11"/>
                  </a:lnTo>
                  <a:lnTo>
                    <a:pt x="59" y="22"/>
                  </a:lnTo>
                  <a:lnTo>
                    <a:pt x="54" y="34"/>
                  </a:lnTo>
                  <a:lnTo>
                    <a:pt x="49" y="46"/>
                  </a:lnTo>
                  <a:lnTo>
                    <a:pt x="44" y="59"/>
                  </a:lnTo>
                  <a:lnTo>
                    <a:pt x="40" y="71"/>
                  </a:lnTo>
                  <a:lnTo>
                    <a:pt x="35" y="84"/>
                  </a:lnTo>
                  <a:lnTo>
                    <a:pt x="31" y="98"/>
                  </a:lnTo>
                  <a:lnTo>
                    <a:pt x="27" y="111"/>
                  </a:lnTo>
                  <a:lnTo>
                    <a:pt x="23" y="124"/>
                  </a:lnTo>
                  <a:lnTo>
                    <a:pt x="20" y="137"/>
                  </a:lnTo>
                  <a:lnTo>
                    <a:pt x="17" y="152"/>
                  </a:lnTo>
                  <a:lnTo>
                    <a:pt x="15" y="165"/>
                  </a:lnTo>
                  <a:lnTo>
                    <a:pt x="13" y="178"/>
                  </a:lnTo>
                  <a:lnTo>
                    <a:pt x="12" y="190"/>
                  </a:lnTo>
                  <a:lnTo>
                    <a:pt x="12" y="202"/>
                  </a:lnTo>
                  <a:lnTo>
                    <a:pt x="0" y="210"/>
                  </a:lnTo>
                  <a:lnTo>
                    <a:pt x="1" y="193"/>
                  </a:lnTo>
                  <a:lnTo>
                    <a:pt x="2" y="178"/>
                  </a:lnTo>
                  <a:lnTo>
                    <a:pt x="4" y="162"/>
                  </a:lnTo>
                  <a:lnTo>
                    <a:pt x="5" y="148"/>
                  </a:lnTo>
                  <a:lnTo>
                    <a:pt x="7" y="134"/>
                  </a:lnTo>
                  <a:lnTo>
                    <a:pt x="9" y="121"/>
                  </a:lnTo>
                  <a:lnTo>
                    <a:pt x="12" y="108"/>
                  </a:lnTo>
                  <a:lnTo>
                    <a:pt x="15" y="95"/>
                  </a:lnTo>
                  <a:lnTo>
                    <a:pt x="18" y="82"/>
                  </a:lnTo>
                  <a:lnTo>
                    <a:pt x="23" y="70"/>
                  </a:lnTo>
                  <a:lnTo>
                    <a:pt x="29" y="59"/>
                  </a:lnTo>
                  <a:lnTo>
                    <a:pt x="35" y="47"/>
                  </a:lnTo>
                  <a:lnTo>
                    <a:pt x="41" y="35"/>
                  </a:lnTo>
                  <a:lnTo>
                    <a:pt x="50" y="24"/>
                  </a:lnTo>
                  <a:lnTo>
                    <a:pt x="59" y="12"/>
                  </a:lnTo>
                  <a:lnTo>
                    <a:pt x="70" y="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5178" y="2363"/>
              <a:ext cx="34" cy="75"/>
            </a:xfrm>
            <a:custGeom>
              <a:avLst/>
              <a:gdLst/>
              <a:ahLst/>
              <a:cxnLst>
                <a:cxn ang="0">
                  <a:pos x="101" y="299"/>
                </a:cxn>
                <a:cxn ang="0">
                  <a:pos x="99" y="283"/>
                </a:cxn>
                <a:cxn ang="0">
                  <a:pos x="96" y="267"/>
                </a:cxn>
                <a:cxn ang="0">
                  <a:pos x="91" y="248"/>
                </a:cxn>
                <a:cxn ang="0">
                  <a:pos x="86" y="230"/>
                </a:cxn>
                <a:cxn ang="0">
                  <a:pos x="80" y="209"/>
                </a:cxn>
                <a:cxn ang="0">
                  <a:pos x="74" y="189"/>
                </a:cxn>
                <a:cxn ang="0">
                  <a:pos x="67" y="168"/>
                </a:cxn>
                <a:cxn ang="0">
                  <a:pos x="60" y="147"/>
                </a:cxn>
                <a:cxn ang="0">
                  <a:pos x="52" y="126"/>
                </a:cxn>
                <a:cxn ang="0">
                  <a:pos x="45" y="104"/>
                </a:cxn>
                <a:cxn ang="0">
                  <a:pos x="36" y="85"/>
                </a:cxn>
                <a:cxn ang="0">
                  <a:pos x="28" y="65"/>
                </a:cxn>
                <a:cxn ang="0">
                  <a:pos x="20" y="46"/>
                </a:cxn>
                <a:cxn ang="0">
                  <a:pos x="13" y="29"/>
                </a:cxn>
                <a:cxn ang="0">
                  <a:pos x="6" y="14"/>
                </a:cxn>
                <a:cxn ang="0">
                  <a:pos x="0" y="0"/>
                </a:cxn>
                <a:cxn ang="0">
                  <a:pos x="12" y="14"/>
                </a:cxn>
                <a:cxn ang="0">
                  <a:pos x="23" y="29"/>
                </a:cxn>
                <a:cxn ang="0">
                  <a:pos x="34" y="45"/>
                </a:cxn>
                <a:cxn ang="0">
                  <a:pos x="45" y="63"/>
                </a:cxn>
                <a:cxn ang="0">
                  <a:pos x="54" y="81"/>
                </a:cxn>
                <a:cxn ang="0">
                  <a:pos x="63" y="100"/>
                </a:cxn>
                <a:cxn ang="0">
                  <a:pos x="71" y="119"/>
                </a:cxn>
                <a:cxn ang="0">
                  <a:pos x="78" y="138"/>
                </a:cxn>
                <a:cxn ang="0">
                  <a:pos x="84" y="158"/>
                </a:cxn>
                <a:cxn ang="0">
                  <a:pos x="89" y="177"/>
                </a:cxn>
                <a:cxn ang="0">
                  <a:pos x="94" y="198"/>
                </a:cxn>
                <a:cxn ang="0">
                  <a:pos x="97" y="218"/>
                </a:cxn>
                <a:cxn ang="0">
                  <a:pos x="99" y="238"/>
                </a:cxn>
                <a:cxn ang="0">
                  <a:pos x="101" y="258"/>
                </a:cxn>
                <a:cxn ang="0">
                  <a:pos x="101" y="278"/>
                </a:cxn>
                <a:cxn ang="0">
                  <a:pos x="101" y="299"/>
                </a:cxn>
                <a:cxn ang="0">
                  <a:pos x="101" y="299"/>
                </a:cxn>
              </a:cxnLst>
              <a:rect l="0" t="0" r="r" b="b"/>
              <a:pathLst>
                <a:path w="101" h="299">
                  <a:moveTo>
                    <a:pt x="101" y="299"/>
                  </a:moveTo>
                  <a:lnTo>
                    <a:pt x="99" y="283"/>
                  </a:lnTo>
                  <a:lnTo>
                    <a:pt x="96" y="267"/>
                  </a:lnTo>
                  <a:lnTo>
                    <a:pt x="91" y="248"/>
                  </a:lnTo>
                  <a:lnTo>
                    <a:pt x="86" y="230"/>
                  </a:lnTo>
                  <a:lnTo>
                    <a:pt x="80" y="209"/>
                  </a:lnTo>
                  <a:lnTo>
                    <a:pt x="74" y="189"/>
                  </a:lnTo>
                  <a:lnTo>
                    <a:pt x="67" y="168"/>
                  </a:lnTo>
                  <a:lnTo>
                    <a:pt x="60" y="147"/>
                  </a:lnTo>
                  <a:lnTo>
                    <a:pt x="52" y="126"/>
                  </a:lnTo>
                  <a:lnTo>
                    <a:pt x="45" y="104"/>
                  </a:lnTo>
                  <a:lnTo>
                    <a:pt x="36" y="85"/>
                  </a:lnTo>
                  <a:lnTo>
                    <a:pt x="28" y="65"/>
                  </a:lnTo>
                  <a:lnTo>
                    <a:pt x="20" y="46"/>
                  </a:lnTo>
                  <a:lnTo>
                    <a:pt x="13" y="29"/>
                  </a:lnTo>
                  <a:lnTo>
                    <a:pt x="6" y="14"/>
                  </a:lnTo>
                  <a:lnTo>
                    <a:pt x="0" y="0"/>
                  </a:lnTo>
                  <a:lnTo>
                    <a:pt x="12" y="14"/>
                  </a:lnTo>
                  <a:lnTo>
                    <a:pt x="23" y="29"/>
                  </a:lnTo>
                  <a:lnTo>
                    <a:pt x="34" y="45"/>
                  </a:lnTo>
                  <a:lnTo>
                    <a:pt x="45" y="63"/>
                  </a:lnTo>
                  <a:lnTo>
                    <a:pt x="54" y="81"/>
                  </a:lnTo>
                  <a:lnTo>
                    <a:pt x="63" y="100"/>
                  </a:lnTo>
                  <a:lnTo>
                    <a:pt x="71" y="119"/>
                  </a:lnTo>
                  <a:lnTo>
                    <a:pt x="78" y="138"/>
                  </a:lnTo>
                  <a:lnTo>
                    <a:pt x="84" y="158"/>
                  </a:lnTo>
                  <a:lnTo>
                    <a:pt x="89" y="177"/>
                  </a:lnTo>
                  <a:lnTo>
                    <a:pt x="94" y="198"/>
                  </a:lnTo>
                  <a:lnTo>
                    <a:pt x="97" y="218"/>
                  </a:lnTo>
                  <a:lnTo>
                    <a:pt x="99" y="238"/>
                  </a:lnTo>
                  <a:lnTo>
                    <a:pt x="101" y="258"/>
                  </a:lnTo>
                  <a:lnTo>
                    <a:pt x="101" y="278"/>
                  </a:lnTo>
                  <a:lnTo>
                    <a:pt x="101" y="299"/>
                  </a:lnTo>
                  <a:lnTo>
                    <a:pt x="101" y="29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5217" y="2353"/>
              <a:ext cx="25" cy="37"/>
            </a:xfrm>
            <a:custGeom>
              <a:avLst/>
              <a:gdLst/>
              <a:ahLst/>
              <a:cxnLst>
                <a:cxn ang="0">
                  <a:pos x="75" y="147"/>
                </a:cxn>
                <a:cxn ang="0">
                  <a:pos x="0" y="0"/>
                </a:cxn>
                <a:cxn ang="0">
                  <a:pos x="66" y="59"/>
                </a:cxn>
                <a:cxn ang="0">
                  <a:pos x="75" y="147"/>
                </a:cxn>
                <a:cxn ang="0">
                  <a:pos x="75" y="147"/>
                </a:cxn>
              </a:cxnLst>
              <a:rect l="0" t="0" r="r" b="b"/>
              <a:pathLst>
                <a:path w="75" h="147">
                  <a:moveTo>
                    <a:pt x="75" y="147"/>
                  </a:moveTo>
                  <a:lnTo>
                    <a:pt x="0" y="0"/>
                  </a:lnTo>
                  <a:lnTo>
                    <a:pt x="66" y="59"/>
                  </a:lnTo>
                  <a:lnTo>
                    <a:pt x="75" y="147"/>
                  </a:lnTo>
                  <a:lnTo>
                    <a:pt x="75" y="1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5204" y="2333"/>
              <a:ext cx="28" cy="23"/>
            </a:xfrm>
            <a:custGeom>
              <a:avLst/>
              <a:gdLst/>
              <a:ahLst/>
              <a:cxnLst>
                <a:cxn ang="0">
                  <a:pos x="85" y="93"/>
                </a:cxn>
                <a:cxn ang="0">
                  <a:pos x="0" y="6"/>
                </a:cxn>
                <a:cxn ang="0">
                  <a:pos x="3" y="2"/>
                </a:cxn>
                <a:cxn ang="0">
                  <a:pos x="6" y="1"/>
                </a:cxn>
                <a:cxn ang="0">
                  <a:pos x="9" y="0"/>
                </a:cxn>
                <a:cxn ang="0">
                  <a:pos x="14" y="0"/>
                </a:cxn>
                <a:cxn ang="0">
                  <a:pos x="19" y="0"/>
                </a:cxn>
                <a:cxn ang="0">
                  <a:pos x="23" y="1"/>
                </a:cxn>
                <a:cxn ang="0">
                  <a:pos x="27" y="2"/>
                </a:cxn>
                <a:cxn ang="0">
                  <a:pos x="31" y="6"/>
                </a:cxn>
                <a:cxn ang="0">
                  <a:pos x="35" y="10"/>
                </a:cxn>
                <a:cxn ang="0">
                  <a:pos x="39" y="16"/>
                </a:cxn>
                <a:cxn ang="0">
                  <a:pos x="43" y="21"/>
                </a:cxn>
                <a:cxn ang="0">
                  <a:pos x="47" y="26"/>
                </a:cxn>
                <a:cxn ang="0">
                  <a:pos x="50" y="32"/>
                </a:cxn>
                <a:cxn ang="0">
                  <a:pos x="54" y="36"/>
                </a:cxn>
                <a:cxn ang="0">
                  <a:pos x="58" y="42"/>
                </a:cxn>
                <a:cxn ang="0">
                  <a:pos x="61" y="46"/>
                </a:cxn>
                <a:cxn ang="0">
                  <a:pos x="64" y="52"/>
                </a:cxn>
                <a:cxn ang="0">
                  <a:pos x="68" y="56"/>
                </a:cxn>
                <a:cxn ang="0">
                  <a:pos x="70" y="61"/>
                </a:cxn>
                <a:cxn ang="0">
                  <a:pos x="75" y="68"/>
                </a:cxn>
                <a:cxn ang="0">
                  <a:pos x="77" y="73"/>
                </a:cxn>
                <a:cxn ang="0">
                  <a:pos x="80" y="79"/>
                </a:cxn>
                <a:cxn ang="0">
                  <a:pos x="82" y="85"/>
                </a:cxn>
                <a:cxn ang="0">
                  <a:pos x="85" y="93"/>
                </a:cxn>
                <a:cxn ang="0">
                  <a:pos x="85" y="93"/>
                </a:cxn>
              </a:cxnLst>
              <a:rect l="0" t="0" r="r" b="b"/>
              <a:pathLst>
                <a:path w="85" h="93">
                  <a:moveTo>
                    <a:pt x="85" y="93"/>
                  </a:moveTo>
                  <a:lnTo>
                    <a:pt x="0" y="6"/>
                  </a:lnTo>
                  <a:lnTo>
                    <a:pt x="3" y="2"/>
                  </a:lnTo>
                  <a:lnTo>
                    <a:pt x="6" y="1"/>
                  </a:lnTo>
                  <a:lnTo>
                    <a:pt x="9" y="0"/>
                  </a:lnTo>
                  <a:lnTo>
                    <a:pt x="14" y="0"/>
                  </a:lnTo>
                  <a:lnTo>
                    <a:pt x="19" y="0"/>
                  </a:lnTo>
                  <a:lnTo>
                    <a:pt x="23" y="1"/>
                  </a:lnTo>
                  <a:lnTo>
                    <a:pt x="27" y="2"/>
                  </a:lnTo>
                  <a:lnTo>
                    <a:pt x="31" y="6"/>
                  </a:lnTo>
                  <a:lnTo>
                    <a:pt x="35" y="10"/>
                  </a:lnTo>
                  <a:lnTo>
                    <a:pt x="39" y="16"/>
                  </a:lnTo>
                  <a:lnTo>
                    <a:pt x="43" y="21"/>
                  </a:lnTo>
                  <a:lnTo>
                    <a:pt x="47" y="26"/>
                  </a:lnTo>
                  <a:lnTo>
                    <a:pt x="50" y="32"/>
                  </a:lnTo>
                  <a:lnTo>
                    <a:pt x="54" y="36"/>
                  </a:lnTo>
                  <a:lnTo>
                    <a:pt x="58" y="42"/>
                  </a:lnTo>
                  <a:lnTo>
                    <a:pt x="61" y="46"/>
                  </a:lnTo>
                  <a:lnTo>
                    <a:pt x="64" y="52"/>
                  </a:lnTo>
                  <a:lnTo>
                    <a:pt x="68" y="56"/>
                  </a:lnTo>
                  <a:lnTo>
                    <a:pt x="70" y="61"/>
                  </a:lnTo>
                  <a:lnTo>
                    <a:pt x="75" y="68"/>
                  </a:lnTo>
                  <a:lnTo>
                    <a:pt x="77" y="73"/>
                  </a:lnTo>
                  <a:lnTo>
                    <a:pt x="80" y="79"/>
                  </a:lnTo>
                  <a:lnTo>
                    <a:pt x="82" y="85"/>
                  </a:lnTo>
                  <a:lnTo>
                    <a:pt x="85" y="93"/>
                  </a:lnTo>
                  <a:lnTo>
                    <a:pt x="85" y="9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4947" y="2301"/>
              <a:ext cx="62" cy="33"/>
            </a:xfrm>
            <a:custGeom>
              <a:avLst/>
              <a:gdLst/>
              <a:ahLst/>
              <a:cxnLst>
                <a:cxn ang="0">
                  <a:pos x="187" y="3"/>
                </a:cxn>
                <a:cxn ang="0">
                  <a:pos x="181" y="7"/>
                </a:cxn>
                <a:cxn ang="0">
                  <a:pos x="173" y="14"/>
                </a:cxn>
                <a:cxn ang="0">
                  <a:pos x="164" y="21"/>
                </a:cxn>
                <a:cxn ang="0">
                  <a:pos x="153" y="29"/>
                </a:cxn>
                <a:cxn ang="0">
                  <a:pos x="140" y="38"/>
                </a:cxn>
                <a:cxn ang="0">
                  <a:pos x="126" y="49"/>
                </a:cxn>
                <a:cxn ang="0">
                  <a:pos x="111" y="59"/>
                </a:cxn>
                <a:cxn ang="0">
                  <a:pos x="96" y="70"/>
                </a:cxn>
                <a:cxn ang="0">
                  <a:pos x="81" y="81"/>
                </a:cxn>
                <a:cxn ang="0">
                  <a:pos x="67" y="90"/>
                </a:cxn>
                <a:cxn ang="0">
                  <a:pos x="51" y="100"/>
                </a:cxn>
                <a:cxn ang="0">
                  <a:pos x="39" y="109"/>
                </a:cxn>
                <a:cxn ang="0">
                  <a:pos x="28" y="116"/>
                </a:cxn>
                <a:cxn ang="0">
                  <a:pos x="18" y="122"/>
                </a:cxn>
                <a:cxn ang="0">
                  <a:pos x="11" y="126"/>
                </a:cxn>
                <a:cxn ang="0">
                  <a:pos x="5" y="130"/>
                </a:cxn>
                <a:cxn ang="0">
                  <a:pos x="0" y="124"/>
                </a:cxn>
                <a:cxn ang="0">
                  <a:pos x="0" y="118"/>
                </a:cxn>
                <a:cxn ang="0">
                  <a:pos x="5" y="109"/>
                </a:cxn>
                <a:cxn ang="0">
                  <a:pos x="15" y="99"/>
                </a:cxn>
                <a:cxn ang="0">
                  <a:pos x="26" y="87"/>
                </a:cxn>
                <a:cxn ang="0">
                  <a:pos x="41" y="75"/>
                </a:cxn>
                <a:cxn ang="0">
                  <a:pos x="58" y="63"/>
                </a:cxn>
                <a:cxn ang="0">
                  <a:pos x="77" y="51"/>
                </a:cxn>
                <a:cxn ang="0">
                  <a:pos x="95" y="38"/>
                </a:cxn>
                <a:cxn ang="0">
                  <a:pos x="114" y="27"/>
                </a:cxn>
                <a:cxn ang="0">
                  <a:pos x="132" y="17"/>
                </a:cxn>
                <a:cxn ang="0">
                  <a:pos x="149" y="10"/>
                </a:cxn>
                <a:cxn ang="0">
                  <a:pos x="163" y="3"/>
                </a:cxn>
                <a:cxn ang="0">
                  <a:pos x="174" y="1"/>
                </a:cxn>
                <a:cxn ang="0">
                  <a:pos x="183" y="0"/>
                </a:cxn>
                <a:cxn ang="0">
                  <a:pos x="187" y="3"/>
                </a:cxn>
                <a:cxn ang="0">
                  <a:pos x="187" y="3"/>
                </a:cxn>
              </a:cxnLst>
              <a:rect l="0" t="0" r="r" b="b"/>
              <a:pathLst>
                <a:path w="187" h="130">
                  <a:moveTo>
                    <a:pt x="187" y="3"/>
                  </a:moveTo>
                  <a:lnTo>
                    <a:pt x="181" y="7"/>
                  </a:lnTo>
                  <a:lnTo>
                    <a:pt x="173" y="14"/>
                  </a:lnTo>
                  <a:lnTo>
                    <a:pt x="164" y="21"/>
                  </a:lnTo>
                  <a:lnTo>
                    <a:pt x="153" y="29"/>
                  </a:lnTo>
                  <a:lnTo>
                    <a:pt x="140" y="38"/>
                  </a:lnTo>
                  <a:lnTo>
                    <a:pt x="126" y="49"/>
                  </a:lnTo>
                  <a:lnTo>
                    <a:pt x="111" y="59"/>
                  </a:lnTo>
                  <a:lnTo>
                    <a:pt x="96" y="70"/>
                  </a:lnTo>
                  <a:lnTo>
                    <a:pt x="81" y="81"/>
                  </a:lnTo>
                  <a:lnTo>
                    <a:pt x="67" y="90"/>
                  </a:lnTo>
                  <a:lnTo>
                    <a:pt x="51" y="100"/>
                  </a:lnTo>
                  <a:lnTo>
                    <a:pt x="39" y="109"/>
                  </a:lnTo>
                  <a:lnTo>
                    <a:pt x="28" y="116"/>
                  </a:lnTo>
                  <a:lnTo>
                    <a:pt x="18" y="122"/>
                  </a:lnTo>
                  <a:lnTo>
                    <a:pt x="11" y="126"/>
                  </a:lnTo>
                  <a:lnTo>
                    <a:pt x="5" y="130"/>
                  </a:lnTo>
                  <a:lnTo>
                    <a:pt x="0" y="124"/>
                  </a:lnTo>
                  <a:lnTo>
                    <a:pt x="0" y="118"/>
                  </a:lnTo>
                  <a:lnTo>
                    <a:pt x="5" y="109"/>
                  </a:lnTo>
                  <a:lnTo>
                    <a:pt x="15" y="99"/>
                  </a:lnTo>
                  <a:lnTo>
                    <a:pt x="26" y="87"/>
                  </a:lnTo>
                  <a:lnTo>
                    <a:pt x="41" y="75"/>
                  </a:lnTo>
                  <a:lnTo>
                    <a:pt x="58" y="63"/>
                  </a:lnTo>
                  <a:lnTo>
                    <a:pt x="77" y="51"/>
                  </a:lnTo>
                  <a:lnTo>
                    <a:pt x="95" y="38"/>
                  </a:lnTo>
                  <a:lnTo>
                    <a:pt x="114" y="27"/>
                  </a:lnTo>
                  <a:lnTo>
                    <a:pt x="132" y="17"/>
                  </a:lnTo>
                  <a:lnTo>
                    <a:pt x="149" y="10"/>
                  </a:lnTo>
                  <a:lnTo>
                    <a:pt x="163" y="3"/>
                  </a:lnTo>
                  <a:lnTo>
                    <a:pt x="174" y="1"/>
                  </a:lnTo>
                  <a:lnTo>
                    <a:pt x="183" y="0"/>
                  </a:lnTo>
                  <a:lnTo>
                    <a:pt x="187" y="3"/>
                  </a:lnTo>
                  <a:lnTo>
                    <a:pt x="187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4906" y="2547"/>
              <a:ext cx="212" cy="73"/>
            </a:xfrm>
            <a:custGeom>
              <a:avLst/>
              <a:gdLst/>
              <a:ahLst/>
              <a:cxnLst>
                <a:cxn ang="0">
                  <a:pos x="64" y="17"/>
                </a:cxn>
                <a:cxn ang="0">
                  <a:pos x="258" y="12"/>
                </a:cxn>
                <a:cxn ang="0">
                  <a:pos x="434" y="18"/>
                </a:cxn>
                <a:cxn ang="0">
                  <a:pos x="505" y="0"/>
                </a:cxn>
                <a:cxn ang="0">
                  <a:pos x="603" y="9"/>
                </a:cxn>
                <a:cxn ang="0">
                  <a:pos x="459" y="52"/>
                </a:cxn>
                <a:cxn ang="0">
                  <a:pos x="605" y="59"/>
                </a:cxn>
                <a:cxn ang="0">
                  <a:pos x="495" y="99"/>
                </a:cxn>
                <a:cxn ang="0">
                  <a:pos x="635" y="124"/>
                </a:cxn>
                <a:cxn ang="0">
                  <a:pos x="554" y="159"/>
                </a:cxn>
                <a:cxn ang="0">
                  <a:pos x="619" y="184"/>
                </a:cxn>
                <a:cxn ang="0">
                  <a:pos x="533" y="206"/>
                </a:cxn>
                <a:cxn ang="0">
                  <a:pos x="486" y="220"/>
                </a:cxn>
                <a:cxn ang="0">
                  <a:pos x="625" y="269"/>
                </a:cxn>
                <a:cxn ang="0">
                  <a:pos x="468" y="293"/>
                </a:cxn>
                <a:cxn ang="0">
                  <a:pos x="425" y="210"/>
                </a:cxn>
                <a:cxn ang="0">
                  <a:pos x="363" y="168"/>
                </a:cxn>
                <a:cxn ang="0">
                  <a:pos x="295" y="176"/>
                </a:cxn>
                <a:cxn ang="0">
                  <a:pos x="266" y="108"/>
                </a:cxn>
                <a:cxn ang="0">
                  <a:pos x="236" y="182"/>
                </a:cxn>
                <a:cxn ang="0">
                  <a:pos x="209" y="160"/>
                </a:cxn>
                <a:cxn ang="0">
                  <a:pos x="189" y="263"/>
                </a:cxn>
                <a:cxn ang="0">
                  <a:pos x="7" y="279"/>
                </a:cxn>
                <a:cxn ang="0">
                  <a:pos x="51" y="156"/>
                </a:cxn>
                <a:cxn ang="0">
                  <a:pos x="0" y="178"/>
                </a:cxn>
                <a:cxn ang="0">
                  <a:pos x="60" y="93"/>
                </a:cxn>
                <a:cxn ang="0">
                  <a:pos x="17" y="101"/>
                </a:cxn>
                <a:cxn ang="0">
                  <a:pos x="68" y="47"/>
                </a:cxn>
                <a:cxn ang="0">
                  <a:pos x="28" y="43"/>
                </a:cxn>
                <a:cxn ang="0">
                  <a:pos x="64" y="17"/>
                </a:cxn>
                <a:cxn ang="0">
                  <a:pos x="64" y="17"/>
                </a:cxn>
              </a:cxnLst>
              <a:rect l="0" t="0" r="r" b="b"/>
              <a:pathLst>
                <a:path w="635" h="293">
                  <a:moveTo>
                    <a:pt x="64" y="17"/>
                  </a:moveTo>
                  <a:lnTo>
                    <a:pt x="258" y="12"/>
                  </a:lnTo>
                  <a:lnTo>
                    <a:pt x="434" y="18"/>
                  </a:lnTo>
                  <a:lnTo>
                    <a:pt x="505" y="0"/>
                  </a:lnTo>
                  <a:lnTo>
                    <a:pt x="603" y="9"/>
                  </a:lnTo>
                  <a:lnTo>
                    <a:pt x="459" y="52"/>
                  </a:lnTo>
                  <a:lnTo>
                    <a:pt x="605" y="59"/>
                  </a:lnTo>
                  <a:lnTo>
                    <a:pt x="495" y="99"/>
                  </a:lnTo>
                  <a:lnTo>
                    <a:pt x="635" y="124"/>
                  </a:lnTo>
                  <a:lnTo>
                    <a:pt x="554" y="159"/>
                  </a:lnTo>
                  <a:lnTo>
                    <a:pt x="619" y="184"/>
                  </a:lnTo>
                  <a:lnTo>
                    <a:pt x="533" y="206"/>
                  </a:lnTo>
                  <a:lnTo>
                    <a:pt x="486" y="220"/>
                  </a:lnTo>
                  <a:lnTo>
                    <a:pt x="625" y="269"/>
                  </a:lnTo>
                  <a:lnTo>
                    <a:pt x="468" y="293"/>
                  </a:lnTo>
                  <a:lnTo>
                    <a:pt x="425" y="210"/>
                  </a:lnTo>
                  <a:lnTo>
                    <a:pt x="363" y="168"/>
                  </a:lnTo>
                  <a:lnTo>
                    <a:pt x="295" y="176"/>
                  </a:lnTo>
                  <a:lnTo>
                    <a:pt x="266" y="108"/>
                  </a:lnTo>
                  <a:lnTo>
                    <a:pt x="236" y="182"/>
                  </a:lnTo>
                  <a:lnTo>
                    <a:pt x="209" y="160"/>
                  </a:lnTo>
                  <a:lnTo>
                    <a:pt x="189" y="263"/>
                  </a:lnTo>
                  <a:lnTo>
                    <a:pt x="7" y="279"/>
                  </a:lnTo>
                  <a:lnTo>
                    <a:pt x="51" y="156"/>
                  </a:lnTo>
                  <a:lnTo>
                    <a:pt x="0" y="178"/>
                  </a:lnTo>
                  <a:lnTo>
                    <a:pt x="60" y="93"/>
                  </a:lnTo>
                  <a:lnTo>
                    <a:pt x="17" y="101"/>
                  </a:lnTo>
                  <a:lnTo>
                    <a:pt x="68" y="47"/>
                  </a:lnTo>
                  <a:lnTo>
                    <a:pt x="28" y="43"/>
                  </a:lnTo>
                  <a:lnTo>
                    <a:pt x="64" y="17"/>
                  </a:lnTo>
                  <a:lnTo>
                    <a:pt x="64" y="17"/>
                  </a:lnTo>
                  <a:close/>
                </a:path>
              </a:pathLst>
            </a:custGeom>
            <a:solidFill>
              <a:srgbClr val="FFF5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4908" y="2610"/>
              <a:ext cx="127" cy="145"/>
            </a:xfrm>
            <a:custGeom>
              <a:avLst/>
              <a:gdLst/>
              <a:ahLst/>
              <a:cxnLst>
                <a:cxn ang="0">
                  <a:pos x="169" y="0"/>
                </a:cxn>
                <a:cxn ang="0">
                  <a:pos x="209" y="63"/>
                </a:cxn>
                <a:cxn ang="0">
                  <a:pos x="232" y="34"/>
                </a:cxn>
                <a:cxn ang="0">
                  <a:pos x="275" y="70"/>
                </a:cxn>
                <a:cxn ang="0">
                  <a:pos x="227" y="334"/>
                </a:cxn>
                <a:cxn ang="0">
                  <a:pos x="298" y="375"/>
                </a:cxn>
                <a:cxn ang="0">
                  <a:pos x="380" y="370"/>
                </a:cxn>
                <a:cxn ang="0">
                  <a:pos x="380" y="581"/>
                </a:cxn>
                <a:cxn ang="0">
                  <a:pos x="184" y="429"/>
                </a:cxn>
                <a:cxn ang="0">
                  <a:pos x="196" y="483"/>
                </a:cxn>
                <a:cxn ang="0">
                  <a:pos x="111" y="331"/>
                </a:cxn>
                <a:cxn ang="0">
                  <a:pos x="106" y="427"/>
                </a:cxn>
                <a:cxn ang="0">
                  <a:pos x="79" y="366"/>
                </a:cxn>
                <a:cxn ang="0">
                  <a:pos x="40" y="337"/>
                </a:cxn>
                <a:cxn ang="0">
                  <a:pos x="64" y="251"/>
                </a:cxn>
                <a:cxn ang="0">
                  <a:pos x="29" y="254"/>
                </a:cxn>
                <a:cxn ang="0">
                  <a:pos x="44" y="160"/>
                </a:cxn>
                <a:cxn ang="0">
                  <a:pos x="11" y="169"/>
                </a:cxn>
                <a:cxn ang="0">
                  <a:pos x="43" y="92"/>
                </a:cxn>
                <a:cxn ang="0">
                  <a:pos x="0" y="95"/>
                </a:cxn>
                <a:cxn ang="0">
                  <a:pos x="31" y="63"/>
                </a:cxn>
                <a:cxn ang="0">
                  <a:pos x="7" y="28"/>
                </a:cxn>
                <a:cxn ang="0">
                  <a:pos x="169" y="0"/>
                </a:cxn>
                <a:cxn ang="0">
                  <a:pos x="169" y="0"/>
                </a:cxn>
              </a:cxnLst>
              <a:rect l="0" t="0" r="r" b="b"/>
              <a:pathLst>
                <a:path w="380" h="581">
                  <a:moveTo>
                    <a:pt x="169" y="0"/>
                  </a:moveTo>
                  <a:lnTo>
                    <a:pt x="209" y="63"/>
                  </a:lnTo>
                  <a:lnTo>
                    <a:pt x="232" y="34"/>
                  </a:lnTo>
                  <a:lnTo>
                    <a:pt x="275" y="70"/>
                  </a:lnTo>
                  <a:lnTo>
                    <a:pt x="227" y="334"/>
                  </a:lnTo>
                  <a:lnTo>
                    <a:pt x="298" y="375"/>
                  </a:lnTo>
                  <a:lnTo>
                    <a:pt x="380" y="370"/>
                  </a:lnTo>
                  <a:lnTo>
                    <a:pt x="380" y="581"/>
                  </a:lnTo>
                  <a:lnTo>
                    <a:pt x="184" y="429"/>
                  </a:lnTo>
                  <a:lnTo>
                    <a:pt x="196" y="483"/>
                  </a:lnTo>
                  <a:lnTo>
                    <a:pt x="111" y="331"/>
                  </a:lnTo>
                  <a:lnTo>
                    <a:pt x="106" y="427"/>
                  </a:lnTo>
                  <a:lnTo>
                    <a:pt x="79" y="366"/>
                  </a:lnTo>
                  <a:lnTo>
                    <a:pt x="40" y="337"/>
                  </a:lnTo>
                  <a:lnTo>
                    <a:pt x="64" y="251"/>
                  </a:lnTo>
                  <a:lnTo>
                    <a:pt x="29" y="254"/>
                  </a:lnTo>
                  <a:lnTo>
                    <a:pt x="44" y="160"/>
                  </a:lnTo>
                  <a:lnTo>
                    <a:pt x="11" y="169"/>
                  </a:lnTo>
                  <a:lnTo>
                    <a:pt x="43" y="92"/>
                  </a:lnTo>
                  <a:lnTo>
                    <a:pt x="0" y="95"/>
                  </a:lnTo>
                  <a:lnTo>
                    <a:pt x="31" y="63"/>
                  </a:lnTo>
                  <a:lnTo>
                    <a:pt x="7" y="28"/>
                  </a:lnTo>
                  <a:lnTo>
                    <a:pt x="169" y="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5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5022" y="2604"/>
              <a:ext cx="112" cy="151"/>
            </a:xfrm>
            <a:custGeom>
              <a:avLst/>
              <a:gdLst/>
              <a:ahLst/>
              <a:cxnLst>
                <a:cxn ang="0">
                  <a:pos x="90" y="0"/>
                </a:cxn>
                <a:cxn ang="0">
                  <a:pos x="86" y="90"/>
                </a:cxn>
                <a:cxn ang="0">
                  <a:pos x="41" y="110"/>
                </a:cxn>
                <a:cxn ang="0">
                  <a:pos x="46" y="197"/>
                </a:cxn>
                <a:cxn ang="0">
                  <a:pos x="77" y="160"/>
                </a:cxn>
                <a:cxn ang="0">
                  <a:pos x="138" y="330"/>
                </a:cxn>
                <a:cxn ang="0">
                  <a:pos x="93" y="426"/>
                </a:cxn>
                <a:cxn ang="0">
                  <a:pos x="61" y="390"/>
                </a:cxn>
                <a:cxn ang="0">
                  <a:pos x="0" y="396"/>
                </a:cxn>
                <a:cxn ang="0">
                  <a:pos x="28" y="596"/>
                </a:cxn>
                <a:cxn ang="0">
                  <a:pos x="77" y="601"/>
                </a:cxn>
                <a:cxn ang="0">
                  <a:pos x="223" y="575"/>
                </a:cxn>
                <a:cxn ang="0">
                  <a:pos x="288" y="524"/>
                </a:cxn>
                <a:cxn ang="0">
                  <a:pos x="191" y="504"/>
                </a:cxn>
                <a:cxn ang="0">
                  <a:pos x="337" y="468"/>
                </a:cxn>
                <a:cxn ang="0">
                  <a:pos x="158" y="453"/>
                </a:cxn>
                <a:cxn ang="0">
                  <a:pos x="305" y="413"/>
                </a:cxn>
                <a:cxn ang="0">
                  <a:pos x="172" y="406"/>
                </a:cxn>
                <a:cxn ang="0">
                  <a:pos x="317" y="359"/>
                </a:cxn>
                <a:cxn ang="0">
                  <a:pos x="167" y="324"/>
                </a:cxn>
                <a:cxn ang="0">
                  <a:pos x="305" y="300"/>
                </a:cxn>
                <a:cxn ang="0">
                  <a:pos x="143" y="246"/>
                </a:cxn>
                <a:cxn ang="0">
                  <a:pos x="305" y="228"/>
                </a:cxn>
                <a:cxn ang="0">
                  <a:pos x="138" y="180"/>
                </a:cxn>
                <a:cxn ang="0">
                  <a:pos x="314" y="161"/>
                </a:cxn>
                <a:cxn ang="0">
                  <a:pos x="125" y="115"/>
                </a:cxn>
                <a:cxn ang="0">
                  <a:pos x="290" y="100"/>
                </a:cxn>
                <a:cxn ang="0">
                  <a:pos x="140" y="38"/>
                </a:cxn>
                <a:cxn ang="0">
                  <a:pos x="90" y="0"/>
                </a:cxn>
                <a:cxn ang="0">
                  <a:pos x="90" y="0"/>
                </a:cxn>
              </a:cxnLst>
              <a:rect l="0" t="0" r="r" b="b"/>
              <a:pathLst>
                <a:path w="337" h="601">
                  <a:moveTo>
                    <a:pt x="90" y="0"/>
                  </a:moveTo>
                  <a:lnTo>
                    <a:pt x="86" y="90"/>
                  </a:lnTo>
                  <a:lnTo>
                    <a:pt x="41" y="110"/>
                  </a:lnTo>
                  <a:lnTo>
                    <a:pt x="46" y="197"/>
                  </a:lnTo>
                  <a:lnTo>
                    <a:pt x="77" y="160"/>
                  </a:lnTo>
                  <a:lnTo>
                    <a:pt x="138" y="330"/>
                  </a:lnTo>
                  <a:lnTo>
                    <a:pt x="93" y="426"/>
                  </a:lnTo>
                  <a:lnTo>
                    <a:pt x="61" y="390"/>
                  </a:lnTo>
                  <a:lnTo>
                    <a:pt x="0" y="396"/>
                  </a:lnTo>
                  <a:lnTo>
                    <a:pt x="28" y="596"/>
                  </a:lnTo>
                  <a:lnTo>
                    <a:pt x="77" y="601"/>
                  </a:lnTo>
                  <a:lnTo>
                    <a:pt x="223" y="575"/>
                  </a:lnTo>
                  <a:lnTo>
                    <a:pt x="288" y="524"/>
                  </a:lnTo>
                  <a:lnTo>
                    <a:pt x="191" y="504"/>
                  </a:lnTo>
                  <a:lnTo>
                    <a:pt x="337" y="468"/>
                  </a:lnTo>
                  <a:lnTo>
                    <a:pt x="158" y="453"/>
                  </a:lnTo>
                  <a:lnTo>
                    <a:pt x="305" y="413"/>
                  </a:lnTo>
                  <a:lnTo>
                    <a:pt x="172" y="406"/>
                  </a:lnTo>
                  <a:lnTo>
                    <a:pt x="317" y="359"/>
                  </a:lnTo>
                  <a:lnTo>
                    <a:pt x="167" y="324"/>
                  </a:lnTo>
                  <a:lnTo>
                    <a:pt x="305" y="300"/>
                  </a:lnTo>
                  <a:lnTo>
                    <a:pt x="143" y="246"/>
                  </a:lnTo>
                  <a:lnTo>
                    <a:pt x="305" y="228"/>
                  </a:lnTo>
                  <a:lnTo>
                    <a:pt x="138" y="180"/>
                  </a:lnTo>
                  <a:lnTo>
                    <a:pt x="314" y="161"/>
                  </a:lnTo>
                  <a:lnTo>
                    <a:pt x="125" y="115"/>
                  </a:lnTo>
                  <a:lnTo>
                    <a:pt x="290" y="100"/>
                  </a:lnTo>
                  <a:lnTo>
                    <a:pt x="140" y="38"/>
                  </a:lnTo>
                  <a:lnTo>
                    <a:pt x="90" y="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5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5198" y="2411"/>
              <a:ext cx="22" cy="104"/>
            </a:xfrm>
            <a:custGeom>
              <a:avLst/>
              <a:gdLst/>
              <a:ahLst/>
              <a:cxnLst>
                <a:cxn ang="0">
                  <a:pos x="31" y="415"/>
                </a:cxn>
                <a:cxn ang="0">
                  <a:pos x="68" y="416"/>
                </a:cxn>
                <a:cxn ang="0">
                  <a:pos x="68" y="164"/>
                </a:cxn>
                <a:cxn ang="0">
                  <a:pos x="53" y="51"/>
                </a:cxn>
                <a:cxn ang="0">
                  <a:pos x="43" y="112"/>
                </a:cxn>
                <a:cxn ang="0">
                  <a:pos x="0" y="0"/>
                </a:cxn>
                <a:cxn ang="0">
                  <a:pos x="18" y="161"/>
                </a:cxn>
                <a:cxn ang="0">
                  <a:pos x="31" y="280"/>
                </a:cxn>
                <a:cxn ang="0">
                  <a:pos x="31" y="415"/>
                </a:cxn>
                <a:cxn ang="0">
                  <a:pos x="31" y="415"/>
                </a:cxn>
              </a:cxnLst>
              <a:rect l="0" t="0" r="r" b="b"/>
              <a:pathLst>
                <a:path w="68" h="416">
                  <a:moveTo>
                    <a:pt x="31" y="415"/>
                  </a:moveTo>
                  <a:lnTo>
                    <a:pt x="68" y="416"/>
                  </a:lnTo>
                  <a:lnTo>
                    <a:pt x="68" y="164"/>
                  </a:lnTo>
                  <a:lnTo>
                    <a:pt x="53" y="51"/>
                  </a:lnTo>
                  <a:lnTo>
                    <a:pt x="43" y="112"/>
                  </a:lnTo>
                  <a:lnTo>
                    <a:pt x="0" y="0"/>
                  </a:lnTo>
                  <a:lnTo>
                    <a:pt x="18" y="161"/>
                  </a:lnTo>
                  <a:lnTo>
                    <a:pt x="31" y="280"/>
                  </a:lnTo>
                  <a:lnTo>
                    <a:pt x="31" y="415"/>
                  </a:lnTo>
                  <a:lnTo>
                    <a:pt x="31" y="415"/>
                  </a:lnTo>
                  <a:close/>
                </a:path>
              </a:pathLst>
            </a:custGeom>
            <a:solidFill>
              <a:srgbClr val="FFFFD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4965" y="2322"/>
              <a:ext cx="215" cy="61"/>
            </a:xfrm>
            <a:custGeom>
              <a:avLst/>
              <a:gdLst/>
              <a:ahLst/>
              <a:cxnLst>
                <a:cxn ang="0">
                  <a:pos x="645" y="149"/>
                </a:cxn>
                <a:cxn ang="0">
                  <a:pos x="546" y="41"/>
                </a:cxn>
                <a:cxn ang="0">
                  <a:pos x="464" y="8"/>
                </a:cxn>
                <a:cxn ang="0">
                  <a:pos x="335" y="0"/>
                </a:cxn>
                <a:cxn ang="0">
                  <a:pos x="214" y="37"/>
                </a:cxn>
                <a:cxn ang="0">
                  <a:pos x="108" y="77"/>
                </a:cxn>
                <a:cxn ang="0">
                  <a:pos x="44" y="146"/>
                </a:cxn>
                <a:cxn ang="0">
                  <a:pos x="0" y="205"/>
                </a:cxn>
                <a:cxn ang="0">
                  <a:pos x="60" y="154"/>
                </a:cxn>
                <a:cxn ang="0">
                  <a:pos x="40" y="240"/>
                </a:cxn>
                <a:cxn ang="0">
                  <a:pos x="76" y="177"/>
                </a:cxn>
                <a:cxn ang="0">
                  <a:pos x="148" y="115"/>
                </a:cxn>
                <a:cxn ang="0">
                  <a:pos x="214" y="89"/>
                </a:cxn>
                <a:cxn ang="0">
                  <a:pos x="283" y="73"/>
                </a:cxn>
                <a:cxn ang="0">
                  <a:pos x="267" y="58"/>
                </a:cxn>
                <a:cxn ang="0">
                  <a:pos x="310" y="28"/>
                </a:cxn>
                <a:cxn ang="0">
                  <a:pos x="411" y="28"/>
                </a:cxn>
                <a:cxn ang="0">
                  <a:pos x="563" y="92"/>
                </a:cxn>
                <a:cxn ang="0">
                  <a:pos x="598" y="140"/>
                </a:cxn>
                <a:cxn ang="0">
                  <a:pos x="636" y="195"/>
                </a:cxn>
                <a:cxn ang="0">
                  <a:pos x="616" y="141"/>
                </a:cxn>
                <a:cxn ang="0">
                  <a:pos x="645" y="149"/>
                </a:cxn>
                <a:cxn ang="0">
                  <a:pos x="645" y="149"/>
                </a:cxn>
              </a:cxnLst>
              <a:rect l="0" t="0" r="r" b="b"/>
              <a:pathLst>
                <a:path w="645" h="240">
                  <a:moveTo>
                    <a:pt x="645" y="149"/>
                  </a:moveTo>
                  <a:lnTo>
                    <a:pt x="546" y="41"/>
                  </a:lnTo>
                  <a:lnTo>
                    <a:pt x="464" y="8"/>
                  </a:lnTo>
                  <a:lnTo>
                    <a:pt x="335" y="0"/>
                  </a:lnTo>
                  <a:lnTo>
                    <a:pt x="214" y="37"/>
                  </a:lnTo>
                  <a:lnTo>
                    <a:pt x="108" y="77"/>
                  </a:lnTo>
                  <a:lnTo>
                    <a:pt x="44" y="146"/>
                  </a:lnTo>
                  <a:lnTo>
                    <a:pt x="0" y="205"/>
                  </a:lnTo>
                  <a:lnTo>
                    <a:pt x="60" y="154"/>
                  </a:lnTo>
                  <a:lnTo>
                    <a:pt x="40" y="240"/>
                  </a:lnTo>
                  <a:lnTo>
                    <a:pt x="76" y="177"/>
                  </a:lnTo>
                  <a:lnTo>
                    <a:pt x="148" y="115"/>
                  </a:lnTo>
                  <a:lnTo>
                    <a:pt x="214" y="89"/>
                  </a:lnTo>
                  <a:lnTo>
                    <a:pt x="283" y="73"/>
                  </a:lnTo>
                  <a:lnTo>
                    <a:pt x="267" y="58"/>
                  </a:lnTo>
                  <a:lnTo>
                    <a:pt x="310" y="28"/>
                  </a:lnTo>
                  <a:lnTo>
                    <a:pt x="411" y="28"/>
                  </a:lnTo>
                  <a:lnTo>
                    <a:pt x="563" y="92"/>
                  </a:lnTo>
                  <a:lnTo>
                    <a:pt x="598" y="140"/>
                  </a:lnTo>
                  <a:lnTo>
                    <a:pt x="636" y="195"/>
                  </a:lnTo>
                  <a:lnTo>
                    <a:pt x="616" y="141"/>
                  </a:lnTo>
                  <a:lnTo>
                    <a:pt x="645" y="149"/>
                  </a:lnTo>
                  <a:lnTo>
                    <a:pt x="645" y="149"/>
                  </a:lnTo>
                  <a:close/>
                </a:path>
              </a:pathLst>
            </a:custGeom>
            <a:solidFill>
              <a:srgbClr val="FFFFD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Freeform 52"/>
            <p:cNvSpPr>
              <a:spLocks/>
            </p:cNvSpPr>
            <p:nvPr/>
          </p:nvSpPr>
          <p:spPr bwMode="auto">
            <a:xfrm>
              <a:off x="4927" y="2399"/>
              <a:ext cx="44" cy="80"/>
            </a:xfrm>
            <a:custGeom>
              <a:avLst/>
              <a:gdLst/>
              <a:ahLst/>
              <a:cxnLst>
                <a:cxn ang="0">
                  <a:pos x="130" y="0"/>
                </a:cxn>
                <a:cxn ang="0">
                  <a:pos x="82" y="113"/>
                </a:cxn>
                <a:cxn ang="0">
                  <a:pos x="40" y="139"/>
                </a:cxn>
                <a:cxn ang="0">
                  <a:pos x="49" y="27"/>
                </a:cxn>
                <a:cxn ang="0">
                  <a:pos x="11" y="148"/>
                </a:cxn>
                <a:cxn ang="0">
                  <a:pos x="0" y="260"/>
                </a:cxn>
                <a:cxn ang="0">
                  <a:pos x="4" y="316"/>
                </a:cxn>
                <a:cxn ang="0">
                  <a:pos x="100" y="321"/>
                </a:cxn>
                <a:cxn ang="0">
                  <a:pos x="98" y="293"/>
                </a:cxn>
                <a:cxn ang="0">
                  <a:pos x="26" y="286"/>
                </a:cxn>
                <a:cxn ang="0">
                  <a:pos x="22" y="177"/>
                </a:cxn>
                <a:cxn ang="0">
                  <a:pos x="114" y="148"/>
                </a:cxn>
                <a:cxn ang="0">
                  <a:pos x="130" y="0"/>
                </a:cxn>
                <a:cxn ang="0">
                  <a:pos x="130" y="0"/>
                </a:cxn>
              </a:cxnLst>
              <a:rect l="0" t="0" r="r" b="b"/>
              <a:pathLst>
                <a:path w="130" h="321">
                  <a:moveTo>
                    <a:pt x="130" y="0"/>
                  </a:moveTo>
                  <a:lnTo>
                    <a:pt x="82" y="113"/>
                  </a:lnTo>
                  <a:lnTo>
                    <a:pt x="40" y="139"/>
                  </a:lnTo>
                  <a:lnTo>
                    <a:pt x="49" y="27"/>
                  </a:lnTo>
                  <a:lnTo>
                    <a:pt x="11" y="148"/>
                  </a:lnTo>
                  <a:lnTo>
                    <a:pt x="0" y="260"/>
                  </a:lnTo>
                  <a:lnTo>
                    <a:pt x="4" y="316"/>
                  </a:lnTo>
                  <a:lnTo>
                    <a:pt x="100" y="321"/>
                  </a:lnTo>
                  <a:lnTo>
                    <a:pt x="98" y="293"/>
                  </a:lnTo>
                  <a:lnTo>
                    <a:pt x="26" y="286"/>
                  </a:lnTo>
                  <a:lnTo>
                    <a:pt x="22" y="177"/>
                  </a:lnTo>
                  <a:lnTo>
                    <a:pt x="114" y="148"/>
                  </a:lnTo>
                  <a:lnTo>
                    <a:pt x="130" y="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FFFFD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5" name="右箭头 54"/>
          <p:cNvSpPr/>
          <p:nvPr/>
        </p:nvSpPr>
        <p:spPr bwMode="auto">
          <a:xfrm>
            <a:off x="3200400" y="5105400"/>
            <a:ext cx="3276600" cy="2286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2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2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38422E-6 L 0.5592 -0.0018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57298E-7 L 0.63142 -0.0057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525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00" y="-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447800"/>
            <a:ext cx="6457163" cy="4495800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8C765-A91D-4DE2-80C1-FF52A4469DC8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70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914400" y="6019800"/>
                <a:ext cx="76962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000" b="1" dirty="0" smtClean="0">
                    <a:solidFill>
                      <a:srgbClr val="FF0000"/>
                    </a:solidFill>
                  </a:rPr>
                  <a:t>Set of points of elliptic curve 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𝒚</m:t>
                    </m:r>
                    <m:r>
                      <a:rPr lang="en-US" altLang="zh-CN" sz="2000" b="1" i="1" baseline="30000" dirty="0" smtClean="0">
                        <a:solidFill>
                          <a:srgbClr val="FF0000"/>
                        </a:solidFill>
                        <a:latin typeface="Cambria Math"/>
                      </a:rPr>
                      <m:t>𝟐</m:t>
                    </m:r>
                    <m:r>
                      <a:rPr lang="en-US" altLang="zh-CN" sz="20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 = </m:t>
                    </m:r>
                    <m:r>
                      <a:rPr lang="en-US" altLang="zh-CN" sz="20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𝒙</m:t>
                    </m:r>
                    <m:r>
                      <a:rPr lang="en-US" altLang="zh-CN" sz="2000" b="1" i="1" baseline="30000" dirty="0" smtClean="0">
                        <a:solidFill>
                          <a:srgbClr val="FF0000"/>
                        </a:solidFill>
                        <a:latin typeface="Cambria Math"/>
                      </a:rPr>
                      <m:t>𝟑</m:t>
                    </m:r>
                    <m:r>
                      <a:rPr lang="en-US" altLang="zh-CN" sz="20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 − </m:t>
                    </m:r>
                    <m:r>
                      <a:rPr lang="en-US" altLang="zh-CN" sz="20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𝒙</m:t>
                    </m:r>
                    <m:r>
                      <a:rPr lang="en-US" altLang="zh-CN" sz="20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2000" b="1" dirty="0" smtClean="0">
                    <a:solidFill>
                      <a:srgbClr val="FF0000"/>
                    </a:solidFill>
                  </a:rPr>
                  <a:t>over finite field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20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𝔽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𝟔𝟏</m:t>
                        </m:r>
                      </m:sub>
                    </m:sSub>
                  </m:oMath>
                </a14:m>
                <a:r>
                  <a:rPr lang="en-US" altLang="zh-CN" sz="2000" b="1" dirty="0" smtClean="0">
                    <a:solidFill>
                      <a:srgbClr val="FF0000"/>
                    </a:solidFill>
                  </a:rPr>
                  <a:t> </a:t>
                </a:r>
                <a:endParaRPr lang="zh-CN" alt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6019800"/>
                <a:ext cx="7696200" cy="400110"/>
              </a:xfrm>
              <a:prstGeom prst="rect">
                <a:avLst/>
              </a:prstGeom>
              <a:blipFill rotWithShape="1">
                <a:blip r:embed="rId3" cstate="print"/>
                <a:stretch>
                  <a:fillRect l="-792" t="-6154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348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椭圆曲线上的运算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24000"/>
                <a:ext cx="8229600" cy="48006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zh-CN" altLang="en-US" sz="2600" i="1" dirty="0" smtClean="0">
                        <a:latin typeface="Cambria Math"/>
                      </a:rPr>
                      <m:t>𝒪</m:t>
                    </m:r>
                    <m:r>
                      <a:rPr kumimoji="1" lang="en-US" altLang="zh-CN" sz="260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kumimoji="1" lang="zh-CN" altLang="en-US" sz="2600" dirty="0" smtClean="0">
                    <a:latin typeface="Tahoma" pitchFamily="34" charset="0"/>
                  </a:rPr>
                  <a:t>称为</a:t>
                </a:r>
                <a:r>
                  <a:rPr kumimoji="1" lang="zh-CN" altLang="en-US" sz="2600" b="1" dirty="0" smtClean="0">
                    <a:solidFill>
                      <a:srgbClr val="FF0000"/>
                    </a:solidFill>
                    <a:latin typeface="Tahoma" pitchFamily="34" charset="0"/>
                  </a:rPr>
                  <a:t>加法单位元</a:t>
                </a:r>
                <a:r>
                  <a:rPr kumimoji="1" lang="zh-CN" altLang="en-US" sz="2600" dirty="0" smtClean="0">
                    <a:latin typeface="Tahoma" pitchFamily="34" charset="0"/>
                  </a:rPr>
                  <a:t>，对</a:t>
                </a:r>
                <a:r>
                  <a:rPr kumimoji="1" lang="en-US" altLang="zh-CN" sz="2600" dirty="0" smtClean="0">
                    <a:latin typeface="Tahoma" pitchFamily="34" charset="0"/>
                  </a:rPr>
                  <a:t>ECC</a:t>
                </a:r>
                <a:r>
                  <a:rPr kumimoji="1" lang="zh-CN" altLang="en-US" sz="2600" dirty="0" smtClean="0">
                    <a:latin typeface="Tahoma" pitchFamily="34" charset="0"/>
                  </a:rPr>
                  <a:t>上任意点</a:t>
                </a:r>
                <a14:m>
                  <m:oMath xmlns:m="http://schemas.openxmlformats.org/officeDocument/2006/math">
                    <m:r>
                      <a:rPr kumimoji="1" lang="en-US" altLang="zh-CN" sz="2600" i="1" dirty="0" smtClean="0">
                        <a:latin typeface="Cambria Math"/>
                      </a:rPr>
                      <m:t>𝑃</m:t>
                    </m:r>
                    <m:r>
                      <a:rPr kumimoji="1" lang="zh-CN" altLang="en-US" sz="2600" i="1" dirty="0" smtClean="0">
                        <a:latin typeface="Cambria Math"/>
                      </a:rPr>
                      <m:t>：</m:t>
                    </m:r>
                    <m:r>
                      <a:rPr kumimoji="1" lang="en-US" altLang="zh-CN" sz="2600" i="1" dirty="0" smtClean="0">
                        <a:latin typeface="Cambria Math"/>
                      </a:rPr>
                      <m:t>𝑃</m:t>
                    </m:r>
                    <m:r>
                      <a:rPr kumimoji="1" lang="en-US" altLang="zh-CN" sz="2600" i="1" dirty="0" smtClean="0">
                        <a:latin typeface="Cambria Math"/>
                      </a:rPr>
                      <m:t>＋</m:t>
                    </m:r>
                    <m:r>
                      <a:rPr kumimoji="1" lang="zh-CN" altLang="en-US" sz="2600" i="1" dirty="0" smtClean="0">
                        <a:latin typeface="Cambria Math"/>
                      </a:rPr>
                      <m:t>𝒪</m:t>
                    </m:r>
                    <m:r>
                      <a:rPr kumimoji="1" lang="en-US" altLang="zh-CN" sz="2600" i="1" dirty="0" smtClean="0">
                        <a:latin typeface="Cambria Math"/>
                      </a:rPr>
                      <m:t> </m:t>
                    </m:r>
                    <m:r>
                      <a:rPr kumimoji="1" lang="en-US" altLang="zh-CN" sz="2600" i="1" dirty="0" smtClean="0">
                        <a:latin typeface="Cambria Math"/>
                      </a:rPr>
                      <m:t>＝</m:t>
                    </m:r>
                    <m:r>
                      <a:rPr kumimoji="1" lang="en-US" altLang="zh-CN" sz="2600" i="1" dirty="0" smtClean="0">
                        <a:latin typeface="Cambria Math"/>
                      </a:rPr>
                      <m:t>𝑃</m:t>
                    </m:r>
                  </m:oMath>
                </a14:m>
                <a:endParaRPr kumimoji="1" lang="en-US" altLang="zh-CN" sz="2600" dirty="0" smtClean="0">
                  <a:latin typeface="Tahoma" pitchFamily="34" charset="0"/>
                </a:endParaRPr>
              </a:p>
              <a:p>
                <a:r>
                  <a:rPr kumimoji="1" lang="zh-CN" altLang="en-US" sz="2600" b="1" dirty="0" smtClean="0">
                    <a:solidFill>
                      <a:srgbClr val="FF0000"/>
                    </a:solidFill>
                    <a:latin typeface="Tahoma" pitchFamily="34" charset="0"/>
                  </a:rPr>
                  <a:t>加法逆元</a:t>
                </a:r>
                <a:r>
                  <a:rPr kumimoji="1" lang="zh-CN" altLang="en-US" sz="2600" dirty="0" smtClean="0">
                    <a:latin typeface="Tahoma" pitchFamily="34" charset="0"/>
                  </a:rPr>
                  <a:t>：</a:t>
                </a:r>
                <a:r>
                  <a:rPr kumimoji="1" lang="en-US" altLang="zh-CN" sz="2600" dirty="0" smtClean="0">
                    <a:latin typeface="Tahoma" pitchFamily="34" charset="0"/>
                  </a:rPr>
                  <a:t>ECC</a:t>
                </a:r>
                <a:r>
                  <a:rPr kumimoji="1" lang="zh-CN" altLang="en-US" sz="2600" dirty="0" smtClean="0">
                    <a:latin typeface="Tahoma" pitchFamily="34" charset="0"/>
                  </a:rPr>
                  <a:t>上的点</a:t>
                </a:r>
                <a14:m>
                  <m:oMath xmlns:m="http://schemas.openxmlformats.org/officeDocument/2006/math">
                    <m:r>
                      <a:rPr kumimoji="1" lang="en-US" altLang="zh-CN" sz="2600" i="1" dirty="0">
                        <a:latin typeface="Cambria Math"/>
                      </a:rPr>
                      <m:t>𝑃</m:t>
                    </m:r>
                    <m:r>
                      <a:rPr kumimoji="1" lang="en-US" altLang="zh-CN" sz="2600" i="1" dirty="0">
                        <a:latin typeface="Cambria Math"/>
                      </a:rPr>
                      <m:t> </m:t>
                    </m:r>
                  </m:oMath>
                </a14:m>
                <a:r>
                  <a:rPr kumimoji="1" lang="zh-CN" altLang="en-US" sz="2600" dirty="0" smtClean="0">
                    <a:latin typeface="Tahoma" pitchFamily="34" charset="0"/>
                  </a:rPr>
                  <a:t>的加法逆元</a:t>
                </a:r>
                <a14:m>
                  <m:oMath xmlns:m="http://schemas.openxmlformats.org/officeDocument/2006/math">
                    <m:r>
                      <a:rPr kumimoji="1" lang="en-US" altLang="zh-CN" sz="2600" b="1" i="1" dirty="0" smtClean="0">
                        <a:solidFill>
                          <a:srgbClr val="692AA2"/>
                        </a:solidFill>
                        <a:latin typeface="Cambria Math"/>
                      </a:rPr>
                      <m:t>−</m:t>
                    </m:r>
                    <m:r>
                      <a:rPr kumimoji="1" lang="en-US" altLang="zh-CN" sz="2600" b="1" i="1" dirty="0" smtClean="0">
                        <a:solidFill>
                          <a:srgbClr val="692AA2"/>
                        </a:solidFill>
                        <a:latin typeface="Cambria Math"/>
                      </a:rPr>
                      <m:t>𝑷</m:t>
                    </m:r>
                  </m:oMath>
                </a14:m>
                <a:r>
                  <a:rPr kumimoji="1" lang="zh-CN" altLang="en-US" sz="2600" dirty="0" smtClean="0">
                    <a:latin typeface="Tahoma" pitchFamily="34" charset="0"/>
                  </a:rPr>
                  <a:t>定义为：</a:t>
                </a:r>
                <a:r>
                  <a:rPr kumimoji="1" lang="zh-CN" altLang="en-US" sz="2600" b="1" dirty="0" smtClean="0">
                    <a:solidFill>
                      <a:srgbClr val="FF00FF"/>
                    </a:solidFill>
                    <a:latin typeface="Tahoma" pitchFamily="34" charset="0"/>
                  </a:rPr>
                  <a:t>具有相同 </a:t>
                </a:r>
                <a14:m>
                  <m:oMath xmlns:m="http://schemas.openxmlformats.org/officeDocument/2006/math">
                    <m:r>
                      <a:rPr kumimoji="1" lang="en-US" altLang="zh-CN" sz="2600" b="1" i="1" dirty="0" smtClean="0">
                        <a:solidFill>
                          <a:srgbClr val="FF00FF"/>
                        </a:solidFill>
                        <a:latin typeface="Cambria Math"/>
                      </a:rPr>
                      <m:t>𝒙</m:t>
                    </m:r>
                    <m:r>
                      <a:rPr kumimoji="1" lang="en-US" altLang="zh-CN" sz="2600" b="1" i="1" dirty="0" smtClean="0">
                        <a:solidFill>
                          <a:srgbClr val="FF00FF"/>
                        </a:solidFill>
                        <a:latin typeface="Cambria Math"/>
                      </a:rPr>
                      <m:t> </m:t>
                    </m:r>
                    <m:r>
                      <a:rPr kumimoji="1" lang="zh-CN" altLang="en-US" sz="2600" b="1" i="1" dirty="0" smtClean="0">
                        <a:solidFill>
                          <a:srgbClr val="FF00FF"/>
                        </a:solidFill>
                        <a:latin typeface="Cambria Math"/>
                      </a:rPr>
                      <m:t>坐标和负</m:t>
                    </m:r>
                    <m:r>
                      <a:rPr kumimoji="1" lang="en-US" altLang="zh-CN" sz="2600" b="1" i="1" dirty="0" smtClean="0">
                        <a:solidFill>
                          <a:srgbClr val="FF00FF"/>
                        </a:solidFill>
                        <a:latin typeface="Cambria Math"/>
                      </a:rPr>
                      <m:t>𝒚</m:t>
                    </m:r>
                    <m:r>
                      <a:rPr kumimoji="1" lang="en-US" altLang="zh-CN" sz="2600" b="1" i="1" dirty="0" smtClean="0">
                        <a:solidFill>
                          <a:srgbClr val="FF00FF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kumimoji="1" lang="zh-CN" altLang="en-US" sz="2600" b="1" dirty="0" smtClean="0">
                    <a:solidFill>
                      <a:srgbClr val="FF00FF"/>
                    </a:solidFill>
                    <a:latin typeface="Tahoma" pitchFamily="34" charset="0"/>
                  </a:rPr>
                  <a:t>坐标的点，即</a:t>
                </a:r>
                <a:r>
                  <a:rPr kumimoji="1" lang="zh-CN" altLang="en-US" sz="2600" dirty="0" smtClean="0">
                    <a:latin typeface="Tahoma" pitchFamily="34" charset="0"/>
                  </a:rPr>
                  <a:t>过</a:t>
                </a:r>
                <a14:m>
                  <m:oMath xmlns:m="http://schemas.openxmlformats.org/officeDocument/2006/math">
                    <m:r>
                      <a:rPr kumimoji="1" lang="en-US" altLang="zh-CN" sz="2600" i="1" dirty="0" smtClean="0">
                        <a:latin typeface="Cambria Math"/>
                      </a:rPr>
                      <m:t>𝑃</m:t>
                    </m:r>
                  </m:oMath>
                </a14:m>
                <a:r>
                  <a:rPr kumimoji="1" lang="zh-CN" altLang="en-US" sz="2600" dirty="0" smtClean="0">
                    <a:latin typeface="Tahoma" pitchFamily="34" charset="0"/>
                  </a:rPr>
                  <a:t>点的垂线与曲线相交的另外一点</a:t>
                </a:r>
              </a:p>
              <a:p>
                <a:r>
                  <a:rPr kumimoji="1" lang="zh-CN" altLang="en-US" sz="2600" dirty="0" smtClean="0">
                    <a:latin typeface="Tahoma" pitchFamily="34" charset="0"/>
                  </a:rPr>
                  <a:t>对</a:t>
                </a:r>
                <a:r>
                  <a:rPr kumimoji="1" lang="en-US" altLang="zh-CN" sz="2600" dirty="0" smtClean="0">
                    <a:latin typeface="Tahoma" pitchFamily="34" charset="0"/>
                  </a:rPr>
                  <a:t>ECC</a:t>
                </a:r>
                <a:r>
                  <a:rPr kumimoji="1" lang="zh-CN" altLang="en-US" sz="2600" dirty="0" smtClean="0">
                    <a:latin typeface="Tahoma" pitchFamily="34" charset="0"/>
                  </a:rPr>
                  <a:t>上</a:t>
                </a:r>
                <a14:m>
                  <m:oMath xmlns:m="http://schemas.openxmlformats.org/officeDocument/2006/math">
                    <m:r>
                      <a:rPr kumimoji="1" lang="en-US" altLang="zh-CN" sz="2600" i="1" dirty="0" smtClean="0">
                        <a:latin typeface="Cambria Math"/>
                      </a:rPr>
                      <m:t>𝑥</m:t>
                    </m:r>
                    <m:r>
                      <a:rPr kumimoji="1" lang="en-US" altLang="zh-CN" sz="260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kumimoji="1" lang="zh-CN" altLang="en-US" sz="2600" dirty="0" smtClean="0">
                    <a:latin typeface="Tahoma" pitchFamily="34" charset="0"/>
                  </a:rPr>
                  <a:t>坐标不同的两点</a:t>
                </a:r>
                <a14:m>
                  <m:oMath xmlns:m="http://schemas.openxmlformats.org/officeDocument/2006/math">
                    <m:r>
                      <a:rPr kumimoji="1" lang="en-US" altLang="zh-CN" sz="2600" i="1" dirty="0" smtClean="0">
                        <a:latin typeface="Cambria Math"/>
                      </a:rPr>
                      <m:t>𝑃</m:t>
                    </m:r>
                    <m:r>
                      <a:rPr kumimoji="1" lang="en-US" altLang="zh-CN" sz="2600" i="1" dirty="0" smtClean="0">
                        <a:latin typeface="Cambria Math"/>
                      </a:rPr>
                      <m:t>、</m:t>
                    </m:r>
                    <m:r>
                      <a:rPr kumimoji="1" lang="en-US" altLang="zh-CN" sz="2600" i="1" dirty="0" smtClean="0">
                        <a:latin typeface="Cambria Math"/>
                      </a:rPr>
                      <m:t>𝑄</m:t>
                    </m:r>
                    <m:r>
                      <a:rPr kumimoji="1" lang="en-US" altLang="zh-CN" sz="2600" i="1" dirty="0" smtClean="0">
                        <a:latin typeface="Cambria Math"/>
                      </a:rPr>
                      <m:t>，</m:t>
                    </m:r>
                    <m:r>
                      <a:rPr kumimoji="1" lang="zh-CN" altLang="en-US" sz="26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点加</m:t>
                    </m:r>
                    <m:r>
                      <a:rPr kumimoji="1" lang="en-US" altLang="zh-CN" sz="26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𝑷</m:t>
                    </m:r>
                    <m:r>
                      <a:rPr kumimoji="1" lang="en-US" altLang="zh-CN" sz="26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r>
                      <a:rPr kumimoji="1" lang="en-US" altLang="zh-CN" sz="26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𝑸</m:t>
                    </m:r>
                  </m:oMath>
                </a14:m>
                <a:r>
                  <a:rPr kumimoji="1" lang="zh-CN" altLang="en-US" sz="2600" dirty="0" smtClean="0">
                    <a:latin typeface="Tahoma" pitchFamily="34" charset="0"/>
                  </a:rPr>
                  <a:t>定义为：连接</a:t>
                </a:r>
                <a14:m>
                  <m:oMath xmlns:m="http://schemas.openxmlformats.org/officeDocument/2006/math">
                    <m:r>
                      <a:rPr kumimoji="1" lang="en-US" altLang="zh-CN" sz="2600" i="1" dirty="0" smtClean="0">
                        <a:latin typeface="Cambria Math"/>
                      </a:rPr>
                      <m:t>𝑃</m:t>
                    </m:r>
                    <m:r>
                      <a:rPr kumimoji="1" lang="zh-CN" altLang="en-US" sz="2600" i="1" dirty="0" smtClean="0">
                        <a:latin typeface="Cambria Math"/>
                      </a:rPr>
                      <m:t>和</m:t>
                    </m:r>
                    <m:r>
                      <a:rPr kumimoji="1" lang="en-US" altLang="zh-CN" sz="2600" i="1" dirty="0" smtClean="0">
                        <a:latin typeface="Cambria Math"/>
                      </a:rPr>
                      <m:t>𝑄</m:t>
                    </m:r>
                  </m:oMath>
                </a14:m>
                <a:r>
                  <a:rPr kumimoji="1" lang="zh-CN" altLang="en-US" sz="2600" dirty="0" smtClean="0">
                    <a:latin typeface="Tahoma" pitchFamily="34" charset="0"/>
                  </a:rPr>
                  <a:t>的直线和曲线相交于点</a:t>
                </a:r>
                <a14:m>
                  <m:oMath xmlns:m="http://schemas.openxmlformats.org/officeDocument/2006/math">
                    <m:r>
                      <a:rPr kumimoji="1" lang="en-US" altLang="zh-CN" sz="2600" i="1" dirty="0" smtClean="0">
                        <a:latin typeface="Cambria Math"/>
                      </a:rPr>
                      <m:t>𝑅</m:t>
                    </m:r>
                    <m:r>
                      <a:rPr kumimoji="1" lang="en-US" altLang="zh-CN" sz="2600" i="1" dirty="0" smtClean="0">
                        <a:latin typeface="Cambria Math"/>
                      </a:rPr>
                      <m:t>，</m:t>
                    </m:r>
                    <m:r>
                      <a:rPr kumimoji="1" lang="zh-CN" altLang="en-US" sz="2600" i="1" dirty="0" smtClean="0">
                        <a:latin typeface="Cambria Math"/>
                      </a:rPr>
                      <m:t>则</m:t>
                    </m:r>
                    <m:r>
                      <a:rPr kumimoji="1" lang="en-US" altLang="zh-CN" sz="2600" i="1" dirty="0" smtClean="0">
                        <a:latin typeface="Cambria Math"/>
                      </a:rPr>
                      <m:t>𝑃</m:t>
                    </m:r>
                    <m:r>
                      <a:rPr kumimoji="1" lang="en-US" altLang="zh-CN" sz="2600" i="1" dirty="0" smtClean="0">
                        <a:latin typeface="Cambria Math"/>
                      </a:rPr>
                      <m:t>+</m:t>
                    </m:r>
                    <m:r>
                      <a:rPr kumimoji="1" lang="en-US" altLang="zh-CN" sz="2600" i="1" dirty="0" smtClean="0">
                        <a:latin typeface="Cambria Math"/>
                      </a:rPr>
                      <m:t>𝑄</m:t>
                    </m:r>
                  </m:oMath>
                </a14:m>
                <a:r>
                  <a:rPr kumimoji="1" lang="zh-CN" altLang="en-US" sz="2600" dirty="0" smtClean="0">
                    <a:latin typeface="Tahoma" pitchFamily="34" charset="0"/>
                  </a:rPr>
                  <a:t>的值为</a:t>
                </a:r>
                <a14:m>
                  <m:oMath xmlns:m="http://schemas.openxmlformats.org/officeDocument/2006/math">
                    <m:r>
                      <a:rPr kumimoji="1" lang="en-US" altLang="zh-CN" sz="2600" i="1" dirty="0" smtClean="0">
                        <a:latin typeface="Cambria Math"/>
                      </a:rPr>
                      <m:t>𝑅</m:t>
                    </m:r>
                  </m:oMath>
                </a14:m>
                <a:r>
                  <a:rPr kumimoji="1" lang="zh-CN" altLang="en-US" sz="2600" dirty="0" smtClean="0">
                    <a:latin typeface="Tahoma" pitchFamily="34" charset="0"/>
                  </a:rPr>
                  <a:t>的加法逆元             </a:t>
                </a:r>
                <a:endParaRPr kumimoji="1" lang="en-US" altLang="zh-CN" sz="2600" dirty="0" smtClean="0">
                  <a:latin typeface="Tahoma" pitchFamily="34" charset="0"/>
                </a:endParaRPr>
              </a:p>
              <a:p>
                <a:r>
                  <a:rPr kumimoji="1" lang="zh-CN" altLang="en-US" sz="2600" b="1" dirty="0" smtClean="0">
                    <a:solidFill>
                      <a:srgbClr val="FF0000"/>
                    </a:solidFill>
                    <a:latin typeface="Tahoma" pitchFamily="34" charset="0"/>
                  </a:rPr>
                  <a:t>倍点</a:t>
                </a:r>
                <a14:m>
                  <m:oMath xmlns:m="http://schemas.openxmlformats.org/officeDocument/2006/math">
                    <m:r>
                      <a:rPr kumimoji="1" lang="en-US" altLang="zh-CN" sz="26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𝑷</m:t>
                    </m:r>
                    <m:r>
                      <a:rPr kumimoji="1" lang="en-US" altLang="zh-CN" sz="26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r>
                      <a:rPr kumimoji="1" lang="en-US" altLang="zh-CN" sz="26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𝑷</m:t>
                    </m:r>
                  </m:oMath>
                </a14:m>
                <a:r>
                  <a:rPr kumimoji="1" lang="zh-CN" altLang="en-US" sz="2600" dirty="0" smtClean="0">
                    <a:latin typeface="Tahoma" pitchFamily="34" charset="0"/>
                  </a:rPr>
                  <a:t>运算定义：做点</a:t>
                </a:r>
                <a14:m>
                  <m:oMath xmlns:m="http://schemas.openxmlformats.org/officeDocument/2006/math">
                    <m:r>
                      <a:rPr kumimoji="1" lang="en-US" altLang="zh-CN" sz="2600" i="1" dirty="0" smtClean="0">
                        <a:latin typeface="Cambria Math"/>
                      </a:rPr>
                      <m:t>𝑃</m:t>
                    </m:r>
                  </m:oMath>
                </a14:m>
                <a:r>
                  <a:rPr kumimoji="1" lang="zh-CN" altLang="en-US" sz="2600" dirty="0" smtClean="0">
                    <a:latin typeface="Tahoma" pitchFamily="34" charset="0"/>
                  </a:rPr>
                  <a:t>的切线，设切线与</a:t>
                </a:r>
                <a:r>
                  <a:rPr kumimoji="1" lang="en-US" altLang="zh-CN" sz="2600" dirty="0" smtClean="0">
                    <a:latin typeface="Tahoma" pitchFamily="34" charset="0"/>
                  </a:rPr>
                  <a:t>ECC</a:t>
                </a:r>
                <a:r>
                  <a:rPr kumimoji="1" lang="zh-CN" altLang="en-US" sz="2600" dirty="0" smtClean="0">
                    <a:latin typeface="Tahoma" pitchFamily="34" charset="0"/>
                  </a:rPr>
                  <a:t>交于点</a:t>
                </a:r>
                <a14:m>
                  <m:oMath xmlns:m="http://schemas.openxmlformats.org/officeDocument/2006/math">
                    <m:r>
                      <a:rPr kumimoji="1" lang="en-US" altLang="zh-CN" sz="2600" i="1" dirty="0" smtClean="0">
                        <a:latin typeface="Cambria Math"/>
                      </a:rPr>
                      <m:t>𝑅</m:t>
                    </m:r>
                    <m:r>
                      <a:rPr kumimoji="1" lang="en-US" altLang="zh-CN" sz="2600" i="1" dirty="0" smtClean="0">
                        <a:latin typeface="Cambria Math"/>
                      </a:rPr>
                      <m:t>，</m:t>
                    </m:r>
                    <m:r>
                      <a:rPr kumimoji="1" lang="zh-CN" altLang="en-US" sz="2600" i="1" dirty="0" smtClean="0">
                        <a:latin typeface="Cambria Math"/>
                      </a:rPr>
                      <m:t>则倍点为</m:t>
                    </m:r>
                    <m:r>
                      <a:rPr kumimoji="1" lang="en-US" altLang="zh-CN" sz="2600" i="1" dirty="0" smtClean="0">
                        <a:latin typeface="Cambria Math"/>
                      </a:rPr>
                      <m:t>𝑅</m:t>
                    </m:r>
                    <m:r>
                      <a:rPr kumimoji="1" lang="zh-CN" altLang="en-US" sz="2600" i="1" dirty="0" smtClean="0">
                        <a:latin typeface="Cambria Math"/>
                      </a:rPr>
                      <m:t>的逆</m:t>
                    </m:r>
                  </m:oMath>
                </a14:m>
                <a:r>
                  <a:rPr kumimoji="1" lang="zh-CN" altLang="en-US" sz="2600" dirty="0" smtClean="0">
                    <a:latin typeface="Tahoma" pitchFamily="34" charset="0"/>
                  </a:rPr>
                  <a:t>元，即：</a:t>
                </a:r>
                <a14:m>
                  <m:oMath xmlns:m="http://schemas.openxmlformats.org/officeDocument/2006/math">
                    <m:r>
                      <a:rPr kumimoji="1" lang="zh-CN" altLang="en-US" sz="2600" i="1" dirty="0" smtClean="0">
                        <a:latin typeface="Cambria Math"/>
                      </a:rPr>
                      <m:t>2</m:t>
                    </m:r>
                    <m:r>
                      <a:rPr kumimoji="1" lang="en-US" altLang="zh-CN" sz="2600" i="1" dirty="0" smtClean="0">
                        <a:latin typeface="Cambria Math"/>
                      </a:rPr>
                      <m:t>𝑃</m:t>
                    </m:r>
                    <m:r>
                      <a:rPr kumimoji="1" lang="en-US" altLang="zh-CN" sz="2600" i="1" dirty="0" smtClean="0">
                        <a:latin typeface="Cambria Math"/>
                      </a:rPr>
                      <m:t> =</m:t>
                    </m:r>
                    <m:r>
                      <a:rPr kumimoji="1" lang="en-US" altLang="zh-CN" sz="2600" i="1" dirty="0" smtClean="0">
                        <a:latin typeface="Cambria Math"/>
                      </a:rPr>
                      <m:t>𝑃</m:t>
                    </m:r>
                    <m:r>
                      <a:rPr kumimoji="1" lang="en-US" altLang="zh-CN" sz="2600" i="1" dirty="0" smtClean="0">
                        <a:latin typeface="Cambria Math"/>
                      </a:rPr>
                      <m:t>+</m:t>
                    </m:r>
                    <m:r>
                      <a:rPr kumimoji="1" lang="en-US" altLang="zh-CN" sz="2600" i="1" dirty="0" smtClean="0">
                        <a:latin typeface="Cambria Math"/>
                      </a:rPr>
                      <m:t>𝑃</m:t>
                    </m:r>
                    <m:r>
                      <a:rPr kumimoji="1" lang="en-US" altLang="zh-CN" sz="2600" i="1" dirty="0" smtClean="0">
                        <a:latin typeface="Cambria Math"/>
                      </a:rPr>
                      <m:t>= −</m:t>
                    </m:r>
                    <m:r>
                      <a:rPr kumimoji="1" lang="en-US" altLang="zh-CN" sz="2600" i="1" dirty="0" smtClean="0">
                        <a:latin typeface="Cambria Math"/>
                      </a:rPr>
                      <m:t>𝑅</m:t>
                    </m:r>
                    <m:r>
                      <a:rPr kumimoji="1" lang="en-US" altLang="zh-CN" sz="2600" i="1" dirty="0" smtClean="0">
                        <a:latin typeface="Cambria Math"/>
                      </a:rPr>
                      <m:t>  </m:t>
                    </m:r>
                  </m:oMath>
                </a14:m>
                <a:endParaRPr kumimoji="1" lang="en-US" altLang="zh-CN" sz="2600" dirty="0" smtClean="0">
                  <a:latin typeface="Tahoma" pitchFamily="34" charset="0"/>
                </a:endParaRPr>
              </a:p>
              <a:p>
                <a:pPr eaLnBrk="1" hangingPunct="1">
                  <a:spcBef>
                    <a:spcPct val="25000"/>
                  </a:spcBef>
                  <a:buFontTx/>
                  <a:buNone/>
                </a:pPr>
                <a:r>
                  <a:rPr kumimoji="1" lang="zh-CN" altLang="en-US" sz="2600" dirty="0" smtClean="0">
                    <a:latin typeface="Tahoma" pitchFamily="34" charset="0"/>
                  </a:rPr>
                  <a:t>      类似：</a:t>
                </a:r>
                <a14:m>
                  <m:oMath xmlns:m="http://schemas.openxmlformats.org/officeDocument/2006/math">
                    <m:r>
                      <a:rPr kumimoji="1" lang="en-US" altLang="zh-CN" sz="26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𝑘𝑃</m:t>
                    </m:r>
                    <m:r>
                      <a:rPr kumimoji="1" lang="en-US" altLang="zh-CN" sz="26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kumimoji="1" lang="en-US" altLang="zh-CN" sz="26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𝑃</m:t>
                    </m:r>
                    <m:r>
                      <a:rPr kumimoji="1" lang="en-US" altLang="zh-CN" sz="26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r>
                      <a:rPr kumimoji="1" lang="en-US" altLang="zh-CN" sz="26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𝑃</m:t>
                    </m:r>
                    <m:r>
                      <a:rPr kumimoji="1" lang="en-US" altLang="zh-CN" sz="26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r>
                      <a:rPr kumimoji="1" lang="en-US" altLang="zh-CN" sz="26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𝑃</m:t>
                    </m:r>
                    <m:r>
                      <a:rPr kumimoji="1" lang="en-US" altLang="zh-CN" sz="26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+…+</m:t>
                    </m:r>
                    <m:r>
                      <a:rPr kumimoji="1" lang="en-US" altLang="zh-CN" sz="26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𝑃</m:t>
                    </m:r>
                  </m:oMath>
                </a14:m>
                <a:endParaRPr kumimoji="1" lang="zh-CN" altLang="en-US" sz="2600" dirty="0" smtClean="0">
                  <a:solidFill>
                    <a:srgbClr val="FF0000"/>
                  </a:solidFill>
                  <a:latin typeface="Tahoma" pitchFamily="34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24000"/>
                <a:ext cx="8229600" cy="4800600"/>
              </a:xfrm>
              <a:blipFill rotWithShape="1">
                <a:blip r:embed="rId2" cstate="print"/>
                <a:stretch>
                  <a:fillRect l="-1111" t="-1396" r="-5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FB01-AE07-4AD1-9634-11EBAB45A9E8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71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 descr="Untitled-1副本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981200"/>
            <a:ext cx="8507110" cy="3505200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0A6CB-6F17-4BCD-8D65-38CE7F5DC913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72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58BE6-88CA-4CAD-B342-CA6AEA169E0D}" type="slidenum">
              <a:rPr lang="en-US" altLang="zh-CN"/>
              <a:pPr/>
              <a:t>73</a:t>
            </a:fld>
            <a:endParaRPr lang="en-US" altLang="zh-CN"/>
          </a:p>
        </p:txBody>
      </p:sp>
      <p:sp>
        <p:nvSpPr>
          <p:cNvPr id="209922" name="Rectangle 2"/>
          <p:cNvSpPr>
            <a:spLocks noChangeArrowheads="1"/>
          </p:cNvSpPr>
          <p:nvPr/>
        </p:nvSpPr>
        <p:spPr bwMode="auto">
          <a:xfrm>
            <a:off x="914400" y="4495800"/>
            <a:ext cx="5275263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324000" anchor="ctr"/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5715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7145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2860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743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200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657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114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0" hangingPunct="0">
              <a:lnSpc>
                <a:spcPct val="95000"/>
              </a:lnSpc>
            </a:pPr>
            <a:endParaRPr kumimoji="0" lang="en-US" altLang="zh-CN" sz="2800" b="1">
              <a:solidFill>
                <a:srgbClr val="007A35"/>
              </a:solidFill>
              <a:latin typeface="Frutiger 45 Light" pitchFamily="34" charset="0"/>
            </a:endParaRPr>
          </a:p>
        </p:txBody>
      </p:sp>
      <p:pic>
        <p:nvPicPr>
          <p:cNvPr id="209924" name="Picture 4" descr="ec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6" t="3333" r="8336" b="6665"/>
          <a:stretch>
            <a:fillRect/>
          </a:stretch>
        </p:blipFill>
        <p:spPr bwMode="auto">
          <a:xfrm>
            <a:off x="3213100" y="1219200"/>
            <a:ext cx="5397500" cy="485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926" name="Rectangle 6"/>
          <p:cNvSpPr>
            <a:spLocks noChangeArrowheads="1"/>
          </p:cNvSpPr>
          <p:nvPr/>
        </p:nvSpPr>
        <p:spPr bwMode="auto">
          <a:xfrm>
            <a:off x="609600" y="1752600"/>
            <a:ext cx="2362200" cy="609600"/>
          </a:xfrm>
          <a:prstGeom prst="rect">
            <a:avLst/>
          </a:prstGeom>
          <a:solidFill>
            <a:srgbClr val="FFFF9D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lIns="0" tIns="108000" rIns="0" bIns="108000"/>
          <a:lstStyle/>
          <a:p>
            <a:pPr algn="ctr" eaLnBrk="0" hangingPunct="0"/>
            <a:r>
              <a:rPr kumimoji="0" lang="de-CH" altLang="zh-CN" sz="2400" i="1"/>
              <a:t>y</a:t>
            </a:r>
            <a:r>
              <a:rPr kumimoji="0" lang="de-CH" altLang="zh-CN" sz="2400" baseline="30000"/>
              <a:t>2</a:t>
            </a:r>
            <a:r>
              <a:rPr kumimoji="0" lang="de-CH" altLang="zh-CN" sz="2400"/>
              <a:t> = </a:t>
            </a:r>
            <a:r>
              <a:rPr kumimoji="0" lang="de-CH" altLang="zh-CN" sz="2400" i="1"/>
              <a:t>x</a:t>
            </a:r>
            <a:r>
              <a:rPr kumimoji="0" lang="de-CH" altLang="zh-CN" sz="2400" baseline="30000"/>
              <a:t>3</a:t>
            </a:r>
            <a:r>
              <a:rPr kumimoji="0" lang="de-CH" altLang="zh-CN" sz="2400"/>
              <a:t> + </a:t>
            </a:r>
            <a:r>
              <a:rPr kumimoji="0" lang="de-CH" altLang="zh-CN" sz="2400" i="1"/>
              <a:t>ax</a:t>
            </a:r>
            <a:r>
              <a:rPr kumimoji="0" lang="de-CH" altLang="zh-CN" sz="2400"/>
              <a:t> + </a:t>
            </a:r>
            <a:r>
              <a:rPr kumimoji="0" lang="de-CH" altLang="zh-CN" sz="2400" i="1"/>
              <a:t>b</a:t>
            </a:r>
            <a:endParaRPr kumimoji="0" lang="en-US" altLang="zh-CN" sz="2400"/>
          </a:p>
        </p:txBody>
      </p:sp>
      <p:sp>
        <p:nvSpPr>
          <p:cNvPr id="209927" name="Rectangle 7"/>
          <p:cNvSpPr>
            <a:spLocks noChangeArrowheads="1"/>
          </p:cNvSpPr>
          <p:nvPr/>
        </p:nvSpPr>
        <p:spPr bwMode="auto">
          <a:xfrm>
            <a:off x="609600" y="3581400"/>
            <a:ext cx="2362200" cy="609600"/>
          </a:xfrm>
          <a:prstGeom prst="rect">
            <a:avLst/>
          </a:prstGeom>
          <a:solidFill>
            <a:srgbClr val="FFFF9D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lIns="0" tIns="108000" rIns="0" bIns="108000"/>
          <a:lstStyle/>
          <a:p>
            <a:pPr algn="ctr" eaLnBrk="0" hangingPunct="0"/>
            <a:r>
              <a:rPr kumimoji="0" lang="de-CH" altLang="zh-CN" sz="2400"/>
              <a:t>4</a:t>
            </a:r>
            <a:r>
              <a:rPr kumimoji="0" lang="de-CH" altLang="zh-CN" sz="2400" i="1"/>
              <a:t>a</a:t>
            </a:r>
            <a:r>
              <a:rPr kumimoji="0" lang="de-CH" altLang="zh-CN" sz="2400" baseline="30000"/>
              <a:t>3  </a:t>
            </a:r>
            <a:r>
              <a:rPr kumimoji="0" lang="de-CH" altLang="zh-CN" sz="2400"/>
              <a:t>+</a:t>
            </a:r>
            <a:r>
              <a:rPr kumimoji="0" lang="de-CH" altLang="zh-CN" sz="2400" baseline="30000"/>
              <a:t>  </a:t>
            </a:r>
            <a:r>
              <a:rPr kumimoji="0" lang="de-CH" altLang="zh-CN" sz="2400"/>
              <a:t>27</a:t>
            </a:r>
            <a:r>
              <a:rPr kumimoji="0" lang="de-CH" altLang="zh-CN" sz="2400" i="1"/>
              <a:t>b</a:t>
            </a:r>
            <a:r>
              <a:rPr kumimoji="0" lang="de-CH" altLang="zh-CN" sz="2400" baseline="30000"/>
              <a:t>2</a:t>
            </a:r>
            <a:r>
              <a:rPr kumimoji="0" lang="de-CH" altLang="zh-CN" sz="2400"/>
              <a:t> </a:t>
            </a:r>
            <a:r>
              <a:rPr kumimoji="0" lang="de-CH" altLang="zh-CN" sz="2400">
                <a:sym typeface="Symbol" pitchFamily="18" charset="2"/>
              </a:rPr>
              <a:t> 0</a:t>
            </a:r>
            <a:endParaRPr kumimoji="0" lang="en-US" altLang="zh-CN" sz="2400">
              <a:sym typeface="Symbol" pitchFamily="18" charset="2"/>
            </a:endParaRPr>
          </a:p>
        </p:txBody>
      </p:sp>
      <p:sp>
        <p:nvSpPr>
          <p:cNvPr id="209928" name="Text Box 8"/>
          <p:cNvSpPr txBox="1">
            <a:spLocks noChangeArrowheads="1"/>
          </p:cNvSpPr>
          <p:nvPr/>
        </p:nvSpPr>
        <p:spPr bwMode="auto">
          <a:xfrm>
            <a:off x="533400" y="1219200"/>
            <a:ext cx="17399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D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tIns="108000" bIns="108000">
            <a:spAutoFit/>
          </a:bodyPr>
          <a:lstStyle/>
          <a:p>
            <a:pPr algn="ctr" eaLnBrk="0" hangingPunct="0">
              <a:spcBef>
                <a:spcPct val="30000"/>
              </a:spcBef>
            </a:pPr>
            <a:r>
              <a:rPr kumimoji="0" lang="de-CH" altLang="zh-CN" sz="2000">
                <a:latin typeface="Tahoma" pitchFamily="34" charset="0"/>
              </a:rPr>
              <a:t>General form:</a:t>
            </a:r>
          </a:p>
        </p:txBody>
      </p:sp>
      <p:sp>
        <p:nvSpPr>
          <p:cNvPr id="209929" name="Text Box 9"/>
          <p:cNvSpPr txBox="1">
            <a:spLocks noChangeArrowheads="1"/>
          </p:cNvSpPr>
          <p:nvPr/>
        </p:nvSpPr>
        <p:spPr bwMode="auto">
          <a:xfrm>
            <a:off x="533400" y="2743200"/>
            <a:ext cx="250825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D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tIns="108000" bIns="108000">
            <a:spAutoFit/>
          </a:bodyPr>
          <a:lstStyle/>
          <a:p>
            <a:pPr eaLnBrk="0" hangingPunct="0">
              <a:spcBef>
                <a:spcPct val="30000"/>
              </a:spcBef>
            </a:pPr>
            <a:r>
              <a:rPr kumimoji="0" lang="de-CH" altLang="zh-CN" sz="2000">
                <a:latin typeface="Tahoma" pitchFamily="34" charset="0"/>
              </a:rPr>
              <a:t>Condition for distinct</a:t>
            </a:r>
            <a:br>
              <a:rPr kumimoji="0" lang="de-CH" altLang="zh-CN" sz="2000">
                <a:latin typeface="Tahoma" pitchFamily="34" charset="0"/>
              </a:rPr>
            </a:br>
            <a:r>
              <a:rPr kumimoji="0" lang="de-CH" altLang="zh-CN" sz="2000">
                <a:latin typeface="Tahoma" pitchFamily="34" charset="0"/>
              </a:rPr>
              <a:t>single roots:</a:t>
            </a:r>
          </a:p>
        </p:txBody>
      </p:sp>
      <p:sp>
        <p:nvSpPr>
          <p:cNvPr id="209930" name="Text Box 10"/>
          <p:cNvSpPr txBox="1">
            <a:spLocks noChangeArrowheads="1"/>
          </p:cNvSpPr>
          <p:nvPr/>
        </p:nvSpPr>
        <p:spPr bwMode="auto">
          <a:xfrm>
            <a:off x="533400" y="4495800"/>
            <a:ext cx="2454275" cy="170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D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tIns="108000" bIns="108000">
            <a:spAutoFit/>
          </a:bodyPr>
          <a:lstStyle/>
          <a:p>
            <a:pPr eaLnBrk="0" hangingPunct="0">
              <a:spcBef>
                <a:spcPct val="30000"/>
              </a:spcBef>
            </a:pPr>
            <a:r>
              <a:rPr kumimoji="0" lang="de-CH" altLang="zh-CN" sz="2000">
                <a:latin typeface="Tahoma" pitchFamily="34" charset="0"/>
              </a:rPr>
              <a:t>Example:</a:t>
            </a:r>
          </a:p>
          <a:p>
            <a:pPr eaLnBrk="0" hangingPunct="0"/>
            <a:r>
              <a:rPr kumimoji="0" lang="de-CH" altLang="zh-CN" sz="2800" i="1">
                <a:solidFill>
                  <a:srgbClr val="FF0000"/>
                </a:solidFill>
              </a:rPr>
              <a:t> </a:t>
            </a:r>
            <a:r>
              <a:rPr kumimoji="0" lang="de-CH" altLang="zh-CN" sz="2400" i="1">
                <a:solidFill>
                  <a:srgbClr val="FF0000"/>
                </a:solidFill>
              </a:rPr>
              <a:t>y</a:t>
            </a:r>
            <a:r>
              <a:rPr kumimoji="0" lang="de-CH" altLang="zh-CN" sz="2400" baseline="30000">
                <a:solidFill>
                  <a:srgbClr val="FF0000"/>
                </a:solidFill>
              </a:rPr>
              <a:t>2</a:t>
            </a:r>
            <a:r>
              <a:rPr kumimoji="0" lang="de-CH" altLang="zh-CN" sz="2400">
                <a:solidFill>
                  <a:srgbClr val="FF0000"/>
                </a:solidFill>
              </a:rPr>
              <a:t> = </a:t>
            </a:r>
            <a:r>
              <a:rPr kumimoji="0" lang="de-CH" altLang="zh-CN" sz="2400" i="1">
                <a:solidFill>
                  <a:srgbClr val="FF0000"/>
                </a:solidFill>
              </a:rPr>
              <a:t>x</a:t>
            </a:r>
            <a:r>
              <a:rPr kumimoji="0" lang="de-CH" altLang="zh-CN" sz="2400" baseline="30000">
                <a:solidFill>
                  <a:srgbClr val="FF0000"/>
                </a:solidFill>
              </a:rPr>
              <a:t>3</a:t>
            </a:r>
            <a:r>
              <a:rPr kumimoji="0" lang="de-CH" altLang="zh-CN" sz="2400">
                <a:solidFill>
                  <a:srgbClr val="FF0000"/>
                </a:solidFill>
              </a:rPr>
              <a:t> </a:t>
            </a:r>
            <a:r>
              <a:rPr kumimoji="0" lang="de-CH" altLang="zh-CN" sz="2400">
                <a:solidFill>
                  <a:srgbClr val="FF0000"/>
                </a:solidFill>
                <a:sym typeface="Symbol" pitchFamily="18" charset="2"/>
              </a:rPr>
              <a:t> </a:t>
            </a:r>
            <a:r>
              <a:rPr kumimoji="0" lang="de-CH" altLang="zh-CN" sz="2400" i="1">
                <a:solidFill>
                  <a:srgbClr val="FF0000"/>
                </a:solidFill>
              </a:rPr>
              <a:t>4x</a:t>
            </a:r>
          </a:p>
          <a:p>
            <a:pPr eaLnBrk="0" hangingPunct="0"/>
            <a:r>
              <a:rPr kumimoji="0" lang="de-CH" altLang="zh-CN" sz="2400" i="1"/>
              <a:t>     = x</a:t>
            </a:r>
            <a:r>
              <a:rPr kumimoji="0" lang="de-CH" altLang="zh-CN" sz="2400"/>
              <a:t>(</a:t>
            </a:r>
            <a:r>
              <a:rPr kumimoji="0" lang="de-CH" altLang="zh-CN" sz="2400" i="1"/>
              <a:t>x </a:t>
            </a:r>
            <a:r>
              <a:rPr kumimoji="0" lang="de-CH" altLang="zh-CN" sz="2400">
                <a:sym typeface="Symbol" pitchFamily="18" charset="2"/>
              </a:rPr>
              <a:t></a:t>
            </a:r>
            <a:r>
              <a:rPr kumimoji="0" lang="de-CH" altLang="zh-CN" sz="2400"/>
              <a:t>2)(</a:t>
            </a:r>
            <a:r>
              <a:rPr kumimoji="0" lang="de-CH" altLang="zh-CN" sz="2400" i="1"/>
              <a:t>x </a:t>
            </a:r>
            <a:r>
              <a:rPr kumimoji="0" lang="de-CH" altLang="zh-CN" sz="2400"/>
              <a:t>+2)</a:t>
            </a:r>
            <a:endParaRPr kumimoji="0" lang="en-US" altLang="zh-CN" sz="2400"/>
          </a:p>
          <a:p>
            <a:pPr eaLnBrk="0" hangingPunct="0">
              <a:spcBef>
                <a:spcPct val="30000"/>
              </a:spcBef>
            </a:pPr>
            <a:endParaRPr kumimoji="0" lang="de-CH" altLang="zh-CN" sz="2000">
              <a:latin typeface="Tahoma" pitchFamily="34" charset="0"/>
            </a:endParaRPr>
          </a:p>
        </p:txBody>
      </p:sp>
      <p:sp>
        <p:nvSpPr>
          <p:cNvPr id="209931" name="Rectangle 11"/>
          <p:cNvSpPr>
            <a:spLocks noGrp="1" noChangeArrowheads="1"/>
          </p:cNvSpPr>
          <p:nvPr>
            <p:ph type="title" idx="4294967295"/>
          </p:nvPr>
        </p:nvSpPr>
        <p:spPr>
          <a:xfrm>
            <a:off x="762000" y="0"/>
            <a:ext cx="7772400" cy="1143000"/>
          </a:xfrm>
        </p:spPr>
        <p:txBody>
          <a:bodyPr/>
          <a:lstStyle/>
          <a:p>
            <a:r>
              <a:rPr lang="de-DE" altLang="zh-CN" dirty="0">
                <a:solidFill>
                  <a:schemeClr val="tx1"/>
                </a:solidFill>
              </a:rPr>
              <a:t>What are Elliptic Curves?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9853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D3154-366C-450C-AAA2-E142B7852462}" type="slidenum">
              <a:rPr lang="en-US" altLang="zh-CN"/>
              <a:pPr/>
              <a:t>74</a:t>
            </a:fld>
            <a:endParaRPr lang="en-US" altLang="zh-CN"/>
          </a:p>
        </p:txBody>
      </p:sp>
      <p:pic>
        <p:nvPicPr>
          <p:cNvPr id="214018" name="Picture 2" descr="ec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6" t="3333" r="8336" b="6665"/>
          <a:stretch>
            <a:fillRect/>
          </a:stretch>
        </p:blipFill>
        <p:spPr bwMode="auto">
          <a:xfrm>
            <a:off x="3213100" y="1219200"/>
            <a:ext cx="5397500" cy="485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021" name="Rectangle 5"/>
          <p:cNvSpPr>
            <a:spLocks noChangeArrowheads="1"/>
          </p:cNvSpPr>
          <p:nvPr/>
        </p:nvSpPr>
        <p:spPr bwMode="auto">
          <a:xfrm>
            <a:off x="609600" y="3352800"/>
            <a:ext cx="1905000" cy="609600"/>
          </a:xfrm>
          <a:prstGeom prst="rect">
            <a:avLst/>
          </a:prstGeom>
          <a:solidFill>
            <a:srgbClr val="FFFF9D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lIns="0" tIns="108000" rIns="0" bIns="108000"/>
          <a:lstStyle/>
          <a:p>
            <a:pPr algn="ctr" eaLnBrk="0" hangingPunct="0"/>
            <a:r>
              <a:rPr kumimoji="0" lang="de-CH" altLang="zh-CN" sz="2400" i="1"/>
              <a:t>R</a:t>
            </a:r>
            <a:r>
              <a:rPr kumimoji="0" lang="de-CH" altLang="zh-CN" sz="2400"/>
              <a:t> = </a:t>
            </a:r>
            <a:r>
              <a:rPr kumimoji="0" lang="de-CH" altLang="zh-CN" sz="2400" i="1"/>
              <a:t>P</a:t>
            </a:r>
            <a:r>
              <a:rPr kumimoji="0" lang="de-CH" altLang="zh-CN" sz="2400"/>
              <a:t> + </a:t>
            </a:r>
            <a:r>
              <a:rPr kumimoji="0" lang="de-CH" altLang="zh-CN" sz="2400" i="1"/>
              <a:t>Q</a:t>
            </a:r>
            <a:endParaRPr kumimoji="0" lang="en-US" altLang="zh-CN" sz="2400" i="1"/>
          </a:p>
        </p:txBody>
      </p:sp>
      <p:sp>
        <p:nvSpPr>
          <p:cNvPr id="214022" name="Text Box 6"/>
          <p:cNvSpPr txBox="1">
            <a:spLocks noChangeArrowheads="1"/>
          </p:cNvSpPr>
          <p:nvPr/>
        </p:nvSpPr>
        <p:spPr bwMode="auto">
          <a:xfrm>
            <a:off x="533400" y="1219200"/>
            <a:ext cx="2555875" cy="122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D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tIns="108000" bIns="108000">
            <a:spAutoFit/>
          </a:bodyPr>
          <a:lstStyle/>
          <a:p>
            <a:pPr eaLnBrk="0" hangingPunct="0">
              <a:spcBef>
                <a:spcPct val="30000"/>
              </a:spcBef>
            </a:pPr>
            <a:r>
              <a:rPr kumimoji="0" lang="de-CH" altLang="zh-CN" sz="2000" dirty="0">
                <a:latin typeface="Tahoma" pitchFamily="34" charset="0"/>
              </a:rPr>
              <a:t>Group set:</a:t>
            </a:r>
          </a:p>
          <a:p>
            <a:pPr eaLnBrk="0" hangingPunct="0">
              <a:spcBef>
                <a:spcPct val="30000"/>
              </a:spcBef>
            </a:pPr>
            <a:r>
              <a:rPr kumimoji="0" lang="de-CH" altLang="zh-CN" sz="2000" dirty="0">
                <a:solidFill>
                  <a:srgbClr val="FF0000"/>
                </a:solidFill>
                <a:latin typeface="Tahoma" pitchFamily="34" charset="0"/>
              </a:rPr>
              <a:t>All points P(x,y) lying</a:t>
            </a:r>
            <a:br>
              <a:rPr kumimoji="0" lang="de-CH" altLang="zh-CN" sz="2000" dirty="0">
                <a:solidFill>
                  <a:srgbClr val="FF0000"/>
                </a:solidFill>
                <a:latin typeface="Tahoma" pitchFamily="34" charset="0"/>
              </a:rPr>
            </a:br>
            <a:r>
              <a:rPr kumimoji="0" lang="de-CH" altLang="zh-CN" sz="2000" dirty="0">
                <a:solidFill>
                  <a:srgbClr val="FF0000"/>
                </a:solidFill>
                <a:latin typeface="Tahoma" pitchFamily="34" charset="0"/>
              </a:rPr>
              <a:t>on an elliptic curve</a:t>
            </a:r>
          </a:p>
        </p:txBody>
      </p:sp>
      <p:sp>
        <p:nvSpPr>
          <p:cNvPr id="214023" name="Text Box 7"/>
          <p:cNvSpPr txBox="1">
            <a:spLocks noChangeArrowheads="1"/>
          </p:cNvSpPr>
          <p:nvPr/>
        </p:nvSpPr>
        <p:spPr bwMode="auto">
          <a:xfrm>
            <a:off x="533400" y="2362200"/>
            <a:ext cx="2095500" cy="91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D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tIns="108000" bIns="108000">
            <a:spAutoFit/>
          </a:bodyPr>
          <a:lstStyle/>
          <a:p>
            <a:pPr eaLnBrk="0" hangingPunct="0">
              <a:spcBef>
                <a:spcPct val="30000"/>
              </a:spcBef>
            </a:pPr>
            <a:r>
              <a:rPr kumimoji="0" lang="de-CH" altLang="zh-CN" sz="2000">
                <a:latin typeface="Tahoma" pitchFamily="34" charset="0"/>
              </a:rPr>
              <a:t>Group operation:</a:t>
            </a:r>
          </a:p>
          <a:p>
            <a:pPr eaLnBrk="0" hangingPunct="0">
              <a:spcBef>
                <a:spcPct val="30000"/>
              </a:spcBef>
            </a:pPr>
            <a:r>
              <a:rPr kumimoji="0" lang="de-CH" altLang="zh-CN" sz="2000">
                <a:solidFill>
                  <a:srgbClr val="FF0000"/>
                </a:solidFill>
                <a:latin typeface="Tahoma" pitchFamily="34" charset="0"/>
              </a:rPr>
              <a:t>Point addition</a:t>
            </a:r>
          </a:p>
        </p:txBody>
      </p:sp>
      <p:grpSp>
        <p:nvGrpSpPr>
          <p:cNvPr id="214024" name="Group 8"/>
          <p:cNvGrpSpPr>
            <a:grpSpLocks/>
          </p:cNvGrpSpPr>
          <p:nvPr/>
        </p:nvGrpSpPr>
        <p:grpSpPr bwMode="auto">
          <a:xfrm>
            <a:off x="3810000" y="2057400"/>
            <a:ext cx="4724400" cy="3248025"/>
            <a:chOff x="2400" y="1296"/>
            <a:chExt cx="2976" cy="2046"/>
          </a:xfrm>
        </p:grpSpPr>
        <p:sp>
          <p:nvSpPr>
            <p:cNvPr id="214025" name="Line 9"/>
            <p:cNvSpPr>
              <a:spLocks noChangeShapeType="1"/>
            </p:cNvSpPr>
            <p:nvPr/>
          </p:nvSpPr>
          <p:spPr bwMode="auto">
            <a:xfrm>
              <a:off x="2400" y="1296"/>
              <a:ext cx="2976" cy="1920"/>
            </a:xfrm>
            <a:prstGeom prst="line">
              <a:avLst/>
            </a:prstGeom>
            <a:noFill/>
            <a:ln w="28575">
              <a:solidFill>
                <a:srgbClr val="3399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tIns="108000" bIns="108000"/>
            <a:lstStyle/>
            <a:p>
              <a:endParaRPr lang="zh-CN" altLang="en-US"/>
            </a:p>
          </p:txBody>
        </p:sp>
        <p:grpSp>
          <p:nvGrpSpPr>
            <p:cNvPr id="214026" name="Group 10"/>
            <p:cNvGrpSpPr>
              <a:grpSpLocks/>
            </p:cNvGrpSpPr>
            <p:nvPr/>
          </p:nvGrpSpPr>
          <p:grpSpPr bwMode="auto">
            <a:xfrm>
              <a:off x="4791" y="2944"/>
              <a:ext cx="297" cy="398"/>
              <a:chOff x="4791" y="2944"/>
              <a:chExt cx="297" cy="398"/>
            </a:xfrm>
          </p:grpSpPr>
          <p:sp>
            <p:nvSpPr>
              <p:cNvPr id="214027" name="Oval 11"/>
              <p:cNvSpPr>
                <a:spLocks noChangeArrowheads="1"/>
              </p:cNvSpPr>
              <p:nvPr/>
            </p:nvSpPr>
            <p:spPr bwMode="auto">
              <a:xfrm>
                <a:off x="4992" y="2944"/>
                <a:ext cx="96" cy="96"/>
              </a:xfrm>
              <a:prstGeom prst="ellipse">
                <a:avLst/>
              </a:prstGeom>
              <a:solidFill>
                <a:srgbClr val="3399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wrap="none" tIns="108000" bIns="108000" anchor="ctr"/>
              <a:lstStyle/>
              <a:p>
                <a:pPr algn="ctr" eaLnBrk="0" hangingPunct="0">
                  <a:spcBef>
                    <a:spcPct val="30000"/>
                  </a:spcBef>
                </a:pPr>
                <a:endParaRPr kumimoji="0" lang="de-CH" altLang="zh-CN" sz="4000">
                  <a:solidFill>
                    <a:srgbClr val="FF0000"/>
                  </a:solidFill>
                  <a:latin typeface="Tahoma" pitchFamily="34" charset="0"/>
                </a:endParaRPr>
              </a:p>
            </p:txBody>
          </p:sp>
          <p:sp>
            <p:nvSpPr>
              <p:cNvPr id="214028" name="Text Box 12"/>
              <p:cNvSpPr txBox="1">
                <a:spLocks noChangeArrowheads="1"/>
              </p:cNvSpPr>
              <p:nvPr/>
            </p:nvSpPr>
            <p:spPr bwMode="auto">
              <a:xfrm>
                <a:off x="4791" y="2976"/>
                <a:ext cx="274" cy="3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9D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wrap="none" tIns="108000" bIns="108000">
                <a:spAutoFit/>
              </a:bodyPr>
              <a:lstStyle/>
              <a:p>
                <a:pPr algn="ctr" eaLnBrk="0" hangingPunct="0">
                  <a:spcBef>
                    <a:spcPct val="30000"/>
                  </a:spcBef>
                </a:pPr>
                <a:r>
                  <a:rPr kumimoji="0" lang="de-CH" altLang="zh-CN" sz="2400" i="1"/>
                  <a:t>R</a:t>
                </a:r>
                <a:r>
                  <a:rPr kumimoji="0" lang="de-CH" altLang="zh-CN" sz="2400" i="1">
                    <a:cs typeface="Times New Roman" pitchFamily="18" charset="0"/>
                  </a:rPr>
                  <a:t>'</a:t>
                </a:r>
              </a:p>
            </p:txBody>
          </p:sp>
        </p:grpSp>
      </p:grpSp>
      <p:grpSp>
        <p:nvGrpSpPr>
          <p:cNvPr id="214029" name="Group 13"/>
          <p:cNvGrpSpPr>
            <a:grpSpLocks/>
          </p:cNvGrpSpPr>
          <p:nvPr/>
        </p:nvGrpSpPr>
        <p:grpSpPr bwMode="auto">
          <a:xfrm>
            <a:off x="7575550" y="1752600"/>
            <a:ext cx="501650" cy="3810000"/>
            <a:chOff x="4772" y="1104"/>
            <a:chExt cx="316" cy="2400"/>
          </a:xfrm>
        </p:grpSpPr>
        <p:sp>
          <p:nvSpPr>
            <p:cNvPr id="214030" name="Line 14"/>
            <p:cNvSpPr>
              <a:spLocks noChangeShapeType="1"/>
            </p:cNvSpPr>
            <p:nvPr/>
          </p:nvSpPr>
          <p:spPr bwMode="auto">
            <a:xfrm>
              <a:off x="5040" y="1104"/>
              <a:ext cx="0" cy="2400"/>
            </a:xfrm>
            <a:prstGeom prst="line">
              <a:avLst/>
            </a:prstGeom>
            <a:noFill/>
            <a:ln w="28575">
              <a:solidFill>
                <a:srgbClr val="3399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tIns="108000" bIns="108000"/>
            <a:lstStyle/>
            <a:p>
              <a:endParaRPr lang="zh-CN" altLang="en-US"/>
            </a:p>
          </p:txBody>
        </p:sp>
        <p:grpSp>
          <p:nvGrpSpPr>
            <p:cNvPr id="214031" name="Group 15"/>
            <p:cNvGrpSpPr>
              <a:grpSpLocks/>
            </p:cNvGrpSpPr>
            <p:nvPr/>
          </p:nvGrpSpPr>
          <p:grpSpPr bwMode="auto">
            <a:xfrm>
              <a:off x="4772" y="1296"/>
              <a:ext cx="316" cy="366"/>
              <a:chOff x="4772" y="1296"/>
              <a:chExt cx="316" cy="366"/>
            </a:xfrm>
          </p:grpSpPr>
          <p:sp>
            <p:nvSpPr>
              <p:cNvPr id="214032" name="Oval 16"/>
              <p:cNvSpPr>
                <a:spLocks noChangeArrowheads="1"/>
              </p:cNvSpPr>
              <p:nvPr/>
            </p:nvSpPr>
            <p:spPr bwMode="auto">
              <a:xfrm>
                <a:off x="4992" y="1552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wrap="none" tIns="108000" bIns="108000" anchor="ctr"/>
              <a:lstStyle/>
              <a:p>
                <a:pPr algn="ctr" eaLnBrk="0" hangingPunct="0">
                  <a:spcBef>
                    <a:spcPct val="30000"/>
                  </a:spcBef>
                </a:pPr>
                <a:endParaRPr kumimoji="0" lang="de-CH" altLang="zh-CN" sz="4000">
                  <a:solidFill>
                    <a:srgbClr val="FF0000"/>
                  </a:solidFill>
                  <a:latin typeface="Tahoma" pitchFamily="34" charset="0"/>
                </a:endParaRPr>
              </a:p>
            </p:txBody>
          </p:sp>
          <p:sp>
            <p:nvSpPr>
              <p:cNvPr id="214033" name="Text Box 17"/>
              <p:cNvSpPr txBox="1">
                <a:spLocks noChangeArrowheads="1"/>
              </p:cNvSpPr>
              <p:nvPr/>
            </p:nvSpPr>
            <p:spPr bwMode="auto">
              <a:xfrm>
                <a:off x="4772" y="1296"/>
                <a:ext cx="233" cy="3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9D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wrap="none" tIns="108000" bIns="108000">
                <a:spAutoFit/>
              </a:bodyPr>
              <a:lstStyle/>
              <a:p>
                <a:pPr algn="ctr" eaLnBrk="0" hangingPunct="0">
                  <a:spcBef>
                    <a:spcPct val="30000"/>
                  </a:spcBef>
                </a:pPr>
                <a:r>
                  <a:rPr kumimoji="0" lang="de-CH" altLang="zh-CN" sz="2400" i="1"/>
                  <a:t>R</a:t>
                </a:r>
              </a:p>
            </p:txBody>
          </p:sp>
        </p:grpSp>
      </p:grpSp>
      <p:grpSp>
        <p:nvGrpSpPr>
          <p:cNvPr id="214034" name="Group 18"/>
          <p:cNvGrpSpPr>
            <a:grpSpLocks/>
          </p:cNvGrpSpPr>
          <p:nvPr/>
        </p:nvGrpSpPr>
        <p:grpSpPr bwMode="auto">
          <a:xfrm>
            <a:off x="4673600" y="2120900"/>
            <a:ext cx="369888" cy="660400"/>
            <a:chOff x="2928" y="1344"/>
            <a:chExt cx="233" cy="416"/>
          </a:xfrm>
        </p:grpSpPr>
        <p:sp>
          <p:nvSpPr>
            <p:cNvPr id="214035" name="Oval 19"/>
            <p:cNvSpPr>
              <a:spLocks noChangeArrowheads="1"/>
            </p:cNvSpPr>
            <p:nvPr/>
          </p:nvSpPr>
          <p:spPr bwMode="auto">
            <a:xfrm>
              <a:off x="2976" y="1664"/>
              <a:ext cx="96" cy="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 tIns="108000" bIns="108000" anchor="ctr"/>
            <a:lstStyle/>
            <a:p>
              <a:endParaRPr lang="zh-CN" altLang="en-US"/>
            </a:p>
          </p:txBody>
        </p:sp>
        <p:sp>
          <p:nvSpPr>
            <p:cNvPr id="214036" name="Text Box 20"/>
            <p:cNvSpPr txBox="1">
              <a:spLocks noChangeArrowheads="1"/>
            </p:cNvSpPr>
            <p:nvPr/>
          </p:nvSpPr>
          <p:spPr bwMode="auto">
            <a:xfrm>
              <a:off x="2928" y="1344"/>
              <a:ext cx="233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D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 tIns="108000" bIns="108000">
              <a:spAutoFit/>
            </a:bodyPr>
            <a:lstStyle/>
            <a:p>
              <a:pPr algn="ctr" eaLnBrk="0" hangingPunct="0">
                <a:spcBef>
                  <a:spcPct val="30000"/>
                </a:spcBef>
              </a:pPr>
              <a:r>
                <a:rPr kumimoji="0" lang="de-CH" altLang="zh-CN" sz="2400" i="1"/>
                <a:t>P</a:t>
              </a:r>
            </a:p>
          </p:txBody>
        </p:sp>
      </p:grpSp>
      <p:grpSp>
        <p:nvGrpSpPr>
          <p:cNvPr id="214037" name="Group 21"/>
          <p:cNvGrpSpPr>
            <a:grpSpLocks/>
          </p:cNvGrpSpPr>
          <p:nvPr/>
        </p:nvGrpSpPr>
        <p:grpSpPr bwMode="auto">
          <a:xfrm>
            <a:off x="5905500" y="3009900"/>
            <a:ext cx="527050" cy="581025"/>
            <a:chOff x="3720" y="1896"/>
            <a:chExt cx="332" cy="366"/>
          </a:xfrm>
        </p:grpSpPr>
        <p:sp>
          <p:nvSpPr>
            <p:cNvPr id="214038" name="Oval 22"/>
            <p:cNvSpPr>
              <a:spLocks noChangeArrowheads="1"/>
            </p:cNvSpPr>
            <p:nvPr/>
          </p:nvSpPr>
          <p:spPr bwMode="auto">
            <a:xfrm>
              <a:off x="3720" y="2128"/>
              <a:ext cx="96" cy="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 tIns="108000" bIns="108000" anchor="ctr"/>
            <a:lstStyle/>
            <a:p>
              <a:endParaRPr lang="zh-CN" altLang="en-US"/>
            </a:p>
          </p:txBody>
        </p:sp>
        <p:sp>
          <p:nvSpPr>
            <p:cNvPr id="214039" name="Text Box 23"/>
            <p:cNvSpPr txBox="1">
              <a:spLocks noChangeArrowheads="1"/>
            </p:cNvSpPr>
            <p:nvPr/>
          </p:nvSpPr>
          <p:spPr bwMode="auto">
            <a:xfrm>
              <a:off x="3797" y="1896"/>
              <a:ext cx="255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D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 tIns="108000" bIns="108000">
              <a:spAutoFit/>
            </a:bodyPr>
            <a:lstStyle/>
            <a:p>
              <a:pPr algn="ctr" eaLnBrk="0" hangingPunct="0">
                <a:spcBef>
                  <a:spcPct val="30000"/>
                </a:spcBef>
              </a:pPr>
              <a:r>
                <a:rPr kumimoji="0" lang="de-CH" altLang="zh-CN" sz="2400" i="1"/>
                <a:t>Q</a:t>
              </a:r>
            </a:p>
          </p:txBody>
        </p:sp>
      </p:grpSp>
      <p:sp>
        <p:nvSpPr>
          <p:cNvPr id="214040" name="Rectangle 24"/>
          <p:cNvSpPr>
            <a:spLocks noGrp="1" noChangeArrowheads="1"/>
          </p:cNvSpPr>
          <p:nvPr>
            <p:ph type="title" idx="4294967295"/>
          </p:nvPr>
        </p:nvSpPr>
        <p:spPr>
          <a:xfrm>
            <a:off x="762000" y="0"/>
            <a:ext cx="7772400" cy="1143000"/>
          </a:xfrm>
        </p:spPr>
        <p:txBody>
          <a:bodyPr/>
          <a:lstStyle/>
          <a:p>
            <a:r>
              <a:rPr lang="de-DE" altLang="zh-CN" dirty="0">
                <a:solidFill>
                  <a:schemeClr val="tx1"/>
                </a:solidFill>
              </a:rPr>
              <a:t>Points P(x,y) on an Elliptic Curve form a Group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80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4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4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4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4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14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021" grpId="0" animBg="1" autoUpdateAnimBg="0"/>
      <p:bldP spid="214022" grpId="0" autoUpdateAnimBg="0"/>
      <p:bldP spid="214023" grpId="0" autoUpdateAnimBg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56F7-18EC-47E2-B6B1-374C20040A6D}" type="slidenum">
              <a:rPr lang="en-US" altLang="zh-CN"/>
              <a:pPr/>
              <a:t>75</a:t>
            </a:fld>
            <a:endParaRPr lang="en-US" altLang="zh-CN"/>
          </a:p>
        </p:txBody>
      </p:sp>
      <p:pic>
        <p:nvPicPr>
          <p:cNvPr id="216066" name="Picture 2" descr="ec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6" t="3333" r="8336" b="6665"/>
          <a:stretch>
            <a:fillRect/>
          </a:stretch>
        </p:blipFill>
        <p:spPr bwMode="auto">
          <a:xfrm>
            <a:off x="3213100" y="1219200"/>
            <a:ext cx="5397500" cy="485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069" name="Text Box 5"/>
          <p:cNvSpPr txBox="1">
            <a:spLocks noChangeArrowheads="1"/>
          </p:cNvSpPr>
          <p:nvPr/>
        </p:nvSpPr>
        <p:spPr bwMode="auto">
          <a:xfrm>
            <a:off x="533400" y="1219200"/>
            <a:ext cx="2590800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D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>
            <a:spAutoFit/>
          </a:bodyPr>
          <a:lstStyle/>
          <a:p>
            <a:pPr eaLnBrk="0" hangingPunct="0">
              <a:spcBef>
                <a:spcPct val="30000"/>
              </a:spcBef>
            </a:pPr>
            <a:r>
              <a:rPr kumimoji="0" lang="de-CH" altLang="zh-CN" sz="2000">
                <a:latin typeface="Tahoma" pitchFamily="34" charset="0"/>
              </a:rPr>
              <a:t>Inverse element:</a:t>
            </a:r>
          </a:p>
          <a:p>
            <a:pPr eaLnBrk="0" hangingPunct="0">
              <a:spcBef>
                <a:spcPct val="30000"/>
              </a:spcBef>
            </a:pPr>
            <a:r>
              <a:rPr kumimoji="0" lang="de-CH" altLang="zh-CN" sz="2000">
                <a:solidFill>
                  <a:srgbClr val="FF0000"/>
                </a:solidFill>
                <a:latin typeface="Tahoma" pitchFamily="34" charset="0"/>
              </a:rPr>
              <a:t>P'(x,-y) = P(x,y)</a:t>
            </a:r>
          </a:p>
          <a:p>
            <a:pPr eaLnBrk="0" hangingPunct="0">
              <a:spcBef>
                <a:spcPct val="30000"/>
              </a:spcBef>
            </a:pPr>
            <a:r>
              <a:rPr kumimoji="0" lang="de-CH" altLang="zh-CN" sz="2000">
                <a:latin typeface="Tahoma" pitchFamily="34" charset="0"/>
              </a:rPr>
              <a:t>is mirrored on x-axis</a:t>
            </a:r>
          </a:p>
        </p:txBody>
      </p:sp>
      <p:sp>
        <p:nvSpPr>
          <p:cNvPr id="216070" name="Text Box 6"/>
          <p:cNvSpPr txBox="1">
            <a:spLocks noChangeArrowheads="1"/>
          </p:cNvSpPr>
          <p:nvPr/>
        </p:nvSpPr>
        <p:spPr bwMode="auto">
          <a:xfrm>
            <a:off x="533400" y="2514600"/>
            <a:ext cx="2667000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D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>
            <a:spAutoFit/>
          </a:bodyPr>
          <a:lstStyle/>
          <a:p>
            <a:pPr eaLnBrk="0" hangingPunct="0">
              <a:spcBef>
                <a:spcPct val="30000"/>
              </a:spcBef>
            </a:pPr>
            <a:r>
              <a:rPr kumimoji="0" lang="de-CH" altLang="zh-CN" sz="2000">
                <a:latin typeface="Tahoma" pitchFamily="34" charset="0"/>
              </a:rPr>
              <a:t>Point addition with inverse element: </a:t>
            </a:r>
          </a:p>
          <a:p>
            <a:pPr eaLnBrk="0" hangingPunct="0">
              <a:spcBef>
                <a:spcPct val="30000"/>
              </a:spcBef>
            </a:pPr>
            <a:r>
              <a:rPr kumimoji="0" lang="de-CH" altLang="zh-CN" sz="2000">
                <a:solidFill>
                  <a:srgbClr val="FF0000"/>
                </a:solidFill>
                <a:latin typeface="Tahoma" pitchFamily="34" charset="0"/>
              </a:rPr>
              <a:t>P + P' = O</a:t>
            </a:r>
          </a:p>
          <a:p>
            <a:pPr eaLnBrk="0" hangingPunct="0">
              <a:spcBef>
                <a:spcPct val="30000"/>
              </a:spcBef>
            </a:pPr>
            <a:r>
              <a:rPr kumimoji="0" lang="de-CH" altLang="zh-CN" sz="2000">
                <a:latin typeface="Tahoma" pitchFamily="34" charset="0"/>
              </a:rPr>
              <a:t>results in a neutral</a:t>
            </a:r>
            <a:br>
              <a:rPr kumimoji="0" lang="de-CH" altLang="zh-CN" sz="2000">
                <a:latin typeface="Tahoma" pitchFamily="34" charset="0"/>
              </a:rPr>
            </a:br>
            <a:r>
              <a:rPr kumimoji="0" lang="de-CH" altLang="zh-CN" sz="2000">
                <a:latin typeface="Tahoma" pitchFamily="34" charset="0"/>
              </a:rPr>
              <a:t>element </a:t>
            </a:r>
            <a:r>
              <a:rPr kumimoji="0" lang="de-CH" altLang="zh-CN" sz="2000">
                <a:solidFill>
                  <a:srgbClr val="FF0000"/>
                </a:solidFill>
                <a:latin typeface="Tahoma" pitchFamily="34" charset="0"/>
              </a:rPr>
              <a:t>O(x,</a:t>
            </a:r>
            <a:r>
              <a:rPr kumimoji="0" lang="de-CH" altLang="zh-CN" sz="2000">
                <a:solidFill>
                  <a:srgbClr val="FF0000"/>
                </a:solidFill>
                <a:latin typeface="Tahoma" pitchFamily="34" charset="0"/>
                <a:sym typeface="Symbol" pitchFamily="18" charset="2"/>
              </a:rPr>
              <a:t>)</a:t>
            </a:r>
            <a:r>
              <a:rPr kumimoji="0" lang="de-CH" altLang="zh-CN" sz="2000">
                <a:solidFill>
                  <a:srgbClr val="FF0000"/>
                </a:solidFill>
                <a:latin typeface="Tahoma" pitchFamily="34" charset="0"/>
              </a:rPr>
              <a:t> </a:t>
            </a:r>
            <a:r>
              <a:rPr kumimoji="0" lang="de-CH" altLang="zh-CN" sz="2000">
                <a:latin typeface="Tahoma" pitchFamily="34" charset="0"/>
              </a:rPr>
              <a:t>at infinity</a:t>
            </a:r>
          </a:p>
        </p:txBody>
      </p:sp>
      <p:grpSp>
        <p:nvGrpSpPr>
          <p:cNvPr id="216071" name="Group 7"/>
          <p:cNvGrpSpPr>
            <a:grpSpLocks/>
          </p:cNvGrpSpPr>
          <p:nvPr/>
        </p:nvGrpSpPr>
        <p:grpSpPr bwMode="auto">
          <a:xfrm>
            <a:off x="4724400" y="1219200"/>
            <a:ext cx="498475" cy="5029200"/>
            <a:chOff x="2976" y="768"/>
            <a:chExt cx="314" cy="3168"/>
          </a:xfrm>
        </p:grpSpPr>
        <p:sp>
          <p:nvSpPr>
            <p:cNvPr id="216072" name="Line 8"/>
            <p:cNvSpPr>
              <a:spLocks noChangeShapeType="1"/>
            </p:cNvSpPr>
            <p:nvPr/>
          </p:nvSpPr>
          <p:spPr bwMode="auto">
            <a:xfrm>
              <a:off x="3024" y="768"/>
              <a:ext cx="0" cy="3168"/>
            </a:xfrm>
            <a:prstGeom prst="line">
              <a:avLst/>
            </a:prstGeom>
            <a:noFill/>
            <a:ln w="28575">
              <a:solidFill>
                <a:srgbClr val="3399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tIns="108000" bIns="108000"/>
            <a:lstStyle/>
            <a:p>
              <a:endParaRPr lang="zh-CN" altLang="en-US"/>
            </a:p>
          </p:txBody>
        </p:sp>
        <p:grpSp>
          <p:nvGrpSpPr>
            <p:cNvPr id="216073" name="Group 9"/>
            <p:cNvGrpSpPr>
              <a:grpSpLocks/>
            </p:cNvGrpSpPr>
            <p:nvPr/>
          </p:nvGrpSpPr>
          <p:grpSpPr bwMode="auto">
            <a:xfrm>
              <a:off x="2976" y="2568"/>
              <a:ext cx="314" cy="366"/>
              <a:chOff x="2976" y="2568"/>
              <a:chExt cx="314" cy="366"/>
            </a:xfrm>
          </p:grpSpPr>
          <p:sp>
            <p:nvSpPr>
              <p:cNvPr id="216074" name="Oval 10"/>
              <p:cNvSpPr>
                <a:spLocks noChangeArrowheads="1"/>
              </p:cNvSpPr>
              <p:nvPr/>
            </p:nvSpPr>
            <p:spPr bwMode="auto">
              <a:xfrm>
                <a:off x="2976" y="2832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wrap="none" tIns="108000" bIns="108000" anchor="ctr"/>
              <a:lstStyle/>
              <a:p>
                <a:endParaRPr lang="zh-CN" altLang="en-US"/>
              </a:p>
            </p:txBody>
          </p:sp>
          <p:sp>
            <p:nvSpPr>
              <p:cNvPr id="216075" name="Text Box 11"/>
              <p:cNvSpPr txBox="1">
                <a:spLocks noChangeArrowheads="1"/>
              </p:cNvSpPr>
              <p:nvPr/>
            </p:nvSpPr>
            <p:spPr bwMode="auto">
              <a:xfrm>
                <a:off x="3016" y="2568"/>
                <a:ext cx="274" cy="3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9D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wrap="none" tIns="108000" bIns="108000">
                <a:spAutoFit/>
              </a:bodyPr>
              <a:lstStyle/>
              <a:p>
                <a:pPr algn="ctr" eaLnBrk="0" hangingPunct="0">
                  <a:spcBef>
                    <a:spcPct val="30000"/>
                  </a:spcBef>
                </a:pPr>
                <a:r>
                  <a:rPr kumimoji="0" lang="de-CH" altLang="zh-CN" sz="2400" i="1"/>
                  <a:t>P</a:t>
                </a:r>
                <a:r>
                  <a:rPr kumimoji="0" lang="de-CH" altLang="zh-CN" sz="2400" i="1">
                    <a:cs typeface="Times New Roman" pitchFamily="18" charset="0"/>
                  </a:rPr>
                  <a:t>'</a:t>
                </a:r>
              </a:p>
            </p:txBody>
          </p:sp>
        </p:grpSp>
      </p:grpSp>
      <p:sp>
        <p:nvSpPr>
          <p:cNvPr id="216076" name="Text Box 12"/>
          <p:cNvSpPr txBox="1">
            <a:spLocks noChangeArrowheads="1"/>
          </p:cNvSpPr>
          <p:nvPr/>
        </p:nvSpPr>
        <p:spPr bwMode="auto">
          <a:xfrm>
            <a:off x="4686300" y="6019800"/>
            <a:ext cx="5334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D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>
            <a:spAutoFit/>
          </a:bodyPr>
          <a:lstStyle/>
          <a:p>
            <a:pPr algn="ctr" eaLnBrk="0" hangingPunct="0">
              <a:spcBef>
                <a:spcPct val="30000"/>
              </a:spcBef>
            </a:pPr>
            <a:r>
              <a:rPr kumimoji="0" lang="de-CH" altLang="zh-CN" sz="2400" i="1"/>
              <a:t>O</a:t>
            </a:r>
          </a:p>
        </p:txBody>
      </p:sp>
      <p:sp>
        <p:nvSpPr>
          <p:cNvPr id="216077" name="Text Box 13"/>
          <p:cNvSpPr txBox="1">
            <a:spLocks noChangeArrowheads="1"/>
          </p:cNvSpPr>
          <p:nvPr/>
        </p:nvSpPr>
        <p:spPr bwMode="auto">
          <a:xfrm>
            <a:off x="533400" y="4724400"/>
            <a:ext cx="2667000" cy="91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D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>
            <a:spAutoFit/>
          </a:bodyPr>
          <a:lstStyle/>
          <a:p>
            <a:pPr eaLnBrk="0" hangingPunct="0">
              <a:spcBef>
                <a:spcPct val="30000"/>
              </a:spcBef>
            </a:pPr>
            <a:r>
              <a:rPr kumimoji="0" lang="de-CH" altLang="zh-CN" sz="2000">
                <a:latin typeface="Tahoma" pitchFamily="34" charset="0"/>
              </a:rPr>
              <a:t>Neutral element:</a:t>
            </a:r>
          </a:p>
          <a:p>
            <a:pPr eaLnBrk="0" hangingPunct="0">
              <a:spcBef>
                <a:spcPct val="30000"/>
              </a:spcBef>
            </a:pPr>
            <a:r>
              <a:rPr kumimoji="0" lang="de-CH" altLang="zh-CN" sz="2000">
                <a:solidFill>
                  <a:srgbClr val="FF0000"/>
                </a:solidFill>
                <a:latin typeface="Tahoma" pitchFamily="34" charset="0"/>
              </a:rPr>
              <a:t>P </a:t>
            </a:r>
            <a:r>
              <a:rPr kumimoji="0" lang="de-CH" altLang="zh-CN" sz="2000">
                <a:solidFill>
                  <a:srgbClr val="FF0000"/>
                </a:solidFill>
                <a:latin typeface="Tahoma" pitchFamily="34" charset="0"/>
                <a:sym typeface="Symbol" pitchFamily="18" charset="2"/>
              </a:rPr>
              <a:t>+</a:t>
            </a:r>
            <a:r>
              <a:rPr kumimoji="0" lang="de-CH" altLang="zh-CN" sz="2000">
                <a:solidFill>
                  <a:srgbClr val="FF0000"/>
                </a:solidFill>
                <a:latin typeface="Tahoma" pitchFamily="34" charset="0"/>
              </a:rPr>
              <a:t> O = P</a:t>
            </a:r>
          </a:p>
        </p:txBody>
      </p:sp>
      <p:grpSp>
        <p:nvGrpSpPr>
          <p:cNvPr id="216078" name="Group 14"/>
          <p:cNvGrpSpPr>
            <a:grpSpLocks/>
          </p:cNvGrpSpPr>
          <p:nvPr/>
        </p:nvGrpSpPr>
        <p:grpSpPr bwMode="auto">
          <a:xfrm>
            <a:off x="4724400" y="2578100"/>
            <a:ext cx="446088" cy="581025"/>
            <a:chOff x="2976" y="1624"/>
            <a:chExt cx="281" cy="366"/>
          </a:xfrm>
        </p:grpSpPr>
        <p:sp>
          <p:nvSpPr>
            <p:cNvPr id="216079" name="Oval 15"/>
            <p:cNvSpPr>
              <a:spLocks noChangeArrowheads="1"/>
            </p:cNvSpPr>
            <p:nvPr/>
          </p:nvSpPr>
          <p:spPr bwMode="auto">
            <a:xfrm>
              <a:off x="2976" y="1680"/>
              <a:ext cx="96" cy="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 tIns="108000" bIns="108000" anchor="ctr"/>
            <a:lstStyle/>
            <a:p>
              <a:endParaRPr lang="zh-CN" altLang="en-US"/>
            </a:p>
          </p:txBody>
        </p:sp>
        <p:sp>
          <p:nvSpPr>
            <p:cNvPr id="216080" name="Text Box 16"/>
            <p:cNvSpPr txBox="1">
              <a:spLocks noChangeArrowheads="1"/>
            </p:cNvSpPr>
            <p:nvPr/>
          </p:nvSpPr>
          <p:spPr bwMode="auto">
            <a:xfrm>
              <a:off x="3024" y="1624"/>
              <a:ext cx="233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D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tIns="108000" bIns="108000">
              <a:spAutoFit/>
            </a:bodyPr>
            <a:lstStyle/>
            <a:p>
              <a:pPr algn="ctr" eaLnBrk="0" hangingPunct="0">
                <a:spcBef>
                  <a:spcPct val="30000"/>
                </a:spcBef>
              </a:pPr>
              <a:r>
                <a:rPr kumimoji="0" lang="de-CH" altLang="zh-CN" sz="2400" i="1"/>
                <a:t>P</a:t>
              </a:r>
            </a:p>
          </p:txBody>
        </p:sp>
      </p:grpSp>
      <p:sp>
        <p:nvSpPr>
          <p:cNvPr id="216081" name="Rectangle 17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altLang="zh-CN" dirty="0">
                <a:solidFill>
                  <a:schemeClr val="tx1"/>
                </a:solidFill>
              </a:rPr>
              <a:t>Neutral and Inverse Elements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7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6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6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16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16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69" grpId="0" autoUpdateAnimBg="0"/>
      <p:bldP spid="216070" grpId="0" autoUpdateAnimBg="0"/>
      <p:bldP spid="216076" grpId="0" autoUpdateAnimBg="0"/>
      <p:bldP spid="216077" grpId="0" autoUpdateAnimBg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858B1-C025-45C1-BF2E-B6DA6FD939D0}" type="slidenum">
              <a:rPr lang="en-US" altLang="zh-CN"/>
              <a:pPr/>
              <a:t>76</a:t>
            </a:fld>
            <a:endParaRPr lang="en-US" altLang="zh-CN"/>
          </a:p>
        </p:txBody>
      </p:sp>
      <p:sp>
        <p:nvSpPr>
          <p:cNvPr id="218132" name="Rectangle 20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altLang="zh-CN" dirty="0">
                <a:solidFill>
                  <a:schemeClr val="tx1"/>
                </a:solidFill>
              </a:rPr>
              <a:t>Point Doubling – Adding a point to itself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2000250"/>
            <a:ext cx="2857500" cy="28575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676400" y="5410200"/>
            <a:ext cx="5943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随着两点越来越靠近，过两点的直线逐渐趋近于曲线的切线</a:t>
            </a:r>
          </a:p>
        </p:txBody>
      </p:sp>
    </p:spTree>
    <p:extLst>
      <p:ext uri="{BB962C8B-B14F-4D97-AF65-F5344CB8AC3E}">
        <p14:creationId xmlns:p14="http://schemas.microsoft.com/office/powerpoint/2010/main" val="157051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858B1-C025-45C1-BF2E-B6DA6FD939D0}" type="slidenum">
              <a:rPr lang="en-US" altLang="zh-CN"/>
              <a:pPr/>
              <a:t>77</a:t>
            </a:fld>
            <a:endParaRPr lang="en-US" altLang="zh-CN"/>
          </a:p>
        </p:txBody>
      </p:sp>
      <p:pic>
        <p:nvPicPr>
          <p:cNvPr id="218114" name="Picture 2" descr="ec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6" t="3333" r="8336" b="6665"/>
          <a:stretch>
            <a:fillRect/>
          </a:stretch>
        </p:blipFill>
        <p:spPr bwMode="auto">
          <a:xfrm>
            <a:off x="3213100" y="1219200"/>
            <a:ext cx="5397500" cy="485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8117" name="Rectangle 5"/>
          <p:cNvSpPr>
            <a:spLocks noChangeArrowheads="1"/>
          </p:cNvSpPr>
          <p:nvPr/>
        </p:nvSpPr>
        <p:spPr bwMode="auto">
          <a:xfrm>
            <a:off x="609600" y="2590800"/>
            <a:ext cx="1905000" cy="609600"/>
          </a:xfrm>
          <a:prstGeom prst="rect">
            <a:avLst/>
          </a:prstGeom>
          <a:solidFill>
            <a:srgbClr val="FFFF9D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lIns="0" tIns="108000" rIns="0" bIns="108000"/>
          <a:lstStyle/>
          <a:p>
            <a:pPr algn="ctr" eaLnBrk="0" hangingPunct="0"/>
            <a:r>
              <a:rPr kumimoji="0" lang="de-CH" altLang="zh-CN" sz="2400" i="1"/>
              <a:t>R</a:t>
            </a:r>
            <a:r>
              <a:rPr kumimoji="0" lang="de-CH" altLang="zh-CN" sz="2400"/>
              <a:t> = </a:t>
            </a:r>
            <a:r>
              <a:rPr kumimoji="0" lang="de-CH" altLang="zh-CN" sz="2400" i="1"/>
              <a:t>P</a:t>
            </a:r>
            <a:r>
              <a:rPr kumimoji="0" lang="de-CH" altLang="zh-CN" sz="2400"/>
              <a:t> + </a:t>
            </a:r>
            <a:r>
              <a:rPr kumimoji="0" lang="de-CH" altLang="zh-CN" sz="2400" i="1"/>
              <a:t>P</a:t>
            </a:r>
            <a:endParaRPr kumimoji="0" lang="en-US" altLang="zh-CN" sz="2400" i="1"/>
          </a:p>
        </p:txBody>
      </p:sp>
      <p:sp>
        <p:nvSpPr>
          <p:cNvPr id="218118" name="Text Box 6"/>
          <p:cNvSpPr txBox="1">
            <a:spLocks noChangeArrowheads="1"/>
          </p:cNvSpPr>
          <p:nvPr/>
        </p:nvSpPr>
        <p:spPr bwMode="auto">
          <a:xfrm>
            <a:off x="533400" y="1219200"/>
            <a:ext cx="2417763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D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tIns="108000" bIns="108000">
            <a:spAutoFit/>
          </a:bodyPr>
          <a:lstStyle/>
          <a:p>
            <a:pPr eaLnBrk="0" hangingPunct="0">
              <a:spcBef>
                <a:spcPct val="30000"/>
              </a:spcBef>
            </a:pPr>
            <a:r>
              <a:rPr kumimoji="0" lang="de-CH" altLang="zh-CN" sz="2000">
                <a:latin typeface="Tahoma" pitchFamily="34" charset="0"/>
              </a:rPr>
              <a:t>Point Doubling:</a:t>
            </a:r>
          </a:p>
          <a:p>
            <a:pPr eaLnBrk="0" hangingPunct="0">
              <a:spcBef>
                <a:spcPct val="30000"/>
              </a:spcBef>
            </a:pPr>
            <a:r>
              <a:rPr kumimoji="0" lang="de-CH" altLang="zh-CN" sz="2000">
                <a:solidFill>
                  <a:srgbClr val="FF0000"/>
                </a:solidFill>
                <a:latin typeface="Tahoma" pitchFamily="34" charset="0"/>
              </a:rPr>
              <a:t>Form the tangent in</a:t>
            </a:r>
          </a:p>
          <a:p>
            <a:pPr eaLnBrk="0" hangingPunct="0">
              <a:spcBef>
                <a:spcPct val="30000"/>
              </a:spcBef>
            </a:pPr>
            <a:r>
              <a:rPr kumimoji="0" lang="de-CH" altLang="zh-CN" sz="2000">
                <a:solidFill>
                  <a:srgbClr val="FF0000"/>
                </a:solidFill>
                <a:latin typeface="Tahoma" pitchFamily="34" charset="0"/>
              </a:rPr>
              <a:t>Point P(x,y)</a:t>
            </a:r>
          </a:p>
        </p:txBody>
      </p:sp>
      <p:grpSp>
        <p:nvGrpSpPr>
          <p:cNvPr id="218119" name="Group 7"/>
          <p:cNvGrpSpPr>
            <a:grpSpLocks/>
          </p:cNvGrpSpPr>
          <p:nvPr/>
        </p:nvGrpSpPr>
        <p:grpSpPr bwMode="auto">
          <a:xfrm>
            <a:off x="3962400" y="1828800"/>
            <a:ext cx="4724400" cy="3057525"/>
            <a:chOff x="2496" y="1152"/>
            <a:chExt cx="2976" cy="1926"/>
          </a:xfrm>
        </p:grpSpPr>
        <p:sp>
          <p:nvSpPr>
            <p:cNvPr id="218120" name="Line 8"/>
            <p:cNvSpPr>
              <a:spLocks noChangeShapeType="1"/>
            </p:cNvSpPr>
            <p:nvPr/>
          </p:nvSpPr>
          <p:spPr bwMode="auto">
            <a:xfrm>
              <a:off x="2496" y="1152"/>
              <a:ext cx="2976" cy="1920"/>
            </a:xfrm>
            <a:prstGeom prst="line">
              <a:avLst/>
            </a:prstGeom>
            <a:noFill/>
            <a:ln w="28575">
              <a:solidFill>
                <a:srgbClr val="3399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tIns="108000" bIns="108000"/>
            <a:lstStyle/>
            <a:p>
              <a:endParaRPr lang="zh-CN" altLang="en-US"/>
            </a:p>
          </p:txBody>
        </p:sp>
        <p:grpSp>
          <p:nvGrpSpPr>
            <p:cNvPr id="218121" name="Group 9"/>
            <p:cNvGrpSpPr>
              <a:grpSpLocks/>
            </p:cNvGrpSpPr>
            <p:nvPr/>
          </p:nvGrpSpPr>
          <p:grpSpPr bwMode="auto">
            <a:xfrm>
              <a:off x="4680" y="2680"/>
              <a:ext cx="297" cy="398"/>
              <a:chOff x="4791" y="2944"/>
              <a:chExt cx="297" cy="398"/>
            </a:xfrm>
          </p:grpSpPr>
          <p:sp>
            <p:nvSpPr>
              <p:cNvPr id="218122" name="Oval 10"/>
              <p:cNvSpPr>
                <a:spLocks noChangeArrowheads="1"/>
              </p:cNvSpPr>
              <p:nvPr/>
            </p:nvSpPr>
            <p:spPr bwMode="auto">
              <a:xfrm>
                <a:off x="4992" y="2944"/>
                <a:ext cx="96" cy="96"/>
              </a:xfrm>
              <a:prstGeom prst="ellipse">
                <a:avLst/>
              </a:prstGeom>
              <a:solidFill>
                <a:srgbClr val="3399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wrap="none" tIns="108000" bIns="108000" anchor="ctr"/>
              <a:lstStyle/>
              <a:p>
                <a:pPr algn="ctr" eaLnBrk="0" hangingPunct="0">
                  <a:spcBef>
                    <a:spcPct val="30000"/>
                  </a:spcBef>
                </a:pPr>
                <a:endParaRPr kumimoji="0" lang="de-CH" altLang="zh-CN" sz="4000">
                  <a:solidFill>
                    <a:srgbClr val="FF0000"/>
                  </a:solidFill>
                  <a:latin typeface="Tahoma" pitchFamily="34" charset="0"/>
                </a:endParaRPr>
              </a:p>
            </p:txBody>
          </p:sp>
          <p:sp>
            <p:nvSpPr>
              <p:cNvPr id="218123" name="Text Box 11"/>
              <p:cNvSpPr txBox="1">
                <a:spLocks noChangeArrowheads="1"/>
              </p:cNvSpPr>
              <p:nvPr/>
            </p:nvSpPr>
            <p:spPr bwMode="auto">
              <a:xfrm>
                <a:off x="4791" y="2976"/>
                <a:ext cx="274" cy="3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9D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wrap="none" tIns="108000" bIns="108000">
                <a:spAutoFit/>
              </a:bodyPr>
              <a:lstStyle/>
              <a:p>
                <a:pPr algn="ctr" eaLnBrk="0" hangingPunct="0">
                  <a:spcBef>
                    <a:spcPct val="30000"/>
                  </a:spcBef>
                </a:pPr>
                <a:r>
                  <a:rPr kumimoji="0" lang="de-CH" altLang="zh-CN" sz="2400" i="1"/>
                  <a:t>R</a:t>
                </a:r>
                <a:r>
                  <a:rPr kumimoji="0" lang="de-CH" altLang="zh-CN" sz="2400" i="1">
                    <a:cs typeface="Times New Roman" pitchFamily="18" charset="0"/>
                  </a:rPr>
                  <a:t>'</a:t>
                </a:r>
              </a:p>
            </p:txBody>
          </p:sp>
        </p:grpSp>
      </p:grpSp>
      <p:grpSp>
        <p:nvGrpSpPr>
          <p:cNvPr id="218124" name="Group 12"/>
          <p:cNvGrpSpPr>
            <a:grpSpLocks/>
          </p:cNvGrpSpPr>
          <p:nvPr/>
        </p:nvGrpSpPr>
        <p:grpSpPr bwMode="auto">
          <a:xfrm>
            <a:off x="7391400" y="1739900"/>
            <a:ext cx="501650" cy="3810000"/>
            <a:chOff x="4656" y="1096"/>
            <a:chExt cx="316" cy="2400"/>
          </a:xfrm>
        </p:grpSpPr>
        <p:sp>
          <p:nvSpPr>
            <p:cNvPr id="218125" name="Line 13"/>
            <p:cNvSpPr>
              <a:spLocks noChangeShapeType="1"/>
            </p:cNvSpPr>
            <p:nvPr/>
          </p:nvSpPr>
          <p:spPr bwMode="auto">
            <a:xfrm>
              <a:off x="4924" y="1096"/>
              <a:ext cx="0" cy="2400"/>
            </a:xfrm>
            <a:prstGeom prst="line">
              <a:avLst/>
            </a:prstGeom>
            <a:noFill/>
            <a:ln w="28575">
              <a:solidFill>
                <a:srgbClr val="3399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tIns="108000" bIns="108000"/>
            <a:lstStyle/>
            <a:p>
              <a:endParaRPr lang="zh-CN" altLang="en-US"/>
            </a:p>
          </p:txBody>
        </p:sp>
        <p:grpSp>
          <p:nvGrpSpPr>
            <p:cNvPr id="218126" name="Group 14"/>
            <p:cNvGrpSpPr>
              <a:grpSpLocks/>
            </p:cNvGrpSpPr>
            <p:nvPr/>
          </p:nvGrpSpPr>
          <p:grpSpPr bwMode="auto">
            <a:xfrm>
              <a:off x="4656" y="1560"/>
              <a:ext cx="316" cy="366"/>
              <a:chOff x="4772" y="1296"/>
              <a:chExt cx="316" cy="366"/>
            </a:xfrm>
          </p:grpSpPr>
          <p:sp>
            <p:nvSpPr>
              <p:cNvPr id="218127" name="Oval 15"/>
              <p:cNvSpPr>
                <a:spLocks noChangeArrowheads="1"/>
              </p:cNvSpPr>
              <p:nvPr/>
            </p:nvSpPr>
            <p:spPr bwMode="auto">
              <a:xfrm>
                <a:off x="4992" y="1552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wrap="none" tIns="108000" bIns="108000" anchor="ctr"/>
              <a:lstStyle/>
              <a:p>
                <a:pPr algn="ctr" eaLnBrk="0" hangingPunct="0">
                  <a:spcBef>
                    <a:spcPct val="30000"/>
                  </a:spcBef>
                </a:pPr>
                <a:endParaRPr kumimoji="0" lang="de-CH" altLang="zh-CN" sz="4000">
                  <a:solidFill>
                    <a:srgbClr val="FF0000"/>
                  </a:solidFill>
                  <a:latin typeface="Tahoma" pitchFamily="34" charset="0"/>
                </a:endParaRPr>
              </a:p>
            </p:txBody>
          </p:sp>
          <p:sp>
            <p:nvSpPr>
              <p:cNvPr id="218128" name="Text Box 16"/>
              <p:cNvSpPr txBox="1">
                <a:spLocks noChangeArrowheads="1"/>
              </p:cNvSpPr>
              <p:nvPr/>
            </p:nvSpPr>
            <p:spPr bwMode="auto">
              <a:xfrm>
                <a:off x="4772" y="1296"/>
                <a:ext cx="233" cy="3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9D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wrap="none" tIns="108000" bIns="108000">
                <a:spAutoFit/>
              </a:bodyPr>
              <a:lstStyle/>
              <a:p>
                <a:pPr algn="ctr" eaLnBrk="0" hangingPunct="0">
                  <a:spcBef>
                    <a:spcPct val="30000"/>
                  </a:spcBef>
                </a:pPr>
                <a:r>
                  <a:rPr kumimoji="0" lang="de-CH" altLang="zh-CN" sz="2400" i="1"/>
                  <a:t>R</a:t>
                </a:r>
              </a:p>
            </p:txBody>
          </p:sp>
        </p:grpSp>
      </p:grpSp>
      <p:grpSp>
        <p:nvGrpSpPr>
          <p:cNvPr id="218129" name="Group 17"/>
          <p:cNvGrpSpPr>
            <a:grpSpLocks/>
          </p:cNvGrpSpPr>
          <p:nvPr/>
        </p:nvGrpSpPr>
        <p:grpSpPr bwMode="auto">
          <a:xfrm>
            <a:off x="5384800" y="2260600"/>
            <a:ext cx="369888" cy="660400"/>
            <a:chOff x="2928" y="1344"/>
            <a:chExt cx="233" cy="416"/>
          </a:xfrm>
        </p:grpSpPr>
        <p:sp>
          <p:nvSpPr>
            <p:cNvPr id="218130" name="Oval 18"/>
            <p:cNvSpPr>
              <a:spLocks noChangeArrowheads="1"/>
            </p:cNvSpPr>
            <p:nvPr/>
          </p:nvSpPr>
          <p:spPr bwMode="auto">
            <a:xfrm>
              <a:off x="2976" y="1664"/>
              <a:ext cx="96" cy="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 tIns="108000" bIns="108000" anchor="ctr"/>
            <a:lstStyle/>
            <a:p>
              <a:endParaRPr lang="zh-CN" altLang="en-US"/>
            </a:p>
          </p:txBody>
        </p:sp>
        <p:sp>
          <p:nvSpPr>
            <p:cNvPr id="218131" name="Text Box 19"/>
            <p:cNvSpPr txBox="1">
              <a:spLocks noChangeArrowheads="1"/>
            </p:cNvSpPr>
            <p:nvPr/>
          </p:nvSpPr>
          <p:spPr bwMode="auto">
            <a:xfrm>
              <a:off x="2928" y="1344"/>
              <a:ext cx="233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D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 tIns="108000" bIns="108000">
              <a:spAutoFit/>
            </a:bodyPr>
            <a:lstStyle/>
            <a:p>
              <a:pPr algn="ctr" eaLnBrk="0" hangingPunct="0">
                <a:spcBef>
                  <a:spcPct val="30000"/>
                </a:spcBef>
              </a:pPr>
              <a:r>
                <a:rPr kumimoji="0" lang="de-CH" altLang="zh-CN" sz="2400" i="1"/>
                <a:t>P</a:t>
              </a:r>
            </a:p>
          </p:txBody>
        </p:sp>
      </p:grpSp>
      <p:sp>
        <p:nvSpPr>
          <p:cNvPr id="218132" name="Rectangle 20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altLang="zh-CN" dirty="0">
                <a:solidFill>
                  <a:schemeClr val="tx1"/>
                </a:solidFill>
              </a:rPr>
              <a:t>Point Doubling – Adding a point to itself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60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8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8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8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18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117" grpId="0" animBg="1" autoUpdateAnimBg="0"/>
      <p:bldP spid="218118" grpId="0" autoUpdateAnimBg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BED56-248B-4BBA-9158-8D258F1353ED}" type="slidenum">
              <a:rPr lang="en-US" altLang="zh-CN"/>
              <a:pPr/>
              <a:t>78</a:t>
            </a:fld>
            <a:endParaRPr lang="en-US" altLang="zh-CN"/>
          </a:p>
        </p:txBody>
      </p:sp>
      <p:pic>
        <p:nvPicPr>
          <p:cNvPr id="220162" name="Picture 2" descr="ec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6" t="3333" r="8336" b="6665"/>
          <a:stretch>
            <a:fillRect/>
          </a:stretch>
        </p:blipFill>
        <p:spPr bwMode="auto">
          <a:xfrm>
            <a:off x="3213100" y="1219200"/>
            <a:ext cx="5397500" cy="485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0165" name="Rectangle 5"/>
          <p:cNvSpPr>
            <a:spLocks noChangeArrowheads="1"/>
          </p:cNvSpPr>
          <p:nvPr/>
        </p:nvSpPr>
        <p:spPr bwMode="auto">
          <a:xfrm>
            <a:off x="381000" y="1828800"/>
            <a:ext cx="2743200" cy="609600"/>
          </a:xfrm>
          <a:prstGeom prst="rect">
            <a:avLst/>
          </a:prstGeom>
          <a:solidFill>
            <a:srgbClr val="FFFF9D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lIns="0" tIns="108000" rIns="0" bIns="108000"/>
          <a:lstStyle/>
          <a:p>
            <a:pPr algn="ctr" eaLnBrk="0" hangingPunct="0"/>
            <a:r>
              <a:rPr kumimoji="0" lang="de-CH" altLang="zh-CN" sz="2400" i="1"/>
              <a:t>kP</a:t>
            </a:r>
            <a:r>
              <a:rPr kumimoji="0" lang="de-CH" altLang="zh-CN" sz="2400"/>
              <a:t> = </a:t>
            </a:r>
            <a:r>
              <a:rPr kumimoji="0" lang="de-CH" altLang="zh-CN" sz="2400" i="1"/>
              <a:t>P</a:t>
            </a:r>
            <a:r>
              <a:rPr kumimoji="0" lang="de-CH" altLang="zh-CN" sz="2400"/>
              <a:t> + </a:t>
            </a:r>
            <a:r>
              <a:rPr kumimoji="0" lang="de-CH" altLang="zh-CN" sz="2400" i="1"/>
              <a:t>P + ... +</a:t>
            </a:r>
            <a:r>
              <a:rPr kumimoji="0" lang="de-CH" altLang="zh-CN" sz="2400"/>
              <a:t> </a:t>
            </a:r>
            <a:r>
              <a:rPr kumimoji="0" lang="de-CH" altLang="zh-CN" sz="2400" i="1"/>
              <a:t>P</a:t>
            </a:r>
            <a:endParaRPr kumimoji="0" lang="en-US" altLang="zh-CN" sz="2400" i="1"/>
          </a:p>
        </p:txBody>
      </p:sp>
      <p:sp>
        <p:nvSpPr>
          <p:cNvPr id="220166" name="Text Box 6"/>
          <p:cNvSpPr txBox="1">
            <a:spLocks noChangeArrowheads="1"/>
          </p:cNvSpPr>
          <p:nvPr/>
        </p:nvSpPr>
        <p:spPr bwMode="auto">
          <a:xfrm>
            <a:off x="533400" y="1219200"/>
            <a:ext cx="1881188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D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tIns="108000" bIns="108000">
            <a:spAutoFit/>
          </a:bodyPr>
          <a:lstStyle/>
          <a:p>
            <a:pPr eaLnBrk="0" hangingPunct="0">
              <a:spcBef>
                <a:spcPct val="30000"/>
              </a:spcBef>
            </a:pPr>
            <a:r>
              <a:rPr kumimoji="0" lang="de-CH" altLang="zh-CN" sz="2000">
                <a:latin typeface="Tahoma" pitchFamily="34" charset="0"/>
              </a:rPr>
              <a:t>Point Iteration:</a:t>
            </a:r>
          </a:p>
        </p:txBody>
      </p:sp>
      <p:grpSp>
        <p:nvGrpSpPr>
          <p:cNvPr id="220167" name="Group 7"/>
          <p:cNvGrpSpPr>
            <a:grpSpLocks/>
          </p:cNvGrpSpPr>
          <p:nvPr/>
        </p:nvGrpSpPr>
        <p:grpSpPr bwMode="auto">
          <a:xfrm>
            <a:off x="3810000" y="2717800"/>
            <a:ext cx="5067300" cy="304800"/>
            <a:chOff x="2400" y="1712"/>
            <a:chExt cx="3192" cy="192"/>
          </a:xfrm>
        </p:grpSpPr>
        <p:sp>
          <p:nvSpPr>
            <p:cNvPr id="220168" name="Line 8"/>
            <p:cNvSpPr>
              <a:spLocks noChangeShapeType="1"/>
            </p:cNvSpPr>
            <p:nvPr/>
          </p:nvSpPr>
          <p:spPr bwMode="auto">
            <a:xfrm>
              <a:off x="2400" y="1728"/>
              <a:ext cx="3192" cy="17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tIns="108000" bIns="108000"/>
            <a:lstStyle/>
            <a:p>
              <a:endParaRPr lang="zh-CN" altLang="en-US"/>
            </a:p>
          </p:txBody>
        </p:sp>
        <p:sp>
          <p:nvSpPr>
            <p:cNvPr id="220169" name="Oval 9"/>
            <p:cNvSpPr>
              <a:spLocks noChangeArrowheads="1"/>
            </p:cNvSpPr>
            <p:nvPr/>
          </p:nvSpPr>
          <p:spPr bwMode="auto">
            <a:xfrm>
              <a:off x="2913" y="1712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 tIns="108000" bIns="108000" anchor="ctr"/>
            <a:lstStyle/>
            <a:p>
              <a:pPr algn="ctr" eaLnBrk="0" hangingPunct="0">
                <a:spcBef>
                  <a:spcPct val="30000"/>
                </a:spcBef>
              </a:pPr>
              <a:endParaRPr kumimoji="0" lang="de-CH" altLang="zh-CN" sz="4000">
                <a:solidFill>
                  <a:srgbClr val="FF0000"/>
                </a:solidFill>
                <a:latin typeface="Tahoma" pitchFamily="34" charset="0"/>
              </a:endParaRPr>
            </a:p>
          </p:txBody>
        </p:sp>
      </p:grpSp>
      <p:grpSp>
        <p:nvGrpSpPr>
          <p:cNvPr id="220170" name="Group 10"/>
          <p:cNvGrpSpPr>
            <a:grpSpLocks/>
          </p:cNvGrpSpPr>
          <p:nvPr/>
        </p:nvGrpSpPr>
        <p:grpSpPr bwMode="auto">
          <a:xfrm>
            <a:off x="4629150" y="1778000"/>
            <a:ext cx="630238" cy="3810000"/>
            <a:chOff x="2916" y="1120"/>
            <a:chExt cx="397" cy="2400"/>
          </a:xfrm>
        </p:grpSpPr>
        <p:sp>
          <p:nvSpPr>
            <p:cNvPr id="220171" name="Line 11"/>
            <p:cNvSpPr>
              <a:spLocks noChangeShapeType="1"/>
            </p:cNvSpPr>
            <p:nvPr/>
          </p:nvSpPr>
          <p:spPr bwMode="auto">
            <a:xfrm>
              <a:off x="2968" y="1120"/>
              <a:ext cx="0" cy="240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tIns="108000" bIns="108000"/>
            <a:lstStyle/>
            <a:p>
              <a:endParaRPr lang="zh-CN" altLang="en-US"/>
            </a:p>
          </p:txBody>
        </p:sp>
        <p:sp>
          <p:nvSpPr>
            <p:cNvPr id="220172" name="Oval 12"/>
            <p:cNvSpPr>
              <a:spLocks noChangeArrowheads="1"/>
            </p:cNvSpPr>
            <p:nvPr/>
          </p:nvSpPr>
          <p:spPr bwMode="auto">
            <a:xfrm>
              <a:off x="2916" y="2784"/>
              <a:ext cx="96" cy="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 tIns="108000" bIns="108000" anchor="ctr"/>
            <a:lstStyle/>
            <a:p>
              <a:pPr algn="ctr" eaLnBrk="0" hangingPunct="0">
                <a:spcBef>
                  <a:spcPct val="30000"/>
                </a:spcBef>
              </a:pPr>
              <a:endParaRPr kumimoji="0" lang="de-CH" altLang="zh-CN" sz="4000">
                <a:solidFill>
                  <a:srgbClr val="FF0000"/>
                </a:solidFill>
                <a:latin typeface="Tahoma" pitchFamily="34" charset="0"/>
              </a:endParaRPr>
            </a:p>
          </p:txBody>
        </p:sp>
        <p:sp>
          <p:nvSpPr>
            <p:cNvPr id="220173" name="Text Box 13"/>
            <p:cNvSpPr txBox="1">
              <a:spLocks noChangeArrowheads="1"/>
            </p:cNvSpPr>
            <p:nvPr/>
          </p:nvSpPr>
          <p:spPr bwMode="auto">
            <a:xfrm>
              <a:off x="2984" y="2592"/>
              <a:ext cx="329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D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 tIns="108000" bIns="108000">
              <a:spAutoFit/>
            </a:bodyPr>
            <a:lstStyle/>
            <a:p>
              <a:pPr algn="ctr" eaLnBrk="0" hangingPunct="0">
                <a:spcBef>
                  <a:spcPct val="30000"/>
                </a:spcBef>
              </a:pPr>
              <a:r>
                <a:rPr kumimoji="0" lang="de-CH" altLang="zh-CN" sz="2400" i="1"/>
                <a:t>3P</a:t>
              </a:r>
              <a:endParaRPr kumimoji="0" lang="de-CH" altLang="zh-CN" sz="2400" i="1" baseline="30000"/>
            </a:p>
          </p:txBody>
        </p:sp>
      </p:grpSp>
      <p:grpSp>
        <p:nvGrpSpPr>
          <p:cNvPr id="220174" name="Group 14"/>
          <p:cNvGrpSpPr>
            <a:grpSpLocks/>
          </p:cNvGrpSpPr>
          <p:nvPr/>
        </p:nvGrpSpPr>
        <p:grpSpPr bwMode="auto">
          <a:xfrm>
            <a:off x="7315200" y="1739900"/>
            <a:ext cx="577850" cy="3810000"/>
            <a:chOff x="4608" y="1096"/>
            <a:chExt cx="364" cy="2400"/>
          </a:xfrm>
        </p:grpSpPr>
        <p:sp>
          <p:nvSpPr>
            <p:cNvPr id="220175" name="Line 15"/>
            <p:cNvSpPr>
              <a:spLocks noChangeShapeType="1"/>
            </p:cNvSpPr>
            <p:nvPr/>
          </p:nvSpPr>
          <p:spPr bwMode="auto">
            <a:xfrm>
              <a:off x="4924" y="1096"/>
              <a:ext cx="0" cy="2400"/>
            </a:xfrm>
            <a:prstGeom prst="line">
              <a:avLst/>
            </a:prstGeom>
            <a:noFill/>
            <a:ln w="28575">
              <a:solidFill>
                <a:srgbClr val="3399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tIns="108000" bIns="108000"/>
            <a:lstStyle/>
            <a:p>
              <a:endParaRPr lang="zh-CN" altLang="en-US"/>
            </a:p>
          </p:txBody>
        </p:sp>
        <p:grpSp>
          <p:nvGrpSpPr>
            <p:cNvPr id="220176" name="Group 16"/>
            <p:cNvGrpSpPr>
              <a:grpSpLocks/>
            </p:cNvGrpSpPr>
            <p:nvPr/>
          </p:nvGrpSpPr>
          <p:grpSpPr bwMode="auto">
            <a:xfrm>
              <a:off x="4608" y="1560"/>
              <a:ext cx="364" cy="366"/>
              <a:chOff x="4724" y="1296"/>
              <a:chExt cx="364" cy="366"/>
            </a:xfrm>
          </p:grpSpPr>
          <p:sp>
            <p:nvSpPr>
              <p:cNvPr id="220177" name="Oval 17"/>
              <p:cNvSpPr>
                <a:spLocks noChangeArrowheads="1"/>
              </p:cNvSpPr>
              <p:nvPr/>
            </p:nvSpPr>
            <p:spPr bwMode="auto">
              <a:xfrm>
                <a:off x="4992" y="1552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wrap="none" tIns="108000" bIns="108000" anchor="ctr"/>
              <a:lstStyle/>
              <a:p>
                <a:pPr algn="ctr" eaLnBrk="0" hangingPunct="0">
                  <a:spcBef>
                    <a:spcPct val="30000"/>
                  </a:spcBef>
                </a:pPr>
                <a:endParaRPr kumimoji="0" lang="de-CH" altLang="zh-CN" sz="4000">
                  <a:solidFill>
                    <a:srgbClr val="FF0000"/>
                  </a:solidFill>
                  <a:latin typeface="Tahoma" pitchFamily="34" charset="0"/>
                </a:endParaRPr>
              </a:p>
            </p:txBody>
          </p:sp>
          <p:sp>
            <p:nvSpPr>
              <p:cNvPr id="220178" name="Text Box 18"/>
              <p:cNvSpPr txBox="1">
                <a:spLocks noChangeArrowheads="1"/>
              </p:cNvSpPr>
              <p:nvPr/>
            </p:nvSpPr>
            <p:spPr bwMode="auto">
              <a:xfrm>
                <a:off x="4724" y="1296"/>
                <a:ext cx="329" cy="3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9D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wrap="none" tIns="108000" bIns="108000">
                <a:spAutoFit/>
              </a:bodyPr>
              <a:lstStyle/>
              <a:p>
                <a:pPr algn="ctr" eaLnBrk="0" hangingPunct="0">
                  <a:spcBef>
                    <a:spcPct val="30000"/>
                  </a:spcBef>
                </a:pPr>
                <a:r>
                  <a:rPr kumimoji="0" lang="de-CH" altLang="zh-CN" sz="2400" i="1"/>
                  <a:t>2P</a:t>
                </a:r>
                <a:endParaRPr kumimoji="0" lang="de-CH" altLang="zh-CN" sz="2400" i="1" baseline="30000"/>
              </a:p>
            </p:txBody>
          </p:sp>
        </p:grpSp>
      </p:grpSp>
      <p:grpSp>
        <p:nvGrpSpPr>
          <p:cNvPr id="220179" name="Group 19"/>
          <p:cNvGrpSpPr>
            <a:grpSpLocks/>
          </p:cNvGrpSpPr>
          <p:nvPr/>
        </p:nvGrpSpPr>
        <p:grpSpPr bwMode="auto">
          <a:xfrm>
            <a:off x="3962400" y="1828800"/>
            <a:ext cx="4724400" cy="3057525"/>
            <a:chOff x="2496" y="1152"/>
            <a:chExt cx="2976" cy="1926"/>
          </a:xfrm>
        </p:grpSpPr>
        <p:sp>
          <p:nvSpPr>
            <p:cNvPr id="220180" name="Line 20"/>
            <p:cNvSpPr>
              <a:spLocks noChangeShapeType="1"/>
            </p:cNvSpPr>
            <p:nvPr/>
          </p:nvSpPr>
          <p:spPr bwMode="auto">
            <a:xfrm>
              <a:off x="2496" y="1152"/>
              <a:ext cx="2976" cy="1920"/>
            </a:xfrm>
            <a:prstGeom prst="line">
              <a:avLst/>
            </a:prstGeom>
            <a:noFill/>
            <a:ln w="28575">
              <a:solidFill>
                <a:srgbClr val="3399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tIns="108000" bIns="108000"/>
            <a:lstStyle/>
            <a:p>
              <a:endParaRPr lang="zh-CN" altLang="en-US"/>
            </a:p>
          </p:txBody>
        </p:sp>
        <p:grpSp>
          <p:nvGrpSpPr>
            <p:cNvPr id="220181" name="Group 21"/>
            <p:cNvGrpSpPr>
              <a:grpSpLocks/>
            </p:cNvGrpSpPr>
            <p:nvPr/>
          </p:nvGrpSpPr>
          <p:grpSpPr bwMode="auto">
            <a:xfrm>
              <a:off x="4758" y="2680"/>
              <a:ext cx="219" cy="398"/>
              <a:chOff x="4869" y="2944"/>
              <a:chExt cx="219" cy="398"/>
            </a:xfrm>
          </p:grpSpPr>
          <p:sp>
            <p:nvSpPr>
              <p:cNvPr id="220182" name="Oval 22"/>
              <p:cNvSpPr>
                <a:spLocks noChangeArrowheads="1"/>
              </p:cNvSpPr>
              <p:nvPr/>
            </p:nvSpPr>
            <p:spPr bwMode="auto">
              <a:xfrm>
                <a:off x="4992" y="2944"/>
                <a:ext cx="96" cy="96"/>
              </a:xfrm>
              <a:prstGeom prst="ellipse">
                <a:avLst/>
              </a:prstGeom>
              <a:solidFill>
                <a:srgbClr val="3399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wrap="none" tIns="108000" bIns="108000" anchor="ctr"/>
              <a:lstStyle/>
              <a:p>
                <a:pPr algn="ctr" eaLnBrk="0" hangingPunct="0">
                  <a:spcBef>
                    <a:spcPct val="30000"/>
                  </a:spcBef>
                </a:pPr>
                <a:endParaRPr kumimoji="0" lang="de-CH" altLang="zh-CN" sz="4000">
                  <a:solidFill>
                    <a:srgbClr val="FF0000"/>
                  </a:solidFill>
                  <a:latin typeface="Tahoma" pitchFamily="34" charset="0"/>
                </a:endParaRPr>
              </a:p>
            </p:txBody>
          </p:sp>
          <p:sp>
            <p:nvSpPr>
              <p:cNvPr id="220183" name="Text Box 23"/>
              <p:cNvSpPr txBox="1">
                <a:spLocks noChangeArrowheads="1"/>
              </p:cNvSpPr>
              <p:nvPr/>
            </p:nvSpPr>
            <p:spPr bwMode="auto">
              <a:xfrm>
                <a:off x="4869" y="2976"/>
                <a:ext cx="116" cy="3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9D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wrap="none" tIns="108000" bIns="108000">
                <a:spAutoFit/>
              </a:bodyPr>
              <a:lstStyle/>
              <a:p>
                <a:pPr algn="ctr" eaLnBrk="0" hangingPunct="0">
                  <a:spcBef>
                    <a:spcPct val="30000"/>
                  </a:spcBef>
                </a:pPr>
                <a:endParaRPr kumimoji="0" lang="de-CH" altLang="zh-CN" sz="2400" i="1"/>
              </a:p>
            </p:txBody>
          </p:sp>
        </p:grpSp>
      </p:grpSp>
      <p:grpSp>
        <p:nvGrpSpPr>
          <p:cNvPr id="220184" name="Group 24"/>
          <p:cNvGrpSpPr>
            <a:grpSpLocks/>
          </p:cNvGrpSpPr>
          <p:nvPr/>
        </p:nvGrpSpPr>
        <p:grpSpPr bwMode="auto">
          <a:xfrm>
            <a:off x="5384800" y="2260600"/>
            <a:ext cx="369888" cy="660400"/>
            <a:chOff x="2928" y="1344"/>
            <a:chExt cx="233" cy="416"/>
          </a:xfrm>
        </p:grpSpPr>
        <p:sp>
          <p:nvSpPr>
            <p:cNvPr id="220185" name="Oval 25"/>
            <p:cNvSpPr>
              <a:spLocks noChangeArrowheads="1"/>
            </p:cNvSpPr>
            <p:nvPr/>
          </p:nvSpPr>
          <p:spPr bwMode="auto">
            <a:xfrm>
              <a:off x="2976" y="1664"/>
              <a:ext cx="96" cy="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 tIns="108000" bIns="108000" anchor="ctr"/>
            <a:lstStyle/>
            <a:p>
              <a:endParaRPr lang="zh-CN" altLang="en-US"/>
            </a:p>
          </p:txBody>
        </p:sp>
        <p:sp>
          <p:nvSpPr>
            <p:cNvPr id="220186" name="Text Box 26"/>
            <p:cNvSpPr txBox="1">
              <a:spLocks noChangeArrowheads="1"/>
            </p:cNvSpPr>
            <p:nvPr/>
          </p:nvSpPr>
          <p:spPr bwMode="auto">
            <a:xfrm>
              <a:off x="2928" y="1344"/>
              <a:ext cx="233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D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 tIns="108000" bIns="108000">
              <a:spAutoFit/>
            </a:bodyPr>
            <a:lstStyle/>
            <a:p>
              <a:pPr algn="ctr" eaLnBrk="0" hangingPunct="0">
                <a:spcBef>
                  <a:spcPct val="30000"/>
                </a:spcBef>
              </a:pPr>
              <a:r>
                <a:rPr kumimoji="0" lang="de-CH" altLang="zh-CN" sz="2400" i="1"/>
                <a:t>P</a:t>
              </a:r>
            </a:p>
          </p:txBody>
        </p:sp>
      </p:grpSp>
      <p:sp>
        <p:nvSpPr>
          <p:cNvPr id="220187" name="Rectangle 27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altLang="zh-CN" dirty="0">
                <a:solidFill>
                  <a:schemeClr val="tx1"/>
                </a:solidFill>
              </a:rPr>
              <a:t>Point Iteration – Adding a point k-1 times to itself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91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0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0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0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20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20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20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165" grpId="0" animBg="1" autoUpdateAnimBg="0"/>
      <p:bldP spid="220166" grpId="0" autoUpdateAnimBg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rgbClr val="000000"/>
                </a:solidFill>
                <a:ea typeface="黑体" pitchFamily="2" charset="-122"/>
              </a:rPr>
              <a:t>有限域上椭圆曲线加法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6B39C-0F31-4B27-90D9-5483743ED1CB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79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4"/>
              <p:cNvSpPr>
                <a:spLocks noChangeArrowheads="1"/>
              </p:cNvSpPr>
              <p:nvPr/>
            </p:nvSpPr>
            <p:spPr bwMode="auto">
              <a:xfrm>
                <a:off x="304800" y="2035175"/>
                <a:ext cx="8458200" cy="4730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marL="457200" indent="-457200" algn="l" eaLnBrk="1" hangingPunct="1">
                  <a:lnSpc>
                    <a:spcPct val="125000"/>
                  </a:lnSpc>
                  <a:spcBef>
                    <a:spcPct val="25000"/>
                  </a:spcBef>
                </a:pPr>
                <a:r>
                  <a:rPr kumimoji="1" lang="zh-CN" altLang="en-US" sz="2000" b="1" dirty="0" smtClean="0">
                    <a:solidFill>
                      <a:srgbClr val="000000"/>
                    </a:solidFill>
                    <a:latin typeface="Tahoma" pitchFamily="34" charset="0"/>
                    <a:ea typeface="黑体" pitchFamily="2" charset="-122"/>
                  </a:rPr>
                  <a:t>设 </a:t>
                </a:r>
                <a14:m>
                  <m:oMath xmlns:m="http://schemas.openxmlformats.org/officeDocument/2006/math">
                    <m:r>
                      <a:rPr kumimoji="1" lang="en-US" altLang="zh-CN" sz="2000" b="1" i="1" dirty="0" smtClean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𝑷</m:t>
                    </m:r>
                    <m:r>
                      <a:rPr kumimoji="1" lang="en-US" altLang="zh-CN" sz="2000" b="1" i="1" dirty="0" smtClean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＝</m:t>
                    </m:r>
                    <m:r>
                      <a:rPr kumimoji="1" lang="en-US" altLang="zh-CN" sz="2000" b="1" i="1" dirty="0" smtClean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 (</m:t>
                    </m:r>
                    <m:r>
                      <a:rPr kumimoji="1" lang="en-US" altLang="zh-CN" sz="2000" b="1" i="1" dirty="0" smtClean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𝒙</m:t>
                    </m:r>
                    <m:r>
                      <a:rPr kumimoji="1" lang="en-US" altLang="zh-CN" sz="2000" b="1" i="1" baseline="-25000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𝟏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，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𝒚</m:t>
                    </m:r>
                    <m:r>
                      <a:rPr kumimoji="1" lang="en-US" altLang="zh-CN" sz="2000" b="1" i="1" baseline="-25000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𝟏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) 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，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𝑸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 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＝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 (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𝒙</m:t>
                    </m:r>
                    <m:r>
                      <a:rPr kumimoji="1" lang="en-US" altLang="zh-CN" sz="2000" b="1" i="1" baseline="-25000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𝟐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，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𝒚</m:t>
                    </m:r>
                    <m:r>
                      <a:rPr kumimoji="1" lang="en-US" altLang="zh-CN" sz="2000" b="1" i="1" baseline="-25000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𝟐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) 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，</m:t>
                    </m:r>
                    <m:r>
                      <a:rPr kumimoji="1" lang="zh-CN" altLang="en-US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且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𝑷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，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𝑸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 ∈ </m:t>
                    </m:r>
                    <m:r>
                      <a:rPr kumimoji="1" lang="en-US" altLang="zh-CN" sz="2000" b="1" i="1" dirty="0" err="1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𝑬</m:t>
                    </m:r>
                    <m:r>
                      <a:rPr kumimoji="1" lang="en-US" altLang="zh-CN" sz="2000" b="1" i="1" baseline="-25000" dirty="0" err="1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𝒑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(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𝒂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, 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𝒃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)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，</m:t>
                    </m:r>
                  </m:oMath>
                </a14:m>
                <a:r>
                  <a:rPr kumimoji="1" lang="zh-CN" altLang="en-US" sz="2000" b="1" dirty="0">
                    <a:solidFill>
                      <a:srgbClr val="000000"/>
                    </a:solidFill>
                    <a:latin typeface="Tahoma" pitchFamily="34" charset="0"/>
                    <a:ea typeface="黑体" pitchFamily="2" charset="-122"/>
                  </a:rPr>
                  <a:t>则：</a:t>
                </a:r>
                <a:r>
                  <a:rPr kumimoji="1" lang="zh-CN" altLang="en-US" sz="2000" b="1" dirty="0">
                    <a:solidFill>
                      <a:srgbClr val="000000"/>
                    </a:solidFill>
                    <a:ea typeface="宋体" charset="-122"/>
                  </a:rPr>
                  <a:t>   </a:t>
                </a:r>
              </a:p>
            </p:txBody>
          </p:sp>
        </mc:Choice>
        <mc:Fallback xmlns="">
          <p:sp>
            <p:nvSpPr>
              <p:cNvPr id="8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2035175"/>
                <a:ext cx="8458200" cy="473075"/>
              </a:xfrm>
              <a:prstGeom prst="rect">
                <a:avLst/>
              </a:prstGeom>
              <a:blipFill rotWithShape="1">
                <a:blip r:embed="rId4" cstate="print"/>
                <a:stretch>
                  <a:fillRect l="-720" t="-1299" b="-1298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9635264"/>
              </p:ext>
            </p:extLst>
          </p:nvPr>
        </p:nvGraphicFramePr>
        <p:xfrm>
          <a:off x="1333500" y="2568575"/>
          <a:ext cx="6151562" cy="360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78" name="公式" r:id="rId5" imgW="2705100" imgH="1866900" progId="">
                  <p:embed/>
                </p:oleObj>
              </mc:Choice>
              <mc:Fallback>
                <p:oleObj name="公式" r:id="rId5" imgW="2705100" imgH="1866900" progId="">
                  <p:embed/>
                  <p:pic>
                    <p:nvPicPr>
                      <p:cNvPr id="0" name="Picture 2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3500" y="2568575"/>
                        <a:ext cx="6151562" cy="360362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89677-83E3-4E56-875B-5F909229B87F}" type="datetime1">
              <a:rPr lang="zh-CN" altLang="en-US" smtClean="0"/>
              <a:pPr/>
              <a:t>2019/12/9</a:t>
            </a:fld>
            <a:endParaRPr lang="en-US" altLang="zh-CN"/>
          </a:p>
        </p:txBody>
      </p:sp>
      <p:sp>
        <p:nvSpPr>
          <p:cNvPr id="5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计算机科学与技术学院</a:t>
            </a:r>
          </a:p>
        </p:txBody>
      </p:sp>
      <p:sp>
        <p:nvSpPr>
          <p:cNvPr id="5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9E642-BFAA-4343-B6AF-3EEC0603D138}" type="slidenum">
              <a:rPr lang="en-US" altLang="zh-CN"/>
              <a:pPr/>
              <a:t>8</a:t>
            </a:fld>
            <a:endParaRPr lang="en-US" altLang="zh-CN"/>
          </a:p>
        </p:txBody>
      </p:sp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153604" name="Text Box 4"/>
          <p:cNvSpPr txBox="1">
            <a:spLocks noChangeArrowheads="1"/>
          </p:cNvSpPr>
          <p:nvPr/>
        </p:nvSpPr>
        <p:spPr bwMode="auto">
          <a:xfrm>
            <a:off x="1023938" y="213836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zh-CN" altLang="zh-CN">
              <a:latin typeface="Arial" charset="0"/>
            </a:endParaRPr>
          </a:p>
        </p:txBody>
      </p:sp>
      <p:pic>
        <p:nvPicPr>
          <p:cNvPr id="153605" name="Picture 5" descr="HH01677_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72225" y="2133600"/>
            <a:ext cx="1733550" cy="2016125"/>
          </a:xfrm>
          <a:prstGeom prst="rect">
            <a:avLst/>
          </a:prstGeom>
          <a:noFill/>
        </p:spPr>
      </p:pic>
      <p:pic>
        <p:nvPicPr>
          <p:cNvPr id="153606" name="Picture 6" descr="q1rsk3vl[1]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6300788" y="3357563"/>
            <a:ext cx="763587" cy="1081087"/>
          </a:xfrm>
          <a:noFill/>
          <a:ln/>
        </p:spPr>
      </p:pic>
      <p:sp>
        <p:nvSpPr>
          <p:cNvPr id="153607" name="Text Box 7"/>
          <p:cNvSpPr txBox="1">
            <a:spLocks noChangeArrowheads="1"/>
          </p:cNvSpPr>
          <p:nvPr/>
        </p:nvSpPr>
        <p:spPr bwMode="auto">
          <a:xfrm>
            <a:off x="1403350" y="5013325"/>
            <a:ext cx="151288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4000" dirty="0">
                <a:solidFill>
                  <a:schemeClr val="tx2"/>
                </a:solidFill>
                <a:latin typeface="Comic Sans MS" pitchFamily="66" charset="0"/>
              </a:rPr>
              <a:t>Alice</a:t>
            </a:r>
          </a:p>
        </p:txBody>
      </p:sp>
      <p:sp>
        <p:nvSpPr>
          <p:cNvPr id="153609" name="Text Box 9"/>
          <p:cNvSpPr txBox="1">
            <a:spLocks noChangeArrowheads="1"/>
          </p:cNvSpPr>
          <p:nvPr/>
        </p:nvSpPr>
        <p:spPr bwMode="auto">
          <a:xfrm>
            <a:off x="6877050" y="4868863"/>
            <a:ext cx="1073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4000">
                <a:solidFill>
                  <a:schemeClr val="tx2"/>
                </a:solidFill>
                <a:latin typeface="Comic Sans MS" pitchFamily="66" charset="0"/>
              </a:rPr>
              <a:t>Bob</a:t>
            </a:r>
          </a:p>
        </p:txBody>
      </p:sp>
      <p:sp>
        <p:nvSpPr>
          <p:cNvPr id="153610" name="Text Box 10"/>
          <p:cNvSpPr txBox="1">
            <a:spLocks noChangeArrowheads="1"/>
          </p:cNvSpPr>
          <p:nvPr/>
        </p:nvSpPr>
        <p:spPr bwMode="auto">
          <a:xfrm>
            <a:off x="3348038" y="4403725"/>
            <a:ext cx="2743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4000" dirty="0">
                <a:solidFill>
                  <a:schemeClr val="tx2"/>
                </a:solidFill>
                <a:latin typeface="Comic Sans MS" pitchFamily="66" charset="0"/>
              </a:rPr>
              <a:t>Messenger</a:t>
            </a:r>
          </a:p>
        </p:txBody>
      </p:sp>
      <p:grpSp>
        <p:nvGrpSpPr>
          <p:cNvPr id="2" name="Group 11"/>
          <p:cNvGrpSpPr>
            <a:grpSpLocks noChangeAspect="1"/>
          </p:cNvGrpSpPr>
          <p:nvPr/>
        </p:nvGrpSpPr>
        <p:grpSpPr bwMode="auto">
          <a:xfrm>
            <a:off x="7667625" y="3789363"/>
            <a:ext cx="865188" cy="576262"/>
            <a:chOff x="4830" y="2296"/>
            <a:chExt cx="481" cy="545"/>
          </a:xfrm>
        </p:grpSpPr>
        <p:sp>
          <p:nvSpPr>
            <p:cNvPr id="153612" name="AutoShape 12"/>
            <p:cNvSpPr>
              <a:spLocks noChangeAspect="1" noChangeArrowheads="1" noTextEdit="1"/>
            </p:cNvSpPr>
            <p:nvPr/>
          </p:nvSpPr>
          <p:spPr bwMode="auto">
            <a:xfrm>
              <a:off x="4830" y="2296"/>
              <a:ext cx="481" cy="5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13" name="Freeform 13"/>
            <p:cNvSpPr>
              <a:spLocks/>
            </p:cNvSpPr>
            <p:nvPr/>
          </p:nvSpPr>
          <p:spPr bwMode="auto">
            <a:xfrm>
              <a:off x="4914" y="2311"/>
              <a:ext cx="322" cy="220"/>
            </a:xfrm>
            <a:custGeom>
              <a:avLst/>
              <a:gdLst/>
              <a:ahLst/>
              <a:cxnLst>
                <a:cxn ang="0">
                  <a:pos x="806" y="819"/>
                </a:cxn>
                <a:cxn ang="0">
                  <a:pos x="820" y="448"/>
                </a:cxn>
                <a:cxn ang="0">
                  <a:pos x="731" y="201"/>
                </a:cxn>
                <a:cxn ang="0">
                  <a:pos x="543" y="152"/>
                </a:cxn>
                <a:cxn ang="0">
                  <a:pos x="376" y="156"/>
                </a:cxn>
                <a:cxn ang="0">
                  <a:pos x="206" y="346"/>
                </a:cxn>
                <a:cxn ang="0">
                  <a:pos x="175" y="539"/>
                </a:cxn>
                <a:cxn ang="0">
                  <a:pos x="94" y="552"/>
                </a:cxn>
                <a:cxn ang="0">
                  <a:pos x="89" y="613"/>
                </a:cxn>
                <a:cxn ang="0">
                  <a:pos x="165" y="623"/>
                </a:cxn>
                <a:cxn ang="0">
                  <a:pos x="170" y="689"/>
                </a:cxn>
                <a:cxn ang="0">
                  <a:pos x="0" y="689"/>
                </a:cxn>
                <a:cxn ang="0">
                  <a:pos x="27" y="413"/>
                </a:cxn>
                <a:cxn ang="0">
                  <a:pos x="127" y="181"/>
                </a:cxn>
                <a:cxn ang="0">
                  <a:pos x="328" y="16"/>
                </a:cxn>
                <a:cxn ang="0">
                  <a:pos x="530" y="0"/>
                </a:cxn>
                <a:cxn ang="0">
                  <a:pos x="702" y="50"/>
                </a:cxn>
                <a:cxn ang="0">
                  <a:pos x="826" y="166"/>
                </a:cxn>
                <a:cxn ang="0">
                  <a:pos x="919" y="326"/>
                </a:cxn>
                <a:cxn ang="0">
                  <a:pos x="966" y="644"/>
                </a:cxn>
                <a:cxn ang="0">
                  <a:pos x="966" y="880"/>
                </a:cxn>
                <a:cxn ang="0">
                  <a:pos x="806" y="819"/>
                </a:cxn>
                <a:cxn ang="0">
                  <a:pos x="806" y="819"/>
                </a:cxn>
              </a:cxnLst>
              <a:rect l="0" t="0" r="r" b="b"/>
              <a:pathLst>
                <a:path w="966" h="880">
                  <a:moveTo>
                    <a:pt x="806" y="819"/>
                  </a:moveTo>
                  <a:lnTo>
                    <a:pt x="820" y="448"/>
                  </a:lnTo>
                  <a:lnTo>
                    <a:pt x="731" y="201"/>
                  </a:lnTo>
                  <a:lnTo>
                    <a:pt x="543" y="152"/>
                  </a:lnTo>
                  <a:lnTo>
                    <a:pt x="376" y="156"/>
                  </a:lnTo>
                  <a:lnTo>
                    <a:pt x="206" y="346"/>
                  </a:lnTo>
                  <a:lnTo>
                    <a:pt x="175" y="539"/>
                  </a:lnTo>
                  <a:lnTo>
                    <a:pt x="94" y="552"/>
                  </a:lnTo>
                  <a:lnTo>
                    <a:pt x="89" y="613"/>
                  </a:lnTo>
                  <a:lnTo>
                    <a:pt x="165" y="623"/>
                  </a:lnTo>
                  <a:lnTo>
                    <a:pt x="170" y="689"/>
                  </a:lnTo>
                  <a:lnTo>
                    <a:pt x="0" y="689"/>
                  </a:lnTo>
                  <a:lnTo>
                    <a:pt x="27" y="413"/>
                  </a:lnTo>
                  <a:lnTo>
                    <a:pt x="127" y="181"/>
                  </a:lnTo>
                  <a:lnTo>
                    <a:pt x="328" y="16"/>
                  </a:lnTo>
                  <a:lnTo>
                    <a:pt x="530" y="0"/>
                  </a:lnTo>
                  <a:lnTo>
                    <a:pt x="702" y="50"/>
                  </a:lnTo>
                  <a:lnTo>
                    <a:pt x="826" y="166"/>
                  </a:lnTo>
                  <a:lnTo>
                    <a:pt x="919" y="326"/>
                  </a:lnTo>
                  <a:lnTo>
                    <a:pt x="966" y="644"/>
                  </a:lnTo>
                  <a:lnTo>
                    <a:pt x="966" y="880"/>
                  </a:lnTo>
                  <a:lnTo>
                    <a:pt x="806" y="819"/>
                  </a:lnTo>
                  <a:lnTo>
                    <a:pt x="806" y="819"/>
                  </a:lnTo>
                  <a:close/>
                </a:path>
              </a:pathLst>
            </a:custGeom>
            <a:solidFill>
              <a:srgbClr val="FFFF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14" name="Freeform 14"/>
            <p:cNvSpPr>
              <a:spLocks/>
            </p:cNvSpPr>
            <p:nvPr/>
          </p:nvSpPr>
          <p:spPr bwMode="auto">
            <a:xfrm>
              <a:off x="5033" y="2538"/>
              <a:ext cx="270" cy="248"/>
            </a:xfrm>
            <a:custGeom>
              <a:avLst/>
              <a:gdLst/>
              <a:ahLst/>
              <a:cxnLst>
                <a:cxn ang="0">
                  <a:pos x="643" y="0"/>
                </a:cxn>
                <a:cxn ang="0">
                  <a:pos x="811" y="185"/>
                </a:cxn>
                <a:cxn ang="0">
                  <a:pos x="657" y="668"/>
                </a:cxn>
                <a:cxn ang="0">
                  <a:pos x="446" y="906"/>
                </a:cxn>
                <a:cxn ang="0">
                  <a:pos x="159" y="990"/>
                </a:cxn>
                <a:cxn ang="0">
                  <a:pos x="0" y="947"/>
                </a:cxn>
                <a:cxn ang="0">
                  <a:pos x="314" y="826"/>
                </a:cxn>
                <a:cxn ang="0">
                  <a:pos x="498" y="573"/>
                </a:cxn>
                <a:cxn ang="0">
                  <a:pos x="592" y="195"/>
                </a:cxn>
                <a:cxn ang="0">
                  <a:pos x="643" y="0"/>
                </a:cxn>
                <a:cxn ang="0">
                  <a:pos x="643" y="0"/>
                </a:cxn>
              </a:cxnLst>
              <a:rect l="0" t="0" r="r" b="b"/>
              <a:pathLst>
                <a:path w="811" h="990">
                  <a:moveTo>
                    <a:pt x="643" y="0"/>
                  </a:moveTo>
                  <a:lnTo>
                    <a:pt x="811" y="185"/>
                  </a:lnTo>
                  <a:lnTo>
                    <a:pt x="657" y="668"/>
                  </a:lnTo>
                  <a:lnTo>
                    <a:pt x="446" y="906"/>
                  </a:lnTo>
                  <a:lnTo>
                    <a:pt x="159" y="990"/>
                  </a:lnTo>
                  <a:lnTo>
                    <a:pt x="0" y="947"/>
                  </a:lnTo>
                  <a:lnTo>
                    <a:pt x="314" y="826"/>
                  </a:lnTo>
                  <a:lnTo>
                    <a:pt x="498" y="573"/>
                  </a:lnTo>
                  <a:lnTo>
                    <a:pt x="592" y="195"/>
                  </a:lnTo>
                  <a:lnTo>
                    <a:pt x="643" y="0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D1BDB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15" name="Freeform 15"/>
            <p:cNvSpPr>
              <a:spLocks/>
            </p:cNvSpPr>
            <p:nvPr/>
          </p:nvSpPr>
          <p:spPr bwMode="auto">
            <a:xfrm>
              <a:off x="4880" y="2522"/>
              <a:ext cx="359" cy="250"/>
            </a:xfrm>
            <a:custGeom>
              <a:avLst/>
              <a:gdLst/>
              <a:ahLst/>
              <a:cxnLst>
                <a:cxn ang="0">
                  <a:pos x="0" y="503"/>
                </a:cxn>
                <a:cxn ang="0">
                  <a:pos x="5" y="50"/>
                </a:cxn>
                <a:cxn ang="0">
                  <a:pos x="309" y="0"/>
                </a:cxn>
                <a:cxn ang="0">
                  <a:pos x="810" y="5"/>
                </a:cxn>
                <a:cxn ang="0">
                  <a:pos x="1078" y="40"/>
                </a:cxn>
                <a:cxn ang="0">
                  <a:pos x="1051" y="393"/>
                </a:cxn>
                <a:cxn ang="0">
                  <a:pos x="900" y="784"/>
                </a:cxn>
                <a:cxn ang="0">
                  <a:pos x="628" y="965"/>
                </a:cxn>
                <a:cxn ang="0">
                  <a:pos x="328" y="1001"/>
                </a:cxn>
                <a:cxn ang="0">
                  <a:pos x="121" y="880"/>
                </a:cxn>
                <a:cxn ang="0">
                  <a:pos x="31" y="694"/>
                </a:cxn>
                <a:cxn ang="0">
                  <a:pos x="0" y="503"/>
                </a:cxn>
                <a:cxn ang="0">
                  <a:pos x="0" y="503"/>
                </a:cxn>
              </a:cxnLst>
              <a:rect l="0" t="0" r="r" b="b"/>
              <a:pathLst>
                <a:path w="1078" h="1001">
                  <a:moveTo>
                    <a:pt x="0" y="503"/>
                  </a:moveTo>
                  <a:lnTo>
                    <a:pt x="5" y="50"/>
                  </a:lnTo>
                  <a:lnTo>
                    <a:pt x="309" y="0"/>
                  </a:lnTo>
                  <a:lnTo>
                    <a:pt x="810" y="5"/>
                  </a:lnTo>
                  <a:lnTo>
                    <a:pt x="1078" y="40"/>
                  </a:lnTo>
                  <a:lnTo>
                    <a:pt x="1051" y="393"/>
                  </a:lnTo>
                  <a:lnTo>
                    <a:pt x="900" y="784"/>
                  </a:lnTo>
                  <a:lnTo>
                    <a:pt x="628" y="965"/>
                  </a:lnTo>
                  <a:lnTo>
                    <a:pt x="328" y="1001"/>
                  </a:lnTo>
                  <a:lnTo>
                    <a:pt x="121" y="880"/>
                  </a:lnTo>
                  <a:lnTo>
                    <a:pt x="31" y="694"/>
                  </a:lnTo>
                  <a:lnTo>
                    <a:pt x="0" y="503"/>
                  </a:lnTo>
                  <a:lnTo>
                    <a:pt x="0" y="503"/>
                  </a:lnTo>
                  <a:close/>
                </a:path>
              </a:pathLst>
            </a:custGeom>
            <a:solidFill>
              <a:srgbClr val="E8D9D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16" name="Freeform 16"/>
            <p:cNvSpPr>
              <a:spLocks/>
            </p:cNvSpPr>
            <p:nvPr/>
          </p:nvSpPr>
          <p:spPr bwMode="auto">
            <a:xfrm>
              <a:off x="4837" y="2705"/>
              <a:ext cx="293" cy="131"/>
            </a:xfrm>
            <a:custGeom>
              <a:avLst/>
              <a:gdLst/>
              <a:ahLst/>
              <a:cxnLst>
                <a:cxn ang="0">
                  <a:pos x="270" y="500"/>
                </a:cxn>
                <a:cxn ang="0">
                  <a:pos x="251" y="482"/>
                </a:cxn>
                <a:cxn ang="0">
                  <a:pos x="225" y="474"/>
                </a:cxn>
                <a:cxn ang="0">
                  <a:pos x="205" y="494"/>
                </a:cxn>
                <a:cxn ang="0">
                  <a:pos x="181" y="512"/>
                </a:cxn>
                <a:cxn ang="0">
                  <a:pos x="180" y="490"/>
                </a:cxn>
                <a:cxn ang="0">
                  <a:pos x="185" y="469"/>
                </a:cxn>
                <a:cxn ang="0">
                  <a:pos x="175" y="453"/>
                </a:cxn>
                <a:cxn ang="0">
                  <a:pos x="67" y="443"/>
                </a:cxn>
                <a:cxn ang="0">
                  <a:pos x="27" y="381"/>
                </a:cxn>
                <a:cxn ang="0">
                  <a:pos x="39" y="355"/>
                </a:cxn>
                <a:cxn ang="0">
                  <a:pos x="44" y="327"/>
                </a:cxn>
                <a:cxn ang="0">
                  <a:pos x="17" y="291"/>
                </a:cxn>
                <a:cxn ang="0">
                  <a:pos x="43" y="264"/>
                </a:cxn>
                <a:cxn ang="0">
                  <a:pos x="47" y="237"/>
                </a:cxn>
                <a:cxn ang="0">
                  <a:pos x="45" y="190"/>
                </a:cxn>
                <a:cxn ang="0">
                  <a:pos x="71" y="145"/>
                </a:cxn>
                <a:cxn ang="0">
                  <a:pos x="143" y="149"/>
                </a:cxn>
                <a:cxn ang="0">
                  <a:pos x="339" y="318"/>
                </a:cxn>
                <a:cxn ang="0">
                  <a:pos x="554" y="385"/>
                </a:cxn>
                <a:cxn ang="0">
                  <a:pos x="680" y="352"/>
                </a:cxn>
                <a:cxn ang="0">
                  <a:pos x="519" y="331"/>
                </a:cxn>
                <a:cxn ang="0">
                  <a:pos x="365" y="275"/>
                </a:cxn>
                <a:cxn ang="0">
                  <a:pos x="325" y="223"/>
                </a:cxn>
                <a:cxn ang="0">
                  <a:pos x="342" y="190"/>
                </a:cxn>
                <a:cxn ang="0">
                  <a:pos x="354" y="156"/>
                </a:cxn>
                <a:cxn ang="0">
                  <a:pos x="379" y="173"/>
                </a:cxn>
                <a:cxn ang="0">
                  <a:pos x="412" y="187"/>
                </a:cxn>
                <a:cxn ang="0">
                  <a:pos x="414" y="165"/>
                </a:cxn>
                <a:cxn ang="0">
                  <a:pos x="373" y="99"/>
                </a:cxn>
                <a:cxn ang="0">
                  <a:pos x="342" y="25"/>
                </a:cxn>
                <a:cxn ang="0">
                  <a:pos x="359" y="46"/>
                </a:cxn>
                <a:cxn ang="0">
                  <a:pos x="419" y="140"/>
                </a:cxn>
                <a:cxn ang="0">
                  <a:pos x="480" y="188"/>
                </a:cxn>
                <a:cxn ang="0">
                  <a:pos x="462" y="116"/>
                </a:cxn>
                <a:cxn ang="0">
                  <a:pos x="510" y="175"/>
                </a:cxn>
                <a:cxn ang="0">
                  <a:pos x="564" y="218"/>
                </a:cxn>
                <a:cxn ang="0">
                  <a:pos x="666" y="214"/>
                </a:cxn>
                <a:cxn ang="0">
                  <a:pos x="767" y="191"/>
                </a:cxn>
                <a:cxn ang="0">
                  <a:pos x="805" y="242"/>
                </a:cxn>
                <a:cxn ang="0">
                  <a:pos x="754" y="258"/>
                </a:cxn>
                <a:cxn ang="0">
                  <a:pos x="701" y="274"/>
                </a:cxn>
                <a:cxn ang="0">
                  <a:pos x="726" y="285"/>
                </a:cxn>
                <a:cxn ang="0">
                  <a:pos x="793" y="274"/>
                </a:cxn>
                <a:cxn ang="0">
                  <a:pos x="857" y="260"/>
                </a:cxn>
                <a:cxn ang="0">
                  <a:pos x="780" y="418"/>
                </a:cxn>
                <a:cxn ang="0">
                  <a:pos x="641" y="469"/>
                </a:cxn>
                <a:cxn ang="0">
                  <a:pos x="523" y="480"/>
                </a:cxn>
                <a:cxn ang="0">
                  <a:pos x="491" y="484"/>
                </a:cxn>
                <a:cxn ang="0">
                  <a:pos x="465" y="502"/>
                </a:cxn>
                <a:cxn ang="0">
                  <a:pos x="407" y="475"/>
                </a:cxn>
                <a:cxn ang="0">
                  <a:pos x="384" y="494"/>
                </a:cxn>
                <a:cxn ang="0">
                  <a:pos x="363" y="517"/>
                </a:cxn>
                <a:cxn ang="0">
                  <a:pos x="351" y="508"/>
                </a:cxn>
                <a:cxn ang="0">
                  <a:pos x="335" y="487"/>
                </a:cxn>
                <a:cxn ang="0">
                  <a:pos x="311" y="480"/>
                </a:cxn>
              </a:cxnLst>
              <a:rect l="0" t="0" r="r" b="b"/>
              <a:pathLst>
                <a:path w="879" h="523">
                  <a:moveTo>
                    <a:pt x="307" y="480"/>
                  </a:moveTo>
                  <a:lnTo>
                    <a:pt x="275" y="518"/>
                  </a:lnTo>
                  <a:lnTo>
                    <a:pt x="274" y="513"/>
                  </a:lnTo>
                  <a:lnTo>
                    <a:pt x="273" y="508"/>
                  </a:lnTo>
                  <a:lnTo>
                    <a:pt x="271" y="504"/>
                  </a:lnTo>
                  <a:lnTo>
                    <a:pt x="270" y="500"/>
                  </a:lnTo>
                  <a:lnTo>
                    <a:pt x="267" y="496"/>
                  </a:lnTo>
                  <a:lnTo>
                    <a:pt x="264" y="493"/>
                  </a:lnTo>
                  <a:lnTo>
                    <a:pt x="261" y="489"/>
                  </a:lnTo>
                  <a:lnTo>
                    <a:pt x="258" y="487"/>
                  </a:lnTo>
                  <a:lnTo>
                    <a:pt x="254" y="484"/>
                  </a:lnTo>
                  <a:lnTo>
                    <a:pt x="251" y="482"/>
                  </a:lnTo>
                  <a:lnTo>
                    <a:pt x="246" y="480"/>
                  </a:lnTo>
                  <a:lnTo>
                    <a:pt x="243" y="477"/>
                  </a:lnTo>
                  <a:lnTo>
                    <a:pt x="238" y="476"/>
                  </a:lnTo>
                  <a:lnTo>
                    <a:pt x="234" y="475"/>
                  </a:lnTo>
                  <a:lnTo>
                    <a:pt x="230" y="474"/>
                  </a:lnTo>
                  <a:lnTo>
                    <a:pt x="225" y="474"/>
                  </a:lnTo>
                  <a:lnTo>
                    <a:pt x="224" y="475"/>
                  </a:lnTo>
                  <a:lnTo>
                    <a:pt x="221" y="477"/>
                  </a:lnTo>
                  <a:lnTo>
                    <a:pt x="218" y="480"/>
                  </a:lnTo>
                  <a:lnTo>
                    <a:pt x="215" y="485"/>
                  </a:lnTo>
                  <a:lnTo>
                    <a:pt x="210" y="489"/>
                  </a:lnTo>
                  <a:lnTo>
                    <a:pt x="205" y="494"/>
                  </a:lnTo>
                  <a:lnTo>
                    <a:pt x="201" y="498"/>
                  </a:lnTo>
                  <a:lnTo>
                    <a:pt x="196" y="502"/>
                  </a:lnTo>
                  <a:lnTo>
                    <a:pt x="192" y="506"/>
                  </a:lnTo>
                  <a:lnTo>
                    <a:pt x="187" y="509"/>
                  </a:lnTo>
                  <a:lnTo>
                    <a:pt x="183" y="511"/>
                  </a:lnTo>
                  <a:lnTo>
                    <a:pt x="181" y="512"/>
                  </a:lnTo>
                  <a:lnTo>
                    <a:pt x="178" y="511"/>
                  </a:lnTo>
                  <a:lnTo>
                    <a:pt x="177" y="509"/>
                  </a:lnTo>
                  <a:lnTo>
                    <a:pt x="177" y="505"/>
                  </a:lnTo>
                  <a:lnTo>
                    <a:pt x="178" y="498"/>
                  </a:lnTo>
                  <a:lnTo>
                    <a:pt x="179" y="494"/>
                  </a:lnTo>
                  <a:lnTo>
                    <a:pt x="180" y="490"/>
                  </a:lnTo>
                  <a:lnTo>
                    <a:pt x="181" y="486"/>
                  </a:lnTo>
                  <a:lnTo>
                    <a:pt x="183" y="483"/>
                  </a:lnTo>
                  <a:lnTo>
                    <a:pt x="183" y="478"/>
                  </a:lnTo>
                  <a:lnTo>
                    <a:pt x="184" y="475"/>
                  </a:lnTo>
                  <a:lnTo>
                    <a:pt x="184" y="472"/>
                  </a:lnTo>
                  <a:lnTo>
                    <a:pt x="185" y="469"/>
                  </a:lnTo>
                  <a:lnTo>
                    <a:pt x="184" y="466"/>
                  </a:lnTo>
                  <a:lnTo>
                    <a:pt x="183" y="463"/>
                  </a:lnTo>
                  <a:lnTo>
                    <a:pt x="182" y="460"/>
                  </a:lnTo>
                  <a:lnTo>
                    <a:pt x="181" y="459"/>
                  </a:lnTo>
                  <a:lnTo>
                    <a:pt x="178" y="455"/>
                  </a:lnTo>
                  <a:lnTo>
                    <a:pt x="175" y="453"/>
                  </a:lnTo>
                  <a:lnTo>
                    <a:pt x="171" y="452"/>
                  </a:lnTo>
                  <a:lnTo>
                    <a:pt x="167" y="450"/>
                  </a:lnTo>
                  <a:lnTo>
                    <a:pt x="108" y="477"/>
                  </a:lnTo>
                  <a:lnTo>
                    <a:pt x="120" y="437"/>
                  </a:lnTo>
                  <a:lnTo>
                    <a:pt x="97" y="424"/>
                  </a:lnTo>
                  <a:lnTo>
                    <a:pt x="67" y="443"/>
                  </a:lnTo>
                  <a:lnTo>
                    <a:pt x="82" y="388"/>
                  </a:lnTo>
                  <a:lnTo>
                    <a:pt x="30" y="393"/>
                  </a:lnTo>
                  <a:lnTo>
                    <a:pt x="27" y="391"/>
                  </a:lnTo>
                  <a:lnTo>
                    <a:pt x="27" y="388"/>
                  </a:lnTo>
                  <a:lnTo>
                    <a:pt x="26" y="383"/>
                  </a:lnTo>
                  <a:lnTo>
                    <a:pt x="27" y="381"/>
                  </a:lnTo>
                  <a:lnTo>
                    <a:pt x="28" y="377"/>
                  </a:lnTo>
                  <a:lnTo>
                    <a:pt x="30" y="373"/>
                  </a:lnTo>
                  <a:lnTo>
                    <a:pt x="32" y="368"/>
                  </a:lnTo>
                  <a:lnTo>
                    <a:pt x="35" y="365"/>
                  </a:lnTo>
                  <a:lnTo>
                    <a:pt x="37" y="359"/>
                  </a:lnTo>
                  <a:lnTo>
                    <a:pt x="39" y="355"/>
                  </a:lnTo>
                  <a:lnTo>
                    <a:pt x="41" y="351"/>
                  </a:lnTo>
                  <a:lnTo>
                    <a:pt x="43" y="345"/>
                  </a:lnTo>
                  <a:lnTo>
                    <a:pt x="44" y="341"/>
                  </a:lnTo>
                  <a:lnTo>
                    <a:pt x="45" y="335"/>
                  </a:lnTo>
                  <a:lnTo>
                    <a:pt x="45" y="331"/>
                  </a:lnTo>
                  <a:lnTo>
                    <a:pt x="44" y="327"/>
                  </a:lnTo>
                  <a:lnTo>
                    <a:pt x="1" y="327"/>
                  </a:lnTo>
                  <a:lnTo>
                    <a:pt x="0" y="300"/>
                  </a:lnTo>
                  <a:lnTo>
                    <a:pt x="3" y="298"/>
                  </a:lnTo>
                  <a:lnTo>
                    <a:pt x="6" y="296"/>
                  </a:lnTo>
                  <a:lnTo>
                    <a:pt x="12" y="293"/>
                  </a:lnTo>
                  <a:lnTo>
                    <a:pt x="17" y="291"/>
                  </a:lnTo>
                  <a:lnTo>
                    <a:pt x="21" y="286"/>
                  </a:lnTo>
                  <a:lnTo>
                    <a:pt x="26" y="283"/>
                  </a:lnTo>
                  <a:lnTo>
                    <a:pt x="31" y="279"/>
                  </a:lnTo>
                  <a:lnTo>
                    <a:pt x="36" y="274"/>
                  </a:lnTo>
                  <a:lnTo>
                    <a:pt x="39" y="269"/>
                  </a:lnTo>
                  <a:lnTo>
                    <a:pt x="43" y="264"/>
                  </a:lnTo>
                  <a:lnTo>
                    <a:pt x="46" y="260"/>
                  </a:lnTo>
                  <a:lnTo>
                    <a:pt x="48" y="255"/>
                  </a:lnTo>
                  <a:lnTo>
                    <a:pt x="49" y="250"/>
                  </a:lnTo>
                  <a:lnTo>
                    <a:pt x="50" y="246"/>
                  </a:lnTo>
                  <a:lnTo>
                    <a:pt x="49" y="242"/>
                  </a:lnTo>
                  <a:lnTo>
                    <a:pt x="47" y="237"/>
                  </a:lnTo>
                  <a:lnTo>
                    <a:pt x="27" y="230"/>
                  </a:lnTo>
                  <a:lnTo>
                    <a:pt x="30" y="221"/>
                  </a:lnTo>
                  <a:lnTo>
                    <a:pt x="34" y="213"/>
                  </a:lnTo>
                  <a:lnTo>
                    <a:pt x="37" y="206"/>
                  </a:lnTo>
                  <a:lnTo>
                    <a:pt x="42" y="198"/>
                  </a:lnTo>
                  <a:lnTo>
                    <a:pt x="45" y="190"/>
                  </a:lnTo>
                  <a:lnTo>
                    <a:pt x="49" y="183"/>
                  </a:lnTo>
                  <a:lnTo>
                    <a:pt x="53" y="175"/>
                  </a:lnTo>
                  <a:lnTo>
                    <a:pt x="57" y="167"/>
                  </a:lnTo>
                  <a:lnTo>
                    <a:pt x="61" y="160"/>
                  </a:lnTo>
                  <a:lnTo>
                    <a:pt x="67" y="153"/>
                  </a:lnTo>
                  <a:lnTo>
                    <a:pt x="71" y="145"/>
                  </a:lnTo>
                  <a:lnTo>
                    <a:pt x="76" y="139"/>
                  </a:lnTo>
                  <a:lnTo>
                    <a:pt x="80" y="132"/>
                  </a:lnTo>
                  <a:lnTo>
                    <a:pt x="86" y="126"/>
                  </a:lnTo>
                  <a:lnTo>
                    <a:pt x="91" y="120"/>
                  </a:lnTo>
                  <a:lnTo>
                    <a:pt x="97" y="115"/>
                  </a:lnTo>
                  <a:lnTo>
                    <a:pt x="143" y="149"/>
                  </a:lnTo>
                  <a:lnTo>
                    <a:pt x="184" y="181"/>
                  </a:lnTo>
                  <a:lnTo>
                    <a:pt x="219" y="212"/>
                  </a:lnTo>
                  <a:lnTo>
                    <a:pt x="252" y="242"/>
                  </a:lnTo>
                  <a:lnTo>
                    <a:pt x="282" y="270"/>
                  </a:lnTo>
                  <a:lnTo>
                    <a:pt x="311" y="295"/>
                  </a:lnTo>
                  <a:lnTo>
                    <a:pt x="339" y="318"/>
                  </a:lnTo>
                  <a:lnTo>
                    <a:pt x="368" y="338"/>
                  </a:lnTo>
                  <a:lnTo>
                    <a:pt x="399" y="354"/>
                  </a:lnTo>
                  <a:lnTo>
                    <a:pt x="431" y="367"/>
                  </a:lnTo>
                  <a:lnTo>
                    <a:pt x="467" y="377"/>
                  </a:lnTo>
                  <a:lnTo>
                    <a:pt x="509" y="383"/>
                  </a:lnTo>
                  <a:lnTo>
                    <a:pt x="554" y="385"/>
                  </a:lnTo>
                  <a:lnTo>
                    <a:pt x="607" y="382"/>
                  </a:lnTo>
                  <a:lnTo>
                    <a:pt x="666" y="376"/>
                  </a:lnTo>
                  <a:lnTo>
                    <a:pt x="736" y="364"/>
                  </a:lnTo>
                  <a:lnTo>
                    <a:pt x="740" y="356"/>
                  </a:lnTo>
                  <a:lnTo>
                    <a:pt x="709" y="354"/>
                  </a:lnTo>
                  <a:lnTo>
                    <a:pt x="680" y="352"/>
                  </a:lnTo>
                  <a:lnTo>
                    <a:pt x="651" y="350"/>
                  </a:lnTo>
                  <a:lnTo>
                    <a:pt x="625" y="347"/>
                  </a:lnTo>
                  <a:lnTo>
                    <a:pt x="597" y="343"/>
                  </a:lnTo>
                  <a:lnTo>
                    <a:pt x="571" y="341"/>
                  </a:lnTo>
                  <a:lnTo>
                    <a:pt x="544" y="335"/>
                  </a:lnTo>
                  <a:lnTo>
                    <a:pt x="519" y="331"/>
                  </a:lnTo>
                  <a:lnTo>
                    <a:pt x="492" y="324"/>
                  </a:lnTo>
                  <a:lnTo>
                    <a:pt x="468" y="318"/>
                  </a:lnTo>
                  <a:lnTo>
                    <a:pt x="441" y="308"/>
                  </a:lnTo>
                  <a:lnTo>
                    <a:pt x="417" y="299"/>
                  </a:lnTo>
                  <a:lnTo>
                    <a:pt x="390" y="287"/>
                  </a:lnTo>
                  <a:lnTo>
                    <a:pt x="365" y="275"/>
                  </a:lnTo>
                  <a:lnTo>
                    <a:pt x="338" y="260"/>
                  </a:lnTo>
                  <a:lnTo>
                    <a:pt x="312" y="244"/>
                  </a:lnTo>
                  <a:lnTo>
                    <a:pt x="315" y="238"/>
                  </a:lnTo>
                  <a:lnTo>
                    <a:pt x="318" y="234"/>
                  </a:lnTo>
                  <a:lnTo>
                    <a:pt x="322" y="228"/>
                  </a:lnTo>
                  <a:lnTo>
                    <a:pt x="325" y="223"/>
                  </a:lnTo>
                  <a:lnTo>
                    <a:pt x="328" y="218"/>
                  </a:lnTo>
                  <a:lnTo>
                    <a:pt x="331" y="212"/>
                  </a:lnTo>
                  <a:lnTo>
                    <a:pt x="333" y="208"/>
                  </a:lnTo>
                  <a:lnTo>
                    <a:pt x="336" y="202"/>
                  </a:lnTo>
                  <a:lnTo>
                    <a:pt x="339" y="197"/>
                  </a:lnTo>
                  <a:lnTo>
                    <a:pt x="342" y="190"/>
                  </a:lnTo>
                  <a:lnTo>
                    <a:pt x="344" y="185"/>
                  </a:lnTo>
                  <a:lnTo>
                    <a:pt x="347" y="179"/>
                  </a:lnTo>
                  <a:lnTo>
                    <a:pt x="349" y="174"/>
                  </a:lnTo>
                  <a:lnTo>
                    <a:pt x="351" y="168"/>
                  </a:lnTo>
                  <a:lnTo>
                    <a:pt x="352" y="162"/>
                  </a:lnTo>
                  <a:lnTo>
                    <a:pt x="354" y="156"/>
                  </a:lnTo>
                  <a:lnTo>
                    <a:pt x="357" y="159"/>
                  </a:lnTo>
                  <a:lnTo>
                    <a:pt x="361" y="161"/>
                  </a:lnTo>
                  <a:lnTo>
                    <a:pt x="365" y="164"/>
                  </a:lnTo>
                  <a:lnTo>
                    <a:pt x="370" y="166"/>
                  </a:lnTo>
                  <a:lnTo>
                    <a:pt x="374" y="169"/>
                  </a:lnTo>
                  <a:lnTo>
                    <a:pt x="379" y="173"/>
                  </a:lnTo>
                  <a:lnTo>
                    <a:pt x="385" y="176"/>
                  </a:lnTo>
                  <a:lnTo>
                    <a:pt x="391" y="178"/>
                  </a:lnTo>
                  <a:lnTo>
                    <a:pt x="397" y="180"/>
                  </a:lnTo>
                  <a:lnTo>
                    <a:pt x="402" y="184"/>
                  </a:lnTo>
                  <a:lnTo>
                    <a:pt x="407" y="185"/>
                  </a:lnTo>
                  <a:lnTo>
                    <a:pt x="412" y="187"/>
                  </a:lnTo>
                  <a:lnTo>
                    <a:pt x="417" y="187"/>
                  </a:lnTo>
                  <a:lnTo>
                    <a:pt x="422" y="188"/>
                  </a:lnTo>
                  <a:lnTo>
                    <a:pt x="426" y="187"/>
                  </a:lnTo>
                  <a:lnTo>
                    <a:pt x="431" y="187"/>
                  </a:lnTo>
                  <a:lnTo>
                    <a:pt x="422" y="176"/>
                  </a:lnTo>
                  <a:lnTo>
                    <a:pt x="414" y="165"/>
                  </a:lnTo>
                  <a:lnTo>
                    <a:pt x="407" y="154"/>
                  </a:lnTo>
                  <a:lnTo>
                    <a:pt x="400" y="143"/>
                  </a:lnTo>
                  <a:lnTo>
                    <a:pt x="392" y="131"/>
                  </a:lnTo>
                  <a:lnTo>
                    <a:pt x="385" y="120"/>
                  </a:lnTo>
                  <a:lnTo>
                    <a:pt x="379" y="109"/>
                  </a:lnTo>
                  <a:lnTo>
                    <a:pt x="373" y="99"/>
                  </a:lnTo>
                  <a:lnTo>
                    <a:pt x="367" y="87"/>
                  </a:lnTo>
                  <a:lnTo>
                    <a:pt x="361" y="75"/>
                  </a:lnTo>
                  <a:lnTo>
                    <a:pt x="355" y="62"/>
                  </a:lnTo>
                  <a:lnTo>
                    <a:pt x="351" y="50"/>
                  </a:lnTo>
                  <a:lnTo>
                    <a:pt x="346" y="37"/>
                  </a:lnTo>
                  <a:lnTo>
                    <a:pt x="342" y="25"/>
                  </a:lnTo>
                  <a:lnTo>
                    <a:pt x="337" y="13"/>
                  </a:lnTo>
                  <a:lnTo>
                    <a:pt x="334" y="0"/>
                  </a:lnTo>
                  <a:lnTo>
                    <a:pt x="338" y="9"/>
                  </a:lnTo>
                  <a:lnTo>
                    <a:pt x="345" y="20"/>
                  </a:lnTo>
                  <a:lnTo>
                    <a:pt x="352" y="32"/>
                  </a:lnTo>
                  <a:lnTo>
                    <a:pt x="359" y="46"/>
                  </a:lnTo>
                  <a:lnTo>
                    <a:pt x="367" y="61"/>
                  </a:lnTo>
                  <a:lnTo>
                    <a:pt x="377" y="78"/>
                  </a:lnTo>
                  <a:lnTo>
                    <a:pt x="386" y="94"/>
                  </a:lnTo>
                  <a:lnTo>
                    <a:pt x="398" y="111"/>
                  </a:lnTo>
                  <a:lnTo>
                    <a:pt x="408" y="126"/>
                  </a:lnTo>
                  <a:lnTo>
                    <a:pt x="419" y="140"/>
                  </a:lnTo>
                  <a:lnTo>
                    <a:pt x="429" y="154"/>
                  </a:lnTo>
                  <a:lnTo>
                    <a:pt x="440" y="166"/>
                  </a:lnTo>
                  <a:lnTo>
                    <a:pt x="450" y="175"/>
                  </a:lnTo>
                  <a:lnTo>
                    <a:pt x="461" y="183"/>
                  </a:lnTo>
                  <a:lnTo>
                    <a:pt x="470" y="187"/>
                  </a:lnTo>
                  <a:lnTo>
                    <a:pt x="480" y="188"/>
                  </a:lnTo>
                  <a:lnTo>
                    <a:pt x="423" y="87"/>
                  </a:lnTo>
                  <a:lnTo>
                    <a:pt x="430" y="90"/>
                  </a:lnTo>
                  <a:lnTo>
                    <a:pt x="437" y="95"/>
                  </a:lnTo>
                  <a:lnTo>
                    <a:pt x="445" y="101"/>
                  </a:lnTo>
                  <a:lnTo>
                    <a:pt x="454" y="108"/>
                  </a:lnTo>
                  <a:lnTo>
                    <a:pt x="462" y="116"/>
                  </a:lnTo>
                  <a:lnTo>
                    <a:pt x="470" y="125"/>
                  </a:lnTo>
                  <a:lnTo>
                    <a:pt x="478" y="135"/>
                  </a:lnTo>
                  <a:lnTo>
                    <a:pt x="487" y="145"/>
                  </a:lnTo>
                  <a:lnTo>
                    <a:pt x="494" y="154"/>
                  </a:lnTo>
                  <a:lnTo>
                    <a:pt x="502" y="165"/>
                  </a:lnTo>
                  <a:lnTo>
                    <a:pt x="510" y="175"/>
                  </a:lnTo>
                  <a:lnTo>
                    <a:pt x="519" y="185"/>
                  </a:lnTo>
                  <a:lnTo>
                    <a:pt x="526" y="193"/>
                  </a:lnTo>
                  <a:lnTo>
                    <a:pt x="533" y="202"/>
                  </a:lnTo>
                  <a:lnTo>
                    <a:pt x="539" y="210"/>
                  </a:lnTo>
                  <a:lnTo>
                    <a:pt x="546" y="218"/>
                  </a:lnTo>
                  <a:lnTo>
                    <a:pt x="564" y="218"/>
                  </a:lnTo>
                  <a:lnTo>
                    <a:pt x="580" y="219"/>
                  </a:lnTo>
                  <a:lnTo>
                    <a:pt x="597" y="219"/>
                  </a:lnTo>
                  <a:lnTo>
                    <a:pt x="615" y="219"/>
                  </a:lnTo>
                  <a:lnTo>
                    <a:pt x="632" y="218"/>
                  </a:lnTo>
                  <a:lnTo>
                    <a:pt x="649" y="216"/>
                  </a:lnTo>
                  <a:lnTo>
                    <a:pt x="666" y="214"/>
                  </a:lnTo>
                  <a:lnTo>
                    <a:pt x="684" y="212"/>
                  </a:lnTo>
                  <a:lnTo>
                    <a:pt x="700" y="210"/>
                  </a:lnTo>
                  <a:lnTo>
                    <a:pt x="717" y="207"/>
                  </a:lnTo>
                  <a:lnTo>
                    <a:pt x="735" y="201"/>
                  </a:lnTo>
                  <a:lnTo>
                    <a:pt x="751" y="198"/>
                  </a:lnTo>
                  <a:lnTo>
                    <a:pt x="767" y="191"/>
                  </a:lnTo>
                  <a:lnTo>
                    <a:pt x="785" y="186"/>
                  </a:lnTo>
                  <a:lnTo>
                    <a:pt x="800" y="178"/>
                  </a:lnTo>
                  <a:lnTo>
                    <a:pt x="816" y="171"/>
                  </a:lnTo>
                  <a:lnTo>
                    <a:pt x="821" y="233"/>
                  </a:lnTo>
                  <a:lnTo>
                    <a:pt x="813" y="237"/>
                  </a:lnTo>
                  <a:lnTo>
                    <a:pt x="805" y="242"/>
                  </a:lnTo>
                  <a:lnTo>
                    <a:pt x="796" y="244"/>
                  </a:lnTo>
                  <a:lnTo>
                    <a:pt x="788" y="247"/>
                  </a:lnTo>
                  <a:lnTo>
                    <a:pt x="779" y="250"/>
                  </a:lnTo>
                  <a:lnTo>
                    <a:pt x="770" y="252"/>
                  </a:lnTo>
                  <a:lnTo>
                    <a:pt x="762" y="255"/>
                  </a:lnTo>
                  <a:lnTo>
                    <a:pt x="754" y="258"/>
                  </a:lnTo>
                  <a:lnTo>
                    <a:pt x="745" y="260"/>
                  </a:lnTo>
                  <a:lnTo>
                    <a:pt x="736" y="263"/>
                  </a:lnTo>
                  <a:lnTo>
                    <a:pt x="727" y="264"/>
                  </a:lnTo>
                  <a:lnTo>
                    <a:pt x="718" y="268"/>
                  </a:lnTo>
                  <a:lnTo>
                    <a:pt x="710" y="271"/>
                  </a:lnTo>
                  <a:lnTo>
                    <a:pt x="701" y="274"/>
                  </a:lnTo>
                  <a:lnTo>
                    <a:pt x="693" y="278"/>
                  </a:lnTo>
                  <a:lnTo>
                    <a:pt x="685" y="283"/>
                  </a:lnTo>
                  <a:lnTo>
                    <a:pt x="695" y="284"/>
                  </a:lnTo>
                  <a:lnTo>
                    <a:pt x="705" y="285"/>
                  </a:lnTo>
                  <a:lnTo>
                    <a:pt x="715" y="285"/>
                  </a:lnTo>
                  <a:lnTo>
                    <a:pt x="726" y="285"/>
                  </a:lnTo>
                  <a:lnTo>
                    <a:pt x="737" y="284"/>
                  </a:lnTo>
                  <a:lnTo>
                    <a:pt x="748" y="283"/>
                  </a:lnTo>
                  <a:lnTo>
                    <a:pt x="759" y="281"/>
                  </a:lnTo>
                  <a:lnTo>
                    <a:pt x="771" y="279"/>
                  </a:lnTo>
                  <a:lnTo>
                    <a:pt x="781" y="276"/>
                  </a:lnTo>
                  <a:lnTo>
                    <a:pt x="793" y="274"/>
                  </a:lnTo>
                  <a:lnTo>
                    <a:pt x="804" y="271"/>
                  </a:lnTo>
                  <a:lnTo>
                    <a:pt x="815" y="269"/>
                  </a:lnTo>
                  <a:lnTo>
                    <a:pt x="825" y="266"/>
                  </a:lnTo>
                  <a:lnTo>
                    <a:pt x="836" y="263"/>
                  </a:lnTo>
                  <a:lnTo>
                    <a:pt x="847" y="261"/>
                  </a:lnTo>
                  <a:lnTo>
                    <a:pt x="857" y="260"/>
                  </a:lnTo>
                  <a:lnTo>
                    <a:pt x="879" y="358"/>
                  </a:lnTo>
                  <a:lnTo>
                    <a:pt x="862" y="371"/>
                  </a:lnTo>
                  <a:lnTo>
                    <a:pt x="844" y="385"/>
                  </a:lnTo>
                  <a:lnTo>
                    <a:pt x="823" y="397"/>
                  </a:lnTo>
                  <a:lnTo>
                    <a:pt x="803" y="407"/>
                  </a:lnTo>
                  <a:lnTo>
                    <a:pt x="780" y="418"/>
                  </a:lnTo>
                  <a:lnTo>
                    <a:pt x="758" y="428"/>
                  </a:lnTo>
                  <a:lnTo>
                    <a:pt x="736" y="437"/>
                  </a:lnTo>
                  <a:lnTo>
                    <a:pt x="712" y="447"/>
                  </a:lnTo>
                  <a:lnTo>
                    <a:pt x="688" y="453"/>
                  </a:lnTo>
                  <a:lnTo>
                    <a:pt x="664" y="461"/>
                  </a:lnTo>
                  <a:lnTo>
                    <a:pt x="641" y="469"/>
                  </a:lnTo>
                  <a:lnTo>
                    <a:pt x="618" y="475"/>
                  </a:lnTo>
                  <a:lnTo>
                    <a:pt x="595" y="482"/>
                  </a:lnTo>
                  <a:lnTo>
                    <a:pt x="573" y="487"/>
                  </a:lnTo>
                  <a:lnTo>
                    <a:pt x="550" y="493"/>
                  </a:lnTo>
                  <a:lnTo>
                    <a:pt x="531" y="498"/>
                  </a:lnTo>
                  <a:lnTo>
                    <a:pt x="523" y="480"/>
                  </a:lnTo>
                  <a:lnTo>
                    <a:pt x="517" y="480"/>
                  </a:lnTo>
                  <a:lnTo>
                    <a:pt x="512" y="480"/>
                  </a:lnTo>
                  <a:lnTo>
                    <a:pt x="507" y="480"/>
                  </a:lnTo>
                  <a:lnTo>
                    <a:pt x="501" y="481"/>
                  </a:lnTo>
                  <a:lnTo>
                    <a:pt x="496" y="482"/>
                  </a:lnTo>
                  <a:lnTo>
                    <a:pt x="491" y="484"/>
                  </a:lnTo>
                  <a:lnTo>
                    <a:pt x="487" y="486"/>
                  </a:lnTo>
                  <a:lnTo>
                    <a:pt x="482" y="489"/>
                  </a:lnTo>
                  <a:lnTo>
                    <a:pt x="478" y="492"/>
                  </a:lnTo>
                  <a:lnTo>
                    <a:pt x="473" y="495"/>
                  </a:lnTo>
                  <a:lnTo>
                    <a:pt x="469" y="499"/>
                  </a:lnTo>
                  <a:lnTo>
                    <a:pt x="465" y="502"/>
                  </a:lnTo>
                  <a:lnTo>
                    <a:pt x="461" y="506"/>
                  </a:lnTo>
                  <a:lnTo>
                    <a:pt x="456" y="509"/>
                  </a:lnTo>
                  <a:lnTo>
                    <a:pt x="452" y="512"/>
                  </a:lnTo>
                  <a:lnTo>
                    <a:pt x="447" y="516"/>
                  </a:lnTo>
                  <a:lnTo>
                    <a:pt x="412" y="474"/>
                  </a:lnTo>
                  <a:lnTo>
                    <a:pt x="407" y="475"/>
                  </a:lnTo>
                  <a:lnTo>
                    <a:pt x="403" y="477"/>
                  </a:lnTo>
                  <a:lnTo>
                    <a:pt x="399" y="480"/>
                  </a:lnTo>
                  <a:lnTo>
                    <a:pt x="394" y="483"/>
                  </a:lnTo>
                  <a:lnTo>
                    <a:pt x="391" y="486"/>
                  </a:lnTo>
                  <a:lnTo>
                    <a:pt x="387" y="490"/>
                  </a:lnTo>
                  <a:lnTo>
                    <a:pt x="384" y="494"/>
                  </a:lnTo>
                  <a:lnTo>
                    <a:pt x="381" y="499"/>
                  </a:lnTo>
                  <a:lnTo>
                    <a:pt x="378" y="502"/>
                  </a:lnTo>
                  <a:lnTo>
                    <a:pt x="374" y="507"/>
                  </a:lnTo>
                  <a:lnTo>
                    <a:pt x="371" y="510"/>
                  </a:lnTo>
                  <a:lnTo>
                    <a:pt x="367" y="513"/>
                  </a:lnTo>
                  <a:lnTo>
                    <a:pt x="363" y="517"/>
                  </a:lnTo>
                  <a:lnTo>
                    <a:pt x="360" y="520"/>
                  </a:lnTo>
                  <a:lnTo>
                    <a:pt x="355" y="522"/>
                  </a:lnTo>
                  <a:lnTo>
                    <a:pt x="351" y="523"/>
                  </a:lnTo>
                  <a:lnTo>
                    <a:pt x="351" y="518"/>
                  </a:lnTo>
                  <a:lnTo>
                    <a:pt x="352" y="513"/>
                  </a:lnTo>
                  <a:lnTo>
                    <a:pt x="351" y="508"/>
                  </a:lnTo>
                  <a:lnTo>
                    <a:pt x="350" y="504"/>
                  </a:lnTo>
                  <a:lnTo>
                    <a:pt x="348" y="499"/>
                  </a:lnTo>
                  <a:lnTo>
                    <a:pt x="346" y="496"/>
                  </a:lnTo>
                  <a:lnTo>
                    <a:pt x="343" y="493"/>
                  </a:lnTo>
                  <a:lnTo>
                    <a:pt x="339" y="490"/>
                  </a:lnTo>
                  <a:lnTo>
                    <a:pt x="335" y="487"/>
                  </a:lnTo>
                  <a:lnTo>
                    <a:pt x="331" y="485"/>
                  </a:lnTo>
                  <a:lnTo>
                    <a:pt x="327" y="483"/>
                  </a:lnTo>
                  <a:lnTo>
                    <a:pt x="323" y="482"/>
                  </a:lnTo>
                  <a:lnTo>
                    <a:pt x="319" y="481"/>
                  </a:lnTo>
                  <a:lnTo>
                    <a:pt x="315" y="480"/>
                  </a:lnTo>
                  <a:lnTo>
                    <a:pt x="311" y="480"/>
                  </a:lnTo>
                  <a:lnTo>
                    <a:pt x="307" y="480"/>
                  </a:lnTo>
                  <a:lnTo>
                    <a:pt x="307" y="48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17" name="Freeform 17"/>
            <p:cNvSpPr>
              <a:spLocks/>
            </p:cNvSpPr>
            <p:nvPr/>
          </p:nvSpPr>
          <p:spPr bwMode="auto">
            <a:xfrm>
              <a:off x="5132" y="2762"/>
              <a:ext cx="87" cy="44"/>
            </a:xfrm>
            <a:custGeom>
              <a:avLst/>
              <a:gdLst/>
              <a:ahLst/>
              <a:cxnLst>
                <a:cxn ang="0">
                  <a:pos x="0" y="174"/>
                </a:cxn>
                <a:cxn ang="0">
                  <a:pos x="8" y="169"/>
                </a:cxn>
                <a:cxn ang="0">
                  <a:pos x="21" y="161"/>
                </a:cxn>
                <a:cxn ang="0">
                  <a:pos x="36" y="150"/>
                </a:cxn>
                <a:cxn ang="0">
                  <a:pos x="54" y="138"/>
                </a:cxn>
                <a:cxn ang="0">
                  <a:pos x="74" y="124"/>
                </a:cxn>
                <a:cxn ang="0">
                  <a:pos x="95" y="110"/>
                </a:cxn>
                <a:cxn ang="0">
                  <a:pos x="116" y="95"/>
                </a:cxn>
                <a:cxn ang="0">
                  <a:pos x="140" y="79"/>
                </a:cxn>
                <a:cxn ang="0">
                  <a:pos x="161" y="64"/>
                </a:cxn>
                <a:cxn ang="0">
                  <a:pos x="183" y="50"/>
                </a:cxn>
                <a:cxn ang="0">
                  <a:pos x="202" y="36"/>
                </a:cxn>
                <a:cxn ang="0">
                  <a:pos x="220" y="24"/>
                </a:cxn>
                <a:cxn ang="0">
                  <a:pos x="235" y="13"/>
                </a:cxn>
                <a:cxn ang="0">
                  <a:pos x="248" y="6"/>
                </a:cxn>
                <a:cxn ang="0">
                  <a:pos x="256" y="1"/>
                </a:cxn>
                <a:cxn ang="0">
                  <a:pos x="261" y="0"/>
                </a:cxn>
                <a:cxn ang="0">
                  <a:pos x="252" y="13"/>
                </a:cxn>
                <a:cxn ang="0">
                  <a:pos x="242" y="29"/>
                </a:cxn>
                <a:cxn ang="0">
                  <a:pos x="228" y="44"/>
                </a:cxn>
                <a:cxn ang="0">
                  <a:pos x="214" y="60"/>
                </a:cxn>
                <a:cxn ang="0">
                  <a:pos x="199" y="74"/>
                </a:cxn>
                <a:cxn ang="0">
                  <a:pos x="183" y="89"/>
                </a:cxn>
                <a:cxn ang="0">
                  <a:pos x="165" y="102"/>
                </a:cxn>
                <a:cxn ang="0">
                  <a:pos x="147" y="116"/>
                </a:cxn>
                <a:cxn ang="0">
                  <a:pos x="128" y="128"/>
                </a:cxn>
                <a:cxn ang="0">
                  <a:pos x="108" y="140"/>
                </a:cxn>
                <a:cxn ang="0">
                  <a:pos x="89" y="150"/>
                </a:cxn>
                <a:cxn ang="0">
                  <a:pos x="71" y="159"/>
                </a:cxn>
                <a:cxn ang="0">
                  <a:pos x="51" y="164"/>
                </a:cxn>
                <a:cxn ang="0">
                  <a:pos x="34" y="170"/>
                </a:cxn>
                <a:cxn ang="0">
                  <a:pos x="17" y="173"/>
                </a:cxn>
                <a:cxn ang="0">
                  <a:pos x="0" y="174"/>
                </a:cxn>
                <a:cxn ang="0">
                  <a:pos x="0" y="174"/>
                </a:cxn>
              </a:cxnLst>
              <a:rect l="0" t="0" r="r" b="b"/>
              <a:pathLst>
                <a:path w="261" h="174">
                  <a:moveTo>
                    <a:pt x="0" y="174"/>
                  </a:moveTo>
                  <a:lnTo>
                    <a:pt x="8" y="169"/>
                  </a:lnTo>
                  <a:lnTo>
                    <a:pt x="21" y="161"/>
                  </a:lnTo>
                  <a:lnTo>
                    <a:pt x="36" y="150"/>
                  </a:lnTo>
                  <a:lnTo>
                    <a:pt x="54" y="138"/>
                  </a:lnTo>
                  <a:lnTo>
                    <a:pt x="74" y="124"/>
                  </a:lnTo>
                  <a:lnTo>
                    <a:pt x="95" y="110"/>
                  </a:lnTo>
                  <a:lnTo>
                    <a:pt x="116" y="95"/>
                  </a:lnTo>
                  <a:lnTo>
                    <a:pt x="140" y="79"/>
                  </a:lnTo>
                  <a:lnTo>
                    <a:pt x="161" y="64"/>
                  </a:lnTo>
                  <a:lnTo>
                    <a:pt x="183" y="50"/>
                  </a:lnTo>
                  <a:lnTo>
                    <a:pt x="202" y="36"/>
                  </a:lnTo>
                  <a:lnTo>
                    <a:pt x="220" y="24"/>
                  </a:lnTo>
                  <a:lnTo>
                    <a:pt x="235" y="13"/>
                  </a:lnTo>
                  <a:lnTo>
                    <a:pt x="248" y="6"/>
                  </a:lnTo>
                  <a:lnTo>
                    <a:pt x="256" y="1"/>
                  </a:lnTo>
                  <a:lnTo>
                    <a:pt x="261" y="0"/>
                  </a:lnTo>
                  <a:lnTo>
                    <a:pt x="252" y="13"/>
                  </a:lnTo>
                  <a:lnTo>
                    <a:pt x="242" y="29"/>
                  </a:lnTo>
                  <a:lnTo>
                    <a:pt x="228" y="44"/>
                  </a:lnTo>
                  <a:lnTo>
                    <a:pt x="214" y="60"/>
                  </a:lnTo>
                  <a:lnTo>
                    <a:pt x="199" y="74"/>
                  </a:lnTo>
                  <a:lnTo>
                    <a:pt x="183" y="89"/>
                  </a:lnTo>
                  <a:lnTo>
                    <a:pt x="165" y="102"/>
                  </a:lnTo>
                  <a:lnTo>
                    <a:pt x="147" y="116"/>
                  </a:lnTo>
                  <a:lnTo>
                    <a:pt x="128" y="128"/>
                  </a:lnTo>
                  <a:lnTo>
                    <a:pt x="108" y="140"/>
                  </a:lnTo>
                  <a:lnTo>
                    <a:pt x="89" y="150"/>
                  </a:lnTo>
                  <a:lnTo>
                    <a:pt x="71" y="159"/>
                  </a:lnTo>
                  <a:lnTo>
                    <a:pt x="51" y="164"/>
                  </a:lnTo>
                  <a:lnTo>
                    <a:pt x="34" y="170"/>
                  </a:lnTo>
                  <a:lnTo>
                    <a:pt x="17" y="173"/>
                  </a:lnTo>
                  <a:lnTo>
                    <a:pt x="0" y="174"/>
                  </a:lnTo>
                  <a:lnTo>
                    <a:pt x="0" y="1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18" name="Freeform 18"/>
            <p:cNvSpPr>
              <a:spLocks/>
            </p:cNvSpPr>
            <p:nvPr/>
          </p:nvSpPr>
          <p:spPr bwMode="auto">
            <a:xfrm>
              <a:off x="5052" y="2517"/>
              <a:ext cx="252" cy="280"/>
            </a:xfrm>
            <a:custGeom>
              <a:avLst/>
              <a:gdLst/>
              <a:ahLst/>
              <a:cxnLst>
                <a:cxn ang="0">
                  <a:pos x="264" y="983"/>
                </a:cxn>
                <a:cxn ang="0">
                  <a:pos x="354" y="919"/>
                </a:cxn>
                <a:cxn ang="0">
                  <a:pos x="398" y="905"/>
                </a:cxn>
                <a:cxn ang="0">
                  <a:pos x="418" y="858"/>
                </a:cxn>
                <a:cxn ang="0">
                  <a:pos x="545" y="723"/>
                </a:cxn>
                <a:cxn ang="0">
                  <a:pos x="590" y="615"/>
                </a:cxn>
                <a:cxn ang="0">
                  <a:pos x="588" y="557"/>
                </a:cxn>
                <a:cxn ang="0">
                  <a:pos x="663" y="396"/>
                </a:cxn>
                <a:cxn ang="0">
                  <a:pos x="657" y="352"/>
                </a:cxn>
                <a:cxn ang="0">
                  <a:pos x="673" y="327"/>
                </a:cxn>
                <a:cxn ang="0">
                  <a:pos x="557" y="501"/>
                </a:cxn>
                <a:cxn ang="0">
                  <a:pos x="322" y="887"/>
                </a:cxn>
                <a:cxn ang="0">
                  <a:pos x="208" y="845"/>
                </a:cxn>
                <a:cxn ang="0">
                  <a:pos x="255" y="832"/>
                </a:cxn>
                <a:cxn ang="0">
                  <a:pos x="287" y="808"/>
                </a:cxn>
                <a:cxn ang="0">
                  <a:pos x="238" y="789"/>
                </a:cxn>
                <a:cxn ang="0">
                  <a:pos x="280" y="751"/>
                </a:cxn>
                <a:cxn ang="0">
                  <a:pos x="343" y="692"/>
                </a:cxn>
                <a:cxn ang="0">
                  <a:pos x="308" y="691"/>
                </a:cxn>
                <a:cxn ang="0">
                  <a:pos x="378" y="632"/>
                </a:cxn>
                <a:cxn ang="0">
                  <a:pos x="323" y="631"/>
                </a:cxn>
                <a:cxn ang="0">
                  <a:pos x="299" y="613"/>
                </a:cxn>
                <a:cxn ang="0">
                  <a:pos x="354" y="588"/>
                </a:cxn>
                <a:cxn ang="0">
                  <a:pos x="368" y="576"/>
                </a:cxn>
                <a:cxn ang="0">
                  <a:pos x="319" y="564"/>
                </a:cxn>
                <a:cxn ang="0">
                  <a:pos x="308" y="539"/>
                </a:cxn>
                <a:cxn ang="0">
                  <a:pos x="368" y="526"/>
                </a:cxn>
                <a:cxn ang="0">
                  <a:pos x="301" y="473"/>
                </a:cxn>
                <a:cxn ang="0">
                  <a:pos x="387" y="470"/>
                </a:cxn>
                <a:cxn ang="0">
                  <a:pos x="272" y="427"/>
                </a:cxn>
                <a:cxn ang="0">
                  <a:pos x="366" y="411"/>
                </a:cxn>
                <a:cxn ang="0">
                  <a:pos x="456" y="417"/>
                </a:cxn>
                <a:cxn ang="0">
                  <a:pos x="344" y="330"/>
                </a:cxn>
                <a:cxn ang="0">
                  <a:pos x="430" y="333"/>
                </a:cxn>
                <a:cxn ang="0">
                  <a:pos x="333" y="280"/>
                </a:cxn>
                <a:cxn ang="0">
                  <a:pos x="412" y="268"/>
                </a:cxn>
                <a:cxn ang="0">
                  <a:pos x="467" y="251"/>
                </a:cxn>
                <a:cxn ang="0">
                  <a:pos x="378" y="234"/>
                </a:cxn>
                <a:cxn ang="0">
                  <a:pos x="349" y="191"/>
                </a:cxn>
                <a:cxn ang="0">
                  <a:pos x="412" y="197"/>
                </a:cxn>
                <a:cxn ang="0">
                  <a:pos x="471" y="187"/>
                </a:cxn>
                <a:cxn ang="0">
                  <a:pos x="360" y="169"/>
                </a:cxn>
                <a:cxn ang="0">
                  <a:pos x="250" y="161"/>
                </a:cxn>
                <a:cxn ang="0">
                  <a:pos x="293" y="79"/>
                </a:cxn>
                <a:cxn ang="0">
                  <a:pos x="386" y="77"/>
                </a:cxn>
                <a:cxn ang="0">
                  <a:pos x="309" y="55"/>
                </a:cxn>
                <a:cxn ang="0">
                  <a:pos x="117" y="58"/>
                </a:cxn>
                <a:cxn ang="0">
                  <a:pos x="24" y="5"/>
                </a:cxn>
                <a:cxn ang="0">
                  <a:pos x="373" y="0"/>
                </a:cxn>
                <a:cxn ang="0">
                  <a:pos x="598" y="25"/>
                </a:cxn>
                <a:cxn ang="0">
                  <a:pos x="632" y="65"/>
                </a:cxn>
                <a:cxn ang="0">
                  <a:pos x="665" y="108"/>
                </a:cxn>
                <a:cxn ang="0">
                  <a:pos x="726" y="198"/>
                </a:cxn>
                <a:cxn ang="0">
                  <a:pos x="758" y="323"/>
                </a:cxn>
                <a:cxn ang="0">
                  <a:pos x="666" y="666"/>
                </a:cxn>
                <a:cxn ang="0">
                  <a:pos x="524" y="916"/>
                </a:cxn>
                <a:cxn ang="0">
                  <a:pos x="353" y="1044"/>
                </a:cxn>
              </a:cxnLst>
              <a:rect l="0" t="0" r="r" b="b"/>
              <a:pathLst>
                <a:path w="758" h="1121">
                  <a:moveTo>
                    <a:pt x="215" y="1121"/>
                  </a:moveTo>
                  <a:lnTo>
                    <a:pt x="190" y="1020"/>
                  </a:lnTo>
                  <a:lnTo>
                    <a:pt x="203" y="1013"/>
                  </a:lnTo>
                  <a:lnTo>
                    <a:pt x="215" y="1008"/>
                  </a:lnTo>
                  <a:lnTo>
                    <a:pt x="227" y="1001"/>
                  </a:lnTo>
                  <a:lnTo>
                    <a:pt x="240" y="996"/>
                  </a:lnTo>
                  <a:lnTo>
                    <a:pt x="252" y="989"/>
                  </a:lnTo>
                  <a:lnTo>
                    <a:pt x="264" y="983"/>
                  </a:lnTo>
                  <a:lnTo>
                    <a:pt x="276" y="976"/>
                  </a:lnTo>
                  <a:lnTo>
                    <a:pt x="288" y="971"/>
                  </a:lnTo>
                  <a:lnTo>
                    <a:pt x="300" y="962"/>
                  </a:lnTo>
                  <a:lnTo>
                    <a:pt x="312" y="955"/>
                  </a:lnTo>
                  <a:lnTo>
                    <a:pt x="323" y="947"/>
                  </a:lnTo>
                  <a:lnTo>
                    <a:pt x="334" y="938"/>
                  </a:lnTo>
                  <a:lnTo>
                    <a:pt x="344" y="928"/>
                  </a:lnTo>
                  <a:lnTo>
                    <a:pt x="354" y="919"/>
                  </a:lnTo>
                  <a:lnTo>
                    <a:pt x="365" y="908"/>
                  </a:lnTo>
                  <a:lnTo>
                    <a:pt x="374" y="898"/>
                  </a:lnTo>
                  <a:lnTo>
                    <a:pt x="383" y="934"/>
                  </a:lnTo>
                  <a:lnTo>
                    <a:pt x="386" y="928"/>
                  </a:lnTo>
                  <a:lnTo>
                    <a:pt x="389" y="922"/>
                  </a:lnTo>
                  <a:lnTo>
                    <a:pt x="392" y="916"/>
                  </a:lnTo>
                  <a:lnTo>
                    <a:pt x="396" y="911"/>
                  </a:lnTo>
                  <a:lnTo>
                    <a:pt x="398" y="905"/>
                  </a:lnTo>
                  <a:lnTo>
                    <a:pt x="401" y="900"/>
                  </a:lnTo>
                  <a:lnTo>
                    <a:pt x="404" y="894"/>
                  </a:lnTo>
                  <a:lnTo>
                    <a:pt x="407" y="888"/>
                  </a:lnTo>
                  <a:lnTo>
                    <a:pt x="409" y="882"/>
                  </a:lnTo>
                  <a:lnTo>
                    <a:pt x="411" y="876"/>
                  </a:lnTo>
                  <a:lnTo>
                    <a:pt x="413" y="870"/>
                  </a:lnTo>
                  <a:lnTo>
                    <a:pt x="416" y="864"/>
                  </a:lnTo>
                  <a:lnTo>
                    <a:pt x="418" y="858"/>
                  </a:lnTo>
                  <a:lnTo>
                    <a:pt x="420" y="852"/>
                  </a:lnTo>
                  <a:lnTo>
                    <a:pt x="422" y="846"/>
                  </a:lnTo>
                  <a:lnTo>
                    <a:pt x="424" y="841"/>
                  </a:lnTo>
                  <a:lnTo>
                    <a:pt x="450" y="866"/>
                  </a:lnTo>
                  <a:lnTo>
                    <a:pt x="476" y="760"/>
                  </a:lnTo>
                  <a:lnTo>
                    <a:pt x="505" y="783"/>
                  </a:lnTo>
                  <a:lnTo>
                    <a:pt x="519" y="699"/>
                  </a:lnTo>
                  <a:lnTo>
                    <a:pt x="545" y="723"/>
                  </a:lnTo>
                  <a:lnTo>
                    <a:pt x="553" y="633"/>
                  </a:lnTo>
                  <a:lnTo>
                    <a:pt x="583" y="655"/>
                  </a:lnTo>
                  <a:lnTo>
                    <a:pt x="585" y="649"/>
                  </a:lnTo>
                  <a:lnTo>
                    <a:pt x="586" y="642"/>
                  </a:lnTo>
                  <a:lnTo>
                    <a:pt x="587" y="636"/>
                  </a:lnTo>
                  <a:lnTo>
                    <a:pt x="589" y="628"/>
                  </a:lnTo>
                  <a:lnTo>
                    <a:pt x="589" y="621"/>
                  </a:lnTo>
                  <a:lnTo>
                    <a:pt x="590" y="615"/>
                  </a:lnTo>
                  <a:lnTo>
                    <a:pt x="590" y="607"/>
                  </a:lnTo>
                  <a:lnTo>
                    <a:pt x="590" y="601"/>
                  </a:lnTo>
                  <a:lnTo>
                    <a:pt x="590" y="593"/>
                  </a:lnTo>
                  <a:lnTo>
                    <a:pt x="590" y="585"/>
                  </a:lnTo>
                  <a:lnTo>
                    <a:pt x="589" y="578"/>
                  </a:lnTo>
                  <a:lnTo>
                    <a:pt x="589" y="571"/>
                  </a:lnTo>
                  <a:lnTo>
                    <a:pt x="588" y="564"/>
                  </a:lnTo>
                  <a:lnTo>
                    <a:pt x="588" y="557"/>
                  </a:lnTo>
                  <a:lnTo>
                    <a:pt x="587" y="550"/>
                  </a:lnTo>
                  <a:lnTo>
                    <a:pt x="587" y="544"/>
                  </a:lnTo>
                  <a:lnTo>
                    <a:pt x="612" y="572"/>
                  </a:lnTo>
                  <a:lnTo>
                    <a:pt x="609" y="465"/>
                  </a:lnTo>
                  <a:lnTo>
                    <a:pt x="641" y="482"/>
                  </a:lnTo>
                  <a:lnTo>
                    <a:pt x="622" y="379"/>
                  </a:lnTo>
                  <a:lnTo>
                    <a:pt x="664" y="403"/>
                  </a:lnTo>
                  <a:lnTo>
                    <a:pt x="663" y="396"/>
                  </a:lnTo>
                  <a:lnTo>
                    <a:pt x="663" y="391"/>
                  </a:lnTo>
                  <a:lnTo>
                    <a:pt x="663" y="386"/>
                  </a:lnTo>
                  <a:lnTo>
                    <a:pt x="662" y="379"/>
                  </a:lnTo>
                  <a:lnTo>
                    <a:pt x="661" y="374"/>
                  </a:lnTo>
                  <a:lnTo>
                    <a:pt x="660" y="368"/>
                  </a:lnTo>
                  <a:lnTo>
                    <a:pt x="659" y="363"/>
                  </a:lnTo>
                  <a:lnTo>
                    <a:pt x="658" y="357"/>
                  </a:lnTo>
                  <a:lnTo>
                    <a:pt x="657" y="352"/>
                  </a:lnTo>
                  <a:lnTo>
                    <a:pt x="656" y="346"/>
                  </a:lnTo>
                  <a:lnTo>
                    <a:pt x="654" y="340"/>
                  </a:lnTo>
                  <a:lnTo>
                    <a:pt x="653" y="334"/>
                  </a:lnTo>
                  <a:lnTo>
                    <a:pt x="652" y="329"/>
                  </a:lnTo>
                  <a:lnTo>
                    <a:pt x="652" y="323"/>
                  </a:lnTo>
                  <a:lnTo>
                    <a:pt x="651" y="318"/>
                  </a:lnTo>
                  <a:lnTo>
                    <a:pt x="650" y="312"/>
                  </a:lnTo>
                  <a:lnTo>
                    <a:pt x="673" y="327"/>
                  </a:lnTo>
                  <a:lnTo>
                    <a:pt x="658" y="244"/>
                  </a:lnTo>
                  <a:lnTo>
                    <a:pt x="693" y="257"/>
                  </a:lnTo>
                  <a:lnTo>
                    <a:pt x="631" y="172"/>
                  </a:lnTo>
                  <a:lnTo>
                    <a:pt x="618" y="244"/>
                  </a:lnTo>
                  <a:lnTo>
                    <a:pt x="604" y="312"/>
                  </a:lnTo>
                  <a:lnTo>
                    <a:pt x="590" y="379"/>
                  </a:lnTo>
                  <a:lnTo>
                    <a:pt x="575" y="442"/>
                  </a:lnTo>
                  <a:lnTo>
                    <a:pt x="557" y="501"/>
                  </a:lnTo>
                  <a:lnTo>
                    <a:pt x="539" y="559"/>
                  </a:lnTo>
                  <a:lnTo>
                    <a:pt x="517" y="614"/>
                  </a:lnTo>
                  <a:lnTo>
                    <a:pt x="495" y="665"/>
                  </a:lnTo>
                  <a:lnTo>
                    <a:pt x="467" y="713"/>
                  </a:lnTo>
                  <a:lnTo>
                    <a:pt x="437" y="761"/>
                  </a:lnTo>
                  <a:lnTo>
                    <a:pt x="403" y="805"/>
                  </a:lnTo>
                  <a:lnTo>
                    <a:pt x="365" y="847"/>
                  </a:lnTo>
                  <a:lnTo>
                    <a:pt x="322" y="887"/>
                  </a:lnTo>
                  <a:lnTo>
                    <a:pt x="274" y="925"/>
                  </a:lnTo>
                  <a:lnTo>
                    <a:pt x="221" y="961"/>
                  </a:lnTo>
                  <a:lnTo>
                    <a:pt x="163" y="995"/>
                  </a:lnTo>
                  <a:lnTo>
                    <a:pt x="152" y="934"/>
                  </a:lnTo>
                  <a:lnTo>
                    <a:pt x="257" y="862"/>
                  </a:lnTo>
                  <a:lnTo>
                    <a:pt x="198" y="852"/>
                  </a:lnTo>
                  <a:lnTo>
                    <a:pt x="202" y="848"/>
                  </a:lnTo>
                  <a:lnTo>
                    <a:pt x="208" y="845"/>
                  </a:lnTo>
                  <a:lnTo>
                    <a:pt x="213" y="842"/>
                  </a:lnTo>
                  <a:lnTo>
                    <a:pt x="219" y="841"/>
                  </a:lnTo>
                  <a:lnTo>
                    <a:pt x="225" y="839"/>
                  </a:lnTo>
                  <a:lnTo>
                    <a:pt x="230" y="838"/>
                  </a:lnTo>
                  <a:lnTo>
                    <a:pt x="236" y="835"/>
                  </a:lnTo>
                  <a:lnTo>
                    <a:pt x="242" y="834"/>
                  </a:lnTo>
                  <a:lnTo>
                    <a:pt x="248" y="833"/>
                  </a:lnTo>
                  <a:lnTo>
                    <a:pt x="255" y="832"/>
                  </a:lnTo>
                  <a:lnTo>
                    <a:pt x="260" y="831"/>
                  </a:lnTo>
                  <a:lnTo>
                    <a:pt x="266" y="829"/>
                  </a:lnTo>
                  <a:lnTo>
                    <a:pt x="271" y="827"/>
                  </a:lnTo>
                  <a:lnTo>
                    <a:pt x="277" y="826"/>
                  </a:lnTo>
                  <a:lnTo>
                    <a:pt x="282" y="822"/>
                  </a:lnTo>
                  <a:lnTo>
                    <a:pt x="288" y="820"/>
                  </a:lnTo>
                  <a:lnTo>
                    <a:pt x="288" y="813"/>
                  </a:lnTo>
                  <a:lnTo>
                    <a:pt x="287" y="808"/>
                  </a:lnTo>
                  <a:lnTo>
                    <a:pt x="283" y="804"/>
                  </a:lnTo>
                  <a:lnTo>
                    <a:pt x="279" y="800"/>
                  </a:lnTo>
                  <a:lnTo>
                    <a:pt x="274" y="797"/>
                  </a:lnTo>
                  <a:lnTo>
                    <a:pt x="268" y="795"/>
                  </a:lnTo>
                  <a:lnTo>
                    <a:pt x="261" y="793"/>
                  </a:lnTo>
                  <a:lnTo>
                    <a:pt x="255" y="792"/>
                  </a:lnTo>
                  <a:lnTo>
                    <a:pt x="246" y="789"/>
                  </a:lnTo>
                  <a:lnTo>
                    <a:pt x="238" y="789"/>
                  </a:lnTo>
                  <a:lnTo>
                    <a:pt x="230" y="789"/>
                  </a:lnTo>
                  <a:lnTo>
                    <a:pt x="223" y="789"/>
                  </a:lnTo>
                  <a:lnTo>
                    <a:pt x="216" y="789"/>
                  </a:lnTo>
                  <a:lnTo>
                    <a:pt x="210" y="791"/>
                  </a:lnTo>
                  <a:lnTo>
                    <a:pt x="204" y="791"/>
                  </a:lnTo>
                  <a:lnTo>
                    <a:pt x="219" y="784"/>
                  </a:lnTo>
                  <a:lnTo>
                    <a:pt x="311" y="756"/>
                  </a:lnTo>
                  <a:lnTo>
                    <a:pt x="280" y="751"/>
                  </a:lnTo>
                  <a:lnTo>
                    <a:pt x="305" y="719"/>
                  </a:lnTo>
                  <a:lnTo>
                    <a:pt x="369" y="701"/>
                  </a:lnTo>
                  <a:lnTo>
                    <a:pt x="365" y="698"/>
                  </a:lnTo>
                  <a:lnTo>
                    <a:pt x="359" y="696"/>
                  </a:lnTo>
                  <a:lnTo>
                    <a:pt x="355" y="695"/>
                  </a:lnTo>
                  <a:lnTo>
                    <a:pt x="351" y="693"/>
                  </a:lnTo>
                  <a:lnTo>
                    <a:pt x="347" y="692"/>
                  </a:lnTo>
                  <a:lnTo>
                    <a:pt x="343" y="692"/>
                  </a:lnTo>
                  <a:lnTo>
                    <a:pt x="338" y="692"/>
                  </a:lnTo>
                  <a:lnTo>
                    <a:pt x="334" y="692"/>
                  </a:lnTo>
                  <a:lnTo>
                    <a:pt x="329" y="692"/>
                  </a:lnTo>
                  <a:lnTo>
                    <a:pt x="325" y="692"/>
                  </a:lnTo>
                  <a:lnTo>
                    <a:pt x="321" y="692"/>
                  </a:lnTo>
                  <a:lnTo>
                    <a:pt x="317" y="692"/>
                  </a:lnTo>
                  <a:lnTo>
                    <a:pt x="312" y="691"/>
                  </a:lnTo>
                  <a:lnTo>
                    <a:pt x="308" y="691"/>
                  </a:lnTo>
                  <a:lnTo>
                    <a:pt x="303" y="690"/>
                  </a:lnTo>
                  <a:lnTo>
                    <a:pt x="299" y="689"/>
                  </a:lnTo>
                  <a:lnTo>
                    <a:pt x="333" y="655"/>
                  </a:lnTo>
                  <a:lnTo>
                    <a:pt x="402" y="644"/>
                  </a:lnTo>
                  <a:lnTo>
                    <a:pt x="400" y="630"/>
                  </a:lnTo>
                  <a:lnTo>
                    <a:pt x="393" y="631"/>
                  </a:lnTo>
                  <a:lnTo>
                    <a:pt x="386" y="632"/>
                  </a:lnTo>
                  <a:lnTo>
                    <a:pt x="378" y="632"/>
                  </a:lnTo>
                  <a:lnTo>
                    <a:pt x="372" y="633"/>
                  </a:lnTo>
                  <a:lnTo>
                    <a:pt x="365" y="633"/>
                  </a:lnTo>
                  <a:lnTo>
                    <a:pt x="357" y="634"/>
                  </a:lnTo>
                  <a:lnTo>
                    <a:pt x="350" y="634"/>
                  </a:lnTo>
                  <a:lnTo>
                    <a:pt x="344" y="634"/>
                  </a:lnTo>
                  <a:lnTo>
                    <a:pt x="337" y="633"/>
                  </a:lnTo>
                  <a:lnTo>
                    <a:pt x="330" y="632"/>
                  </a:lnTo>
                  <a:lnTo>
                    <a:pt x="323" y="631"/>
                  </a:lnTo>
                  <a:lnTo>
                    <a:pt x="316" y="631"/>
                  </a:lnTo>
                  <a:lnTo>
                    <a:pt x="309" y="630"/>
                  </a:lnTo>
                  <a:lnTo>
                    <a:pt x="301" y="629"/>
                  </a:lnTo>
                  <a:lnTo>
                    <a:pt x="295" y="628"/>
                  </a:lnTo>
                  <a:lnTo>
                    <a:pt x="288" y="627"/>
                  </a:lnTo>
                  <a:lnTo>
                    <a:pt x="290" y="622"/>
                  </a:lnTo>
                  <a:lnTo>
                    <a:pt x="294" y="617"/>
                  </a:lnTo>
                  <a:lnTo>
                    <a:pt x="299" y="613"/>
                  </a:lnTo>
                  <a:lnTo>
                    <a:pt x="305" y="608"/>
                  </a:lnTo>
                  <a:lnTo>
                    <a:pt x="311" y="604"/>
                  </a:lnTo>
                  <a:lnTo>
                    <a:pt x="318" y="601"/>
                  </a:lnTo>
                  <a:lnTo>
                    <a:pt x="325" y="597"/>
                  </a:lnTo>
                  <a:lnTo>
                    <a:pt x="333" y="595"/>
                  </a:lnTo>
                  <a:lnTo>
                    <a:pt x="340" y="592"/>
                  </a:lnTo>
                  <a:lnTo>
                    <a:pt x="347" y="590"/>
                  </a:lnTo>
                  <a:lnTo>
                    <a:pt x="354" y="588"/>
                  </a:lnTo>
                  <a:lnTo>
                    <a:pt x="361" y="586"/>
                  </a:lnTo>
                  <a:lnTo>
                    <a:pt x="368" y="584"/>
                  </a:lnTo>
                  <a:lnTo>
                    <a:pt x="375" y="583"/>
                  </a:lnTo>
                  <a:lnTo>
                    <a:pt x="380" y="582"/>
                  </a:lnTo>
                  <a:lnTo>
                    <a:pt x="386" y="582"/>
                  </a:lnTo>
                  <a:lnTo>
                    <a:pt x="379" y="580"/>
                  </a:lnTo>
                  <a:lnTo>
                    <a:pt x="374" y="578"/>
                  </a:lnTo>
                  <a:lnTo>
                    <a:pt x="368" y="576"/>
                  </a:lnTo>
                  <a:lnTo>
                    <a:pt x="361" y="573"/>
                  </a:lnTo>
                  <a:lnTo>
                    <a:pt x="355" y="571"/>
                  </a:lnTo>
                  <a:lnTo>
                    <a:pt x="349" y="570"/>
                  </a:lnTo>
                  <a:lnTo>
                    <a:pt x="343" y="569"/>
                  </a:lnTo>
                  <a:lnTo>
                    <a:pt x="338" y="568"/>
                  </a:lnTo>
                  <a:lnTo>
                    <a:pt x="331" y="566"/>
                  </a:lnTo>
                  <a:lnTo>
                    <a:pt x="325" y="565"/>
                  </a:lnTo>
                  <a:lnTo>
                    <a:pt x="319" y="564"/>
                  </a:lnTo>
                  <a:lnTo>
                    <a:pt x="313" y="562"/>
                  </a:lnTo>
                  <a:lnTo>
                    <a:pt x="307" y="561"/>
                  </a:lnTo>
                  <a:lnTo>
                    <a:pt x="300" y="561"/>
                  </a:lnTo>
                  <a:lnTo>
                    <a:pt x="294" y="560"/>
                  </a:lnTo>
                  <a:lnTo>
                    <a:pt x="288" y="560"/>
                  </a:lnTo>
                  <a:lnTo>
                    <a:pt x="294" y="552"/>
                  </a:lnTo>
                  <a:lnTo>
                    <a:pt x="300" y="545"/>
                  </a:lnTo>
                  <a:lnTo>
                    <a:pt x="308" y="539"/>
                  </a:lnTo>
                  <a:lnTo>
                    <a:pt x="315" y="536"/>
                  </a:lnTo>
                  <a:lnTo>
                    <a:pt x="322" y="533"/>
                  </a:lnTo>
                  <a:lnTo>
                    <a:pt x="329" y="532"/>
                  </a:lnTo>
                  <a:lnTo>
                    <a:pt x="337" y="530"/>
                  </a:lnTo>
                  <a:lnTo>
                    <a:pt x="345" y="530"/>
                  </a:lnTo>
                  <a:lnTo>
                    <a:pt x="352" y="529"/>
                  </a:lnTo>
                  <a:lnTo>
                    <a:pt x="360" y="527"/>
                  </a:lnTo>
                  <a:lnTo>
                    <a:pt x="368" y="526"/>
                  </a:lnTo>
                  <a:lnTo>
                    <a:pt x="376" y="525"/>
                  </a:lnTo>
                  <a:lnTo>
                    <a:pt x="383" y="523"/>
                  </a:lnTo>
                  <a:lnTo>
                    <a:pt x="391" y="520"/>
                  </a:lnTo>
                  <a:lnTo>
                    <a:pt x="398" y="517"/>
                  </a:lnTo>
                  <a:lnTo>
                    <a:pt x="405" y="511"/>
                  </a:lnTo>
                  <a:lnTo>
                    <a:pt x="283" y="491"/>
                  </a:lnTo>
                  <a:lnTo>
                    <a:pt x="291" y="481"/>
                  </a:lnTo>
                  <a:lnTo>
                    <a:pt x="301" y="473"/>
                  </a:lnTo>
                  <a:lnTo>
                    <a:pt x="311" y="466"/>
                  </a:lnTo>
                  <a:lnTo>
                    <a:pt x="322" y="463"/>
                  </a:lnTo>
                  <a:lnTo>
                    <a:pt x="332" y="462"/>
                  </a:lnTo>
                  <a:lnTo>
                    <a:pt x="342" y="462"/>
                  </a:lnTo>
                  <a:lnTo>
                    <a:pt x="353" y="463"/>
                  </a:lnTo>
                  <a:lnTo>
                    <a:pt x="365" y="465"/>
                  </a:lnTo>
                  <a:lnTo>
                    <a:pt x="376" y="466"/>
                  </a:lnTo>
                  <a:lnTo>
                    <a:pt x="387" y="470"/>
                  </a:lnTo>
                  <a:lnTo>
                    <a:pt x="397" y="472"/>
                  </a:lnTo>
                  <a:lnTo>
                    <a:pt x="408" y="474"/>
                  </a:lnTo>
                  <a:lnTo>
                    <a:pt x="419" y="474"/>
                  </a:lnTo>
                  <a:lnTo>
                    <a:pt x="430" y="474"/>
                  </a:lnTo>
                  <a:lnTo>
                    <a:pt x="440" y="473"/>
                  </a:lnTo>
                  <a:lnTo>
                    <a:pt x="450" y="470"/>
                  </a:lnTo>
                  <a:lnTo>
                    <a:pt x="450" y="457"/>
                  </a:lnTo>
                  <a:lnTo>
                    <a:pt x="272" y="427"/>
                  </a:lnTo>
                  <a:lnTo>
                    <a:pt x="288" y="407"/>
                  </a:lnTo>
                  <a:lnTo>
                    <a:pt x="298" y="406"/>
                  </a:lnTo>
                  <a:lnTo>
                    <a:pt x="310" y="406"/>
                  </a:lnTo>
                  <a:lnTo>
                    <a:pt x="321" y="406"/>
                  </a:lnTo>
                  <a:lnTo>
                    <a:pt x="332" y="407"/>
                  </a:lnTo>
                  <a:lnTo>
                    <a:pt x="343" y="408"/>
                  </a:lnTo>
                  <a:lnTo>
                    <a:pt x="354" y="410"/>
                  </a:lnTo>
                  <a:lnTo>
                    <a:pt x="366" y="411"/>
                  </a:lnTo>
                  <a:lnTo>
                    <a:pt x="378" y="413"/>
                  </a:lnTo>
                  <a:lnTo>
                    <a:pt x="388" y="414"/>
                  </a:lnTo>
                  <a:lnTo>
                    <a:pt x="399" y="415"/>
                  </a:lnTo>
                  <a:lnTo>
                    <a:pt x="410" y="415"/>
                  </a:lnTo>
                  <a:lnTo>
                    <a:pt x="423" y="416"/>
                  </a:lnTo>
                  <a:lnTo>
                    <a:pt x="434" y="417"/>
                  </a:lnTo>
                  <a:lnTo>
                    <a:pt x="445" y="417"/>
                  </a:lnTo>
                  <a:lnTo>
                    <a:pt x="456" y="417"/>
                  </a:lnTo>
                  <a:lnTo>
                    <a:pt x="467" y="417"/>
                  </a:lnTo>
                  <a:lnTo>
                    <a:pt x="466" y="400"/>
                  </a:lnTo>
                  <a:lnTo>
                    <a:pt x="280" y="365"/>
                  </a:lnTo>
                  <a:lnTo>
                    <a:pt x="302" y="336"/>
                  </a:lnTo>
                  <a:lnTo>
                    <a:pt x="313" y="333"/>
                  </a:lnTo>
                  <a:lnTo>
                    <a:pt x="323" y="332"/>
                  </a:lnTo>
                  <a:lnTo>
                    <a:pt x="334" y="330"/>
                  </a:lnTo>
                  <a:lnTo>
                    <a:pt x="344" y="330"/>
                  </a:lnTo>
                  <a:lnTo>
                    <a:pt x="355" y="329"/>
                  </a:lnTo>
                  <a:lnTo>
                    <a:pt x="366" y="329"/>
                  </a:lnTo>
                  <a:lnTo>
                    <a:pt x="377" y="329"/>
                  </a:lnTo>
                  <a:lnTo>
                    <a:pt x="387" y="330"/>
                  </a:lnTo>
                  <a:lnTo>
                    <a:pt x="397" y="331"/>
                  </a:lnTo>
                  <a:lnTo>
                    <a:pt x="408" y="332"/>
                  </a:lnTo>
                  <a:lnTo>
                    <a:pt x="419" y="333"/>
                  </a:lnTo>
                  <a:lnTo>
                    <a:pt x="430" y="333"/>
                  </a:lnTo>
                  <a:lnTo>
                    <a:pt x="440" y="334"/>
                  </a:lnTo>
                  <a:lnTo>
                    <a:pt x="451" y="335"/>
                  </a:lnTo>
                  <a:lnTo>
                    <a:pt x="461" y="336"/>
                  </a:lnTo>
                  <a:lnTo>
                    <a:pt x="472" y="338"/>
                  </a:lnTo>
                  <a:lnTo>
                    <a:pt x="479" y="322"/>
                  </a:lnTo>
                  <a:lnTo>
                    <a:pt x="305" y="297"/>
                  </a:lnTo>
                  <a:lnTo>
                    <a:pt x="320" y="287"/>
                  </a:lnTo>
                  <a:lnTo>
                    <a:pt x="333" y="280"/>
                  </a:lnTo>
                  <a:lnTo>
                    <a:pt x="346" y="275"/>
                  </a:lnTo>
                  <a:lnTo>
                    <a:pt x="357" y="271"/>
                  </a:lnTo>
                  <a:lnTo>
                    <a:pt x="368" y="268"/>
                  </a:lnTo>
                  <a:lnTo>
                    <a:pt x="378" y="268"/>
                  </a:lnTo>
                  <a:lnTo>
                    <a:pt x="387" y="267"/>
                  </a:lnTo>
                  <a:lnTo>
                    <a:pt x="396" y="268"/>
                  </a:lnTo>
                  <a:lnTo>
                    <a:pt x="404" y="268"/>
                  </a:lnTo>
                  <a:lnTo>
                    <a:pt x="412" y="268"/>
                  </a:lnTo>
                  <a:lnTo>
                    <a:pt x="422" y="268"/>
                  </a:lnTo>
                  <a:lnTo>
                    <a:pt x="431" y="268"/>
                  </a:lnTo>
                  <a:lnTo>
                    <a:pt x="440" y="268"/>
                  </a:lnTo>
                  <a:lnTo>
                    <a:pt x="451" y="267"/>
                  </a:lnTo>
                  <a:lnTo>
                    <a:pt x="462" y="263"/>
                  </a:lnTo>
                  <a:lnTo>
                    <a:pt x="476" y="260"/>
                  </a:lnTo>
                  <a:lnTo>
                    <a:pt x="472" y="256"/>
                  </a:lnTo>
                  <a:lnTo>
                    <a:pt x="467" y="251"/>
                  </a:lnTo>
                  <a:lnTo>
                    <a:pt x="460" y="248"/>
                  </a:lnTo>
                  <a:lnTo>
                    <a:pt x="452" y="245"/>
                  </a:lnTo>
                  <a:lnTo>
                    <a:pt x="442" y="241"/>
                  </a:lnTo>
                  <a:lnTo>
                    <a:pt x="430" y="239"/>
                  </a:lnTo>
                  <a:lnTo>
                    <a:pt x="416" y="238"/>
                  </a:lnTo>
                  <a:lnTo>
                    <a:pt x="404" y="236"/>
                  </a:lnTo>
                  <a:lnTo>
                    <a:pt x="390" y="235"/>
                  </a:lnTo>
                  <a:lnTo>
                    <a:pt x="378" y="234"/>
                  </a:lnTo>
                  <a:lnTo>
                    <a:pt x="365" y="233"/>
                  </a:lnTo>
                  <a:lnTo>
                    <a:pt x="352" y="233"/>
                  </a:lnTo>
                  <a:lnTo>
                    <a:pt x="341" y="233"/>
                  </a:lnTo>
                  <a:lnTo>
                    <a:pt x="332" y="233"/>
                  </a:lnTo>
                  <a:lnTo>
                    <a:pt x="325" y="233"/>
                  </a:lnTo>
                  <a:lnTo>
                    <a:pt x="320" y="233"/>
                  </a:lnTo>
                  <a:lnTo>
                    <a:pt x="342" y="192"/>
                  </a:lnTo>
                  <a:lnTo>
                    <a:pt x="349" y="191"/>
                  </a:lnTo>
                  <a:lnTo>
                    <a:pt x="357" y="190"/>
                  </a:lnTo>
                  <a:lnTo>
                    <a:pt x="366" y="190"/>
                  </a:lnTo>
                  <a:lnTo>
                    <a:pt x="374" y="190"/>
                  </a:lnTo>
                  <a:lnTo>
                    <a:pt x="381" y="191"/>
                  </a:lnTo>
                  <a:lnTo>
                    <a:pt x="389" y="192"/>
                  </a:lnTo>
                  <a:lnTo>
                    <a:pt x="397" y="193"/>
                  </a:lnTo>
                  <a:lnTo>
                    <a:pt x="405" y="196"/>
                  </a:lnTo>
                  <a:lnTo>
                    <a:pt x="412" y="197"/>
                  </a:lnTo>
                  <a:lnTo>
                    <a:pt x="421" y="198"/>
                  </a:lnTo>
                  <a:lnTo>
                    <a:pt x="429" y="200"/>
                  </a:lnTo>
                  <a:lnTo>
                    <a:pt x="437" y="201"/>
                  </a:lnTo>
                  <a:lnTo>
                    <a:pt x="445" y="202"/>
                  </a:lnTo>
                  <a:lnTo>
                    <a:pt x="453" y="202"/>
                  </a:lnTo>
                  <a:lnTo>
                    <a:pt x="461" y="202"/>
                  </a:lnTo>
                  <a:lnTo>
                    <a:pt x="469" y="202"/>
                  </a:lnTo>
                  <a:lnTo>
                    <a:pt x="471" y="187"/>
                  </a:lnTo>
                  <a:lnTo>
                    <a:pt x="457" y="183"/>
                  </a:lnTo>
                  <a:lnTo>
                    <a:pt x="444" y="180"/>
                  </a:lnTo>
                  <a:lnTo>
                    <a:pt x="430" y="177"/>
                  </a:lnTo>
                  <a:lnTo>
                    <a:pt x="416" y="175"/>
                  </a:lnTo>
                  <a:lnTo>
                    <a:pt x="402" y="173"/>
                  </a:lnTo>
                  <a:lnTo>
                    <a:pt x="388" y="171"/>
                  </a:lnTo>
                  <a:lnTo>
                    <a:pt x="375" y="171"/>
                  </a:lnTo>
                  <a:lnTo>
                    <a:pt x="360" y="169"/>
                  </a:lnTo>
                  <a:lnTo>
                    <a:pt x="346" y="167"/>
                  </a:lnTo>
                  <a:lnTo>
                    <a:pt x="332" y="167"/>
                  </a:lnTo>
                  <a:lnTo>
                    <a:pt x="318" y="166"/>
                  </a:lnTo>
                  <a:lnTo>
                    <a:pt x="304" y="165"/>
                  </a:lnTo>
                  <a:lnTo>
                    <a:pt x="290" y="164"/>
                  </a:lnTo>
                  <a:lnTo>
                    <a:pt x="277" y="163"/>
                  </a:lnTo>
                  <a:lnTo>
                    <a:pt x="263" y="161"/>
                  </a:lnTo>
                  <a:lnTo>
                    <a:pt x="250" y="161"/>
                  </a:lnTo>
                  <a:lnTo>
                    <a:pt x="272" y="130"/>
                  </a:lnTo>
                  <a:lnTo>
                    <a:pt x="328" y="120"/>
                  </a:lnTo>
                  <a:lnTo>
                    <a:pt x="329" y="113"/>
                  </a:lnTo>
                  <a:lnTo>
                    <a:pt x="265" y="103"/>
                  </a:lnTo>
                  <a:lnTo>
                    <a:pt x="278" y="79"/>
                  </a:lnTo>
                  <a:lnTo>
                    <a:pt x="279" y="79"/>
                  </a:lnTo>
                  <a:lnTo>
                    <a:pt x="285" y="79"/>
                  </a:lnTo>
                  <a:lnTo>
                    <a:pt x="293" y="79"/>
                  </a:lnTo>
                  <a:lnTo>
                    <a:pt x="303" y="79"/>
                  </a:lnTo>
                  <a:lnTo>
                    <a:pt x="316" y="79"/>
                  </a:lnTo>
                  <a:lnTo>
                    <a:pt x="328" y="79"/>
                  </a:lnTo>
                  <a:lnTo>
                    <a:pt x="341" y="79"/>
                  </a:lnTo>
                  <a:lnTo>
                    <a:pt x="355" y="79"/>
                  </a:lnTo>
                  <a:lnTo>
                    <a:pt x="367" y="78"/>
                  </a:lnTo>
                  <a:lnTo>
                    <a:pt x="378" y="78"/>
                  </a:lnTo>
                  <a:lnTo>
                    <a:pt x="386" y="77"/>
                  </a:lnTo>
                  <a:lnTo>
                    <a:pt x="391" y="76"/>
                  </a:lnTo>
                  <a:lnTo>
                    <a:pt x="393" y="73"/>
                  </a:lnTo>
                  <a:lnTo>
                    <a:pt x="392" y="71"/>
                  </a:lnTo>
                  <a:lnTo>
                    <a:pt x="386" y="68"/>
                  </a:lnTo>
                  <a:lnTo>
                    <a:pt x="375" y="66"/>
                  </a:lnTo>
                  <a:lnTo>
                    <a:pt x="353" y="60"/>
                  </a:lnTo>
                  <a:lnTo>
                    <a:pt x="332" y="57"/>
                  </a:lnTo>
                  <a:lnTo>
                    <a:pt x="309" y="55"/>
                  </a:lnTo>
                  <a:lnTo>
                    <a:pt x="286" y="54"/>
                  </a:lnTo>
                  <a:lnTo>
                    <a:pt x="263" y="53"/>
                  </a:lnTo>
                  <a:lnTo>
                    <a:pt x="238" y="53"/>
                  </a:lnTo>
                  <a:lnTo>
                    <a:pt x="214" y="53"/>
                  </a:lnTo>
                  <a:lnTo>
                    <a:pt x="190" y="54"/>
                  </a:lnTo>
                  <a:lnTo>
                    <a:pt x="165" y="55"/>
                  </a:lnTo>
                  <a:lnTo>
                    <a:pt x="142" y="56"/>
                  </a:lnTo>
                  <a:lnTo>
                    <a:pt x="117" y="58"/>
                  </a:lnTo>
                  <a:lnTo>
                    <a:pt x="94" y="59"/>
                  </a:lnTo>
                  <a:lnTo>
                    <a:pt x="71" y="60"/>
                  </a:lnTo>
                  <a:lnTo>
                    <a:pt x="49" y="61"/>
                  </a:lnTo>
                  <a:lnTo>
                    <a:pt x="27" y="62"/>
                  </a:lnTo>
                  <a:lnTo>
                    <a:pt x="8" y="62"/>
                  </a:lnTo>
                  <a:lnTo>
                    <a:pt x="0" y="6"/>
                  </a:lnTo>
                  <a:lnTo>
                    <a:pt x="7" y="5"/>
                  </a:lnTo>
                  <a:lnTo>
                    <a:pt x="24" y="5"/>
                  </a:lnTo>
                  <a:lnTo>
                    <a:pt x="52" y="4"/>
                  </a:lnTo>
                  <a:lnTo>
                    <a:pt x="86" y="2"/>
                  </a:lnTo>
                  <a:lnTo>
                    <a:pt x="126" y="1"/>
                  </a:lnTo>
                  <a:lnTo>
                    <a:pt x="171" y="1"/>
                  </a:lnTo>
                  <a:lnTo>
                    <a:pt x="220" y="0"/>
                  </a:lnTo>
                  <a:lnTo>
                    <a:pt x="271" y="0"/>
                  </a:lnTo>
                  <a:lnTo>
                    <a:pt x="322" y="0"/>
                  </a:lnTo>
                  <a:lnTo>
                    <a:pt x="373" y="0"/>
                  </a:lnTo>
                  <a:lnTo>
                    <a:pt x="421" y="2"/>
                  </a:lnTo>
                  <a:lnTo>
                    <a:pt x="466" y="5"/>
                  </a:lnTo>
                  <a:lnTo>
                    <a:pt x="507" y="7"/>
                  </a:lnTo>
                  <a:lnTo>
                    <a:pt x="543" y="10"/>
                  </a:lnTo>
                  <a:lnTo>
                    <a:pt x="570" y="14"/>
                  </a:lnTo>
                  <a:lnTo>
                    <a:pt x="590" y="20"/>
                  </a:lnTo>
                  <a:lnTo>
                    <a:pt x="594" y="22"/>
                  </a:lnTo>
                  <a:lnTo>
                    <a:pt x="598" y="25"/>
                  </a:lnTo>
                  <a:lnTo>
                    <a:pt x="602" y="29"/>
                  </a:lnTo>
                  <a:lnTo>
                    <a:pt x="606" y="33"/>
                  </a:lnTo>
                  <a:lnTo>
                    <a:pt x="611" y="37"/>
                  </a:lnTo>
                  <a:lnTo>
                    <a:pt x="615" y="43"/>
                  </a:lnTo>
                  <a:lnTo>
                    <a:pt x="619" y="48"/>
                  </a:lnTo>
                  <a:lnTo>
                    <a:pt x="623" y="54"/>
                  </a:lnTo>
                  <a:lnTo>
                    <a:pt x="627" y="59"/>
                  </a:lnTo>
                  <a:lnTo>
                    <a:pt x="632" y="65"/>
                  </a:lnTo>
                  <a:lnTo>
                    <a:pt x="635" y="70"/>
                  </a:lnTo>
                  <a:lnTo>
                    <a:pt x="641" y="76"/>
                  </a:lnTo>
                  <a:lnTo>
                    <a:pt x="644" y="81"/>
                  </a:lnTo>
                  <a:lnTo>
                    <a:pt x="648" y="86"/>
                  </a:lnTo>
                  <a:lnTo>
                    <a:pt x="652" y="91"/>
                  </a:lnTo>
                  <a:lnTo>
                    <a:pt x="655" y="95"/>
                  </a:lnTo>
                  <a:lnTo>
                    <a:pt x="659" y="101"/>
                  </a:lnTo>
                  <a:lnTo>
                    <a:pt x="665" y="108"/>
                  </a:lnTo>
                  <a:lnTo>
                    <a:pt x="671" y="117"/>
                  </a:lnTo>
                  <a:lnTo>
                    <a:pt x="678" y="127"/>
                  </a:lnTo>
                  <a:lnTo>
                    <a:pt x="685" y="138"/>
                  </a:lnTo>
                  <a:lnTo>
                    <a:pt x="693" y="150"/>
                  </a:lnTo>
                  <a:lnTo>
                    <a:pt x="703" y="162"/>
                  </a:lnTo>
                  <a:lnTo>
                    <a:pt x="711" y="174"/>
                  </a:lnTo>
                  <a:lnTo>
                    <a:pt x="718" y="186"/>
                  </a:lnTo>
                  <a:lnTo>
                    <a:pt x="726" y="198"/>
                  </a:lnTo>
                  <a:lnTo>
                    <a:pt x="732" y="210"/>
                  </a:lnTo>
                  <a:lnTo>
                    <a:pt x="739" y="222"/>
                  </a:lnTo>
                  <a:lnTo>
                    <a:pt x="744" y="232"/>
                  </a:lnTo>
                  <a:lnTo>
                    <a:pt x="749" y="241"/>
                  </a:lnTo>
                  <a:lnTo>
                    <a:pt x="753" y="250"/>
                  </a:lnTo>
                  <a:lnTo>
                    <a:pt x="756" y="258"/>
                  </a:lnTo>
                  <a:lnTo>
                    <a:pt x="758" y="288"/>
                  </a:lnTo>
                  <a:lnTo>
                    <a:pt x="758" y="323"/>
                  </a:lnTo>
                  <a:lnTo>
                    <a:pt x="754" y="360"/>
                  </a:lnTo>
                  <a:lnTo>
                    <a:pt x="747" y="402"/>
                  </a:lnTo>
                  <a:lnTo>
                    <a:pt x="738" y="443"/>
                  </a:lnTo>
                  <a:lnTo>
                    <a:pt x="727" y="488"/>
                  </a:lnTo>
                  <a:lnTo>
                    <a:pt x="714" y="533"/>
                  </a:lnTo>
                  <a:lnTo>
                    <a:pt x="700" y="578"/>
                  </a:lnTo>
                  <a:lnTo>
                    <a:pt x="682" y="622"/>
                  </a:lnTo>
                  <a:lnTo>
                    <a:pt x="666" y="666"/>
                  </a:lnTo>
                  <a:lnTo>
                    <a:pt x="648" y="708"/>
                  </a:lnTo>
                  <a:lnTo>
                    <a:pt x="630" y="748"/>
                  </a:lnTo>
                  <a:lnTo>
                    <a:pt x="611" y="785"/>
                  </a:lnTo>
                  <a:lnTo>
                    <a:pt x="594" y="819"/>
                  </a:lnTo>
                  <a:lnTo>
                    <a:pt x="575" y="848"/>
                  </a:lnTo>
                  <a:lnTo>
                    <a:pt x="559" y="874"/>
                  </a:lnTo>
                  <a:lnTo>
                    <a:pt x="542" y="895"/>
                  </a:lnTo>
                  <a:lnTo>
                    <a:pt x="524" y="916"/>
                  </a:lnTo>
                  <a:lnTo>
                    <a:pt x="505" y="935"/>
                  </a:lnTo>
                  <a:lnTo>
                    <a:pt x="486" y="953"/>
                  </a:lnTo>
                  <a:lnTo>
                    <a:pt x="464" y="970"/>
                  </a:lnTo>
                  <a:lnTo>
                    <a:pt x="444" y="986"/>
                  </a:lnTo>
                  <a:lnTo>
                    <a:pt x="422" y="1001"/>
                  </a:lnTo>
                  <a:lnTo>
                    <a:pt x="399" y="1017"/>
                  </a:lnTo>
                  <a:lnTo>
                    <a:pt x="377" y="1030"/>
                  </a:lnTo>
                  <a:lnTo>
                    <a:pt x="353" y="1044"/>
                  </a:lnTo>
                  <a:lnTo>
                    <a:pt x="330" y="1057"/>
                  </a:lnTo>
                  <a:lnTo>
                    <a:pt x="308" y="1070"/>
                  </a:lnTo>
                  <a:lnTo>
                    <a:pt x="283" y="1082"/>
                  </a:lnTo>
                  <a:lnTo>
                    <a:pt x="260" y="1095"/>
                  </a:lnTo>
                  <a:lnTo>
                    <a:pt x="237" y="1108"/>
                  </a:lnTo>
                  <a:lnTo>
                    <a:pt x="215" y="1121"/>
                  </a:lnTo>
                  <a:lnTo>
                    <a:pt x="215" y="112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19" name="Freeform 19"/>
            <p:cNvSpPr>
              <a:spLocks/>
            </p:cNvSpPr>
            <p:nvPr/>
          </p:nvSpPr>
          <p:spPr bwMode="auto">
            <a:xfrm>
              <a:off x="4869" y="2518"/>
              <a:ext cx="189" cy="250"/>
            </a:xfrm>
            <a:custGeom>
              <a:avLst/>
              <a:gdLst/>
              <a:ahLst/>
              <a:cxnLst>
                <a:cxn ang="0">
                  <a:pos x="117" y="876"/>
                </a:cxn>
                <a:cxn ang="0">
                  <a:pos x="32" y="631"/>
                </a:cxn>
                <a:cxn ang="0">
                  <a:pos x="2" y="350"/>
                </a:cxn>
                <a:cxn ang="0">
                  <a:pos x="4" y="100"/>
                </a:cxn>
                <a:cxn ang="0">
                  <a:pos x="109" y="25"/>
                </a:cxn>
                <a:cxn ang="0">
                  <a:pos x="249" y="6"/>
                </a:cxn>
                <a:cxn ang="0">
                  <a:pos x="388" y="0"/>
                </a:cxn>
                <a:cxn ang="0">
                  <a:pos x="529" y="1"/>
                </a:cxn>
                <a:cxn ang="0">
                  <a:pos x="552" y="88"/>
                </a:cxn>
                <a:cxn ang="0">
                  <a:pos x="463" y="101"/>
                </a:cxn>
                <a:cxn ang="0">
                  <a:pos x="374" y="107"/>
                </a:cxn>
                <a:cxn ang="0">
                  <a:pos x="284" y="106"/>
                </a:cxn>
                <a:cxn ang="0">
                  <a:pos x="197" y="102"/>
                </a:cxn>
                <a:cxn ang="0">
                  <a:pos x="213" y="86"/>
                </a:cxn>
                <a:cxn ang="0">
                  <a:pos x="237" y="74"/>
                </a:cxn>
                <a:cxn ang="0">
                  <a:pos x="265" y="64"/>
                </a:cxn>
                <a:cxn ang="0">
                  <a:pos x="287" y="59"/>
                </a:cxn>
                <a:cxn ang="0">
                  <a:pos x="228" y="56"/>
                </a:cxn>
                <a:cxn ang="0">
                  <a:pos x="172" y="68"/>
                </a:cxn>
                <a:cxn ang="0">
                  <a:pos x="118" y="90"/>
                </a:cxn>
                <a:cxn ang="0">
                  <a:pos x="65" y="118"/>
                </a:cxn>
                <a:cxn ang="0">
                  <a:pos x="135" y="126"/>
                </a:cxn>
                <a:cxn ang="0">
                  <a:pos x="118" y="133"/>
                </a:cxn>
                <a:cxn ang="0">
                  <a:pos x="103" y="142"/>
                </a:cxn>
                <a:cxn ang="0">
                  <a:pos x="88" y="150"/>
                </a:cxn>
                <a:cxn ang="0">
                  <a:pos x="75" y="158"/>
                </a:cxn>
                <a:cxn ang="0">
                  <a:pos x="64" y="168"/>
                </a:cxn>
                <a:cxn ang="0">
                  <a:pos x="63" y="177"/>
                </a:cxn>
                <a:cxn ang="0">
                  <a:pos x="79" y="174"/>
                </a:cxn>
                <a:cxn ang="0">
                  <a:pos x="96" y="172"/>
                </a:cxn>
                <a:cxn ang="0">
                  <a:pos x="113" y="172"/>
                </a:cxn>
                <a:cxn ang="0">
                  <a:pos x="130" y="172"/>
                </a:cxn>
                <a:cxn ang="0">
                  <a:pos x="47" y="316"/>
                </a:cxn>
                <a:cxn ang="0">
                  <a:pos x="57" y="328"/>
                </a:cxn>
                <a:cxn ang="0">
                  <a:pos x="82" y="330"/>
                </a:cxn>
                <a:cxn ang="0">
                  <a:pos x="109" y="327"/>
                </a:cxn>
                <a:cxn ang="0">
                  <a:pos x="128" y="324"/>
                </a:cxn>
                <a:cxn ang="0">
                  <a:pos x="53" y="493"/>
                </a:cxn>
                <a:cxn ang="0">
                  <a:pos x="72" y="489"/>
                </a:cxn>
                <a:cxn ang="0">
                  <a:pos x="93" y="487"/>
                </a:cxn>
                <a:cxn ang="0">
                  <a:pos x="113" y="485"/>
                </a:cxn>
                <a:cxn ang="0">
                  <a:pos x="134" y="489"/>
                </a:cxn>
                <a:cxn ang="0">
                  <a:pos x="141" y="573"/>
                </a:cxn>
                <a:cxn ang="0">
                  <a:pos x="121" y="596"/>
                </a:cxn>
                <a:cxn ang="0">
                  <a:pos x="99" y="618"/>
                </a:cxn>
                <a:cxn ang="0">
                  <a:pos x="88" y="643"/>
                </a:cxn>
                <a:cxn ang="0">
                  <a:pos x="157" y="649"/>
                </a:cxn>
                <a:cxn ang="0">
                  <a:pos x="142" y="669"/>
                </a:cxn>
                <a:cxn ang="0">
                  <a:pos x="122" y="701"/>
                </a:cxn>
                <a:cxn ang="0">
                  <a:pos x="112" y="732"/>
                </a:cxn>
                <a:cxn ang="0">
                  <a:pos x="122" y="754"/>
                </a:cxn>
                <a:cxn ang="0">
                  <a:pos x="197" y="778"/>
                </a:cxn>
                <a:cxn ang="0">
                  <a:pos x="198" y="842"/>
                </a:cxn>
                <a:cxn ang="0">
                  <a:pos x="211" y="841"/>
                </a:cxn>
                <a:cxn ang="0">
                  <a:pos x="217" y="872"/>
                </a:cxn>
                <a:cxn ang="0">
                  <a:pos x="268" y="926"/>
                </a:cxn>
                <a:cxn ang="0">
                  <a:pos x="263" y="952"/>
                </a:cxn>
                <a:cxn ang="0">
                  <a:pos x="253" y="975"/>
                </a:cxn>
                <a:cxn ang="0">
                  <a:pos x="238" y="993"/>
                </a:cxn>
              </a:cxnLst>
              <a:rect l="0" t="0" r="r" b="b"/>
              <a:pathLst>
                <a:path w="567" h="997">
                  <a:moveTo>
                    <a:pt x="234" y="997"/>
                  </a:moveTo>
                  <a:lnTo>
                    <a:pt x="190" y="966"/>
                  </a:lnTo>
                  <a:lnTo>
                    <a:pt x="151" y="924"/>
                  </a:lnTo>
                  <a:lnTo>
                    <a:pt x="117" y="876"/>
                  </a:lnTo>
                  <a:lnTo>
                    <a:pt x="90" y="822"/>
                  </a:lnTo>
                  <a:lnTo>
                    <a:pt x="66" y="762"/>
                  </a:lnTo>
                  <a:lnTo>
                    <a:pt x="47" y="698"/>
                  </a:lnTo>
                  <a:lnTo>
                    <a:pt x="32" y="631"/>
                  </a:lnTo>
                  <a:lnTo>
                    <a:pt x="20" y="562"/>
                  </a:lnTo>
                  <a:lnTo>
                    <a:pt x="11" y="491"/>
                  </a:lnTo>
                  <a:lnTo>
                    <a:pt x="6" y="420"/>
                  </a:lnTo>
                  <a:lnTo>
                    <a:pt x="2" y="350"/>
                  </a:lnTo>
                  <a:lnTo>
                    <a:pt x="1" y="282"/>
                  </a:lnTo>
                  <a:lnTo>
                    <a:pt x="0" y="217"/>
                  </a:lnTo>
                  <a:lnTo>
                    <a:pt x="2" y="156"/>
                  </a:lnTo>
                  <a:lnTo>
                    <a:pt x="4" y="100"/>
                  </a:lnTo>
                  <a:lnTo>
                    <a:pt x="7" y="50"/>
                  </a:lnTo>
                  <a:lnTo>
                    <a:pt x="41" y="40"/>
                  </a:lnTo>
                  <a:lnTo>
                    <a:pt x="75" y="32"/>
                  </a:lnTo>
                  <a:lnTo>
                    <a:pt x="109" y="25"/>
                  </a:lnTo>
                  <a:lnTo>
                    <a:pt x="145" y="19"/>
                  </a:lnTo>
                  <a:lnTo>
                    <a:pt x="179" y="14"/>
                  </a:lnTo>
                  <a:lnTo>
                    <a:pt x="214" y="11"/>
                  </a:lnTo>
                  <a:lnTo>
                    <a:pt x="249" y="6"/>
                  </a:lnTo>
                  <a:lnTo>
                    <a:pt x="284" y="4"/>
                  </a:lnTo>
                  <a:lnTo>
                    <a:pt x="319" y="1"/>
                  </a:lnTo>
                  <a:lnTo>
                    <a:pt x="353" y="1"/>
                  </a:lnTo>
                  <a:lnTo>
                    <a:pt x="388" y="0"/>
                  </a:lnTo>
                  <a:lnTo>
                    <a:pt x="424" y="0"/>
                  </a:lnTo>
                  <a:lnTo>
                    <a:pt x="458" y="0"/>
                  </a:lnTo>
                  <a:lnTo>
                    <a:pt x="493" y="1"/>
                  </a:lnTo>
                  <a:lnTo>
                    <a:pt x="529" y="1"/>
                  </a:lnTo>
                  <a:lnTo>
                    <a:pt x="563" y="3"/>
                  </a:lnTo>
                  <a:lnTo>
                    <a:pt x="567" y="59"/>
                  </a:lnTo>
                  <a:lnTo>
                    <a:pt x="416" y="66"/>
                  </a:lnTo>
                  <a:lnTo>
                    <a:pt x="552" y="88"/>
                  </a:lnTo>
                  <a:lnTo>
                    <a:pt x="530" y="92"/>
                  </a:lnTo>
                  <a:lnTo>
                    <a:pt x="508" y="96"/>
                  </a:lnTo>
                  <a:lnTo>
                    <a:pt x="486" y="99"/>
                  </a:lnTo>
                  <a:lnTo>
                    <a:pt x="463" y="101"/>
                  </a:lnTo>
                  <a:lnTo>
                    <a:pt x="441" y="103"/>
                  </a:lnTo>
                  <a:lnTo>
                    <a:pt x="419" y="104"/>
                  </a:lnTo>
                  <a:lnTo>
                    <a:pt x="396" y="106"/>
                  </a:lnTo>
                  <a:lnTo>
                    <a:pt x="374" y="107"/>
                  </a:lnTo>
                  <a:lnTo>
                    <a:pt x="351" y="107"/>
                  </a:lnTo>
                  <a:lnTo>
                    <a:pt x="329" y="107"/>
                  </a:lnTo>
                  <a:lnTo>
                    <a:pt x="307" y="106"/>
                  </a:lnTo>
                  <a:lnTo>
                    <a:pt x="284" y="106"/>
                  </a:lnTo>
                  <a:lnTo>
                    <a:pt x="262" y="104"/>
                  </a:lnTo>
                  <a:lnTo>
                    <a:pt x="239" y="103"/>
                  </a:lnTo>
                  <a:lnTo>
                    <a:pt x="218" y="102"/>
                  </a:lnTo>
                  <a:lnTo>
                    <a:pt x="197" y="102"/>
                  </a:lnTo>
                  <a:lnTo>
                    <a:pt x="199" y="98"/>
                  </a:lnTo>
                  <a:lnTo>
                    <a:pt x="203" y="94"/>
                  </a:lnTo>
                  <a:lnTo>
                    <a:pt x="207" y="89"/>
                  </a:lnTo>
                  <a:lnTo>
                    <a:pt x="213" y="86"/>
                  </a:lnTo>
                  <a:lnTo>
                    <a:pt x="218" y="83"/>
                  </a:lnTo>
                  <a:lnTo>
                    <a:pt x="224" y="79"/>
                  </a:lnTo>
                  <a:lnTo>
                    <a:pt x="230" y="76"/>
                  </a:lnTo>
                  <a:lnTo>
                    <a:pt x="237" y="74"/>
                  </a:lnTo>
                  <a:lnTo>
                    <a:pt x="245" y="71"/>
                  </a:lnTo>
                  <a:lnTo>
                    <a:pt x="252" y="68"/>
                  </a:lnTo>
                  <a:lnTo>
                    <a:pt x="258" y="66"/>
                  </a:lnTo>
                  <a:lnTo>
                    <a:pt x="265" y="64"/>
                  </a:lnTo>
                  <a:lnTo>
                    <a:pt x="270" y="62"/>
                  </a:lnTo>
                  <a:lnTo>
                    <a:pt x="276" y="61"/>
                  </a:lnTo>
                  <a:lnTo>
                    <a:pt x="282" y="59"/>
                  </a:lnTo>
                  <a:lnTo>
                    <a:pt x="287" y="59"/>
                  </a:lnTo>
                  <a:lnTo>
                    <a:pt x="272" y="55"/>
                  </a:lnTo>
                  <a:lnTo>
                    <a:pt x="257" y="55"/>
                  </a:lnTo>
                  <a:lnTo>
                    <a:pt x="242" y="55"/>
                  </a:lnTo>
                  <a:lnTo>
                    <a:pt x="228" y="56"/>
                  </a:lnTo>
                  <a:lnTo>
                    <a:pt x="214" y="58"/>
                  </a:lnTo>
                  <a:lnTo>
                    <a:pt x="200" y="61"/>
                  </a:lnTo>
                  <a:lnTo>
                    <a:pt x="185" y="64"/>
                  </a:lnTo>
                  <a:lnTo>
                    <a:pt x="172" y="68"/>
                  </a:lnTo>
                  <a:lnTo>
                    <a:pt x="158" y="73"/>
                  </a:lnTo>
                  <a:lnTo>
                    <a:pt x="145" y="78"/>
                  </a:lnTo>
                  <a:lnTo>
                    <a:pt x="130" y="84"/>
                  </a:lnTo>
                  <a:lnTo>
                    <a:pt x="118" y="90"/>
                  </a:lnTo>
                  <a:lnTo>
                    <a:pt x="104" y="97"/>
                  </a:lnTo>
                  <a:lnTo>
                    <a:pt x="91" y="103"/>
                  </a:lnTo>
                  <a:lnTo>
                    <a:pt x="79" y="110"/>
                  </a:lnTo>
                  <a:lnTo>
                    <a:pt x="65" y="118"/>
                  </a:lnTo>
                  <a:lnTo>
                    <a:pt x="147" y="122"/>
                  </a:lnTo>
                  <a:lnTo>
                    <a:pt x="142" y="123"/>
                  </a:lnTo>
                  <a:lnTo>
                    <a:pt x="139" y="125"/>
                  </a:lnTo>
                  <a:lnTo>
                    <a:pt x="135" y="126"/>
                  </a:lnTo>
                  <a:lnTo>
                    <a:pt x="130" y="128"/>
                  </a:lnTo>
                  <a:lnTo>
                    <a:pt x="126" y="130"/>
                  </a:lnTo>
                  <a:lnTo>
                    <a:pt x="122" y="132"/>
                  </a:lnTo>
                  <a:lnTo>
                    <a:pt x="118" y="133"/>
                  </a:lnTo>
                  <a:lnTo>
                    <a:pt x="115" y="135"/>
                  </a:lnTo>
                  <a:lnTo>
                    <a:pt x="111" y="137"/>
                  </a:lnTo>
                  <a:lnTo>
                    <a:pt x="107" y="139"/>
                  </a:lnTo>
                  <a:lnTo>
                    <a:pt x="103" y="142"/>
                  </a:lnTo>
                  <a:lnTo>
                    <a:pt x="99" y="144"/>
                  </a:lnTo>
                  <a:lnTo>
                    <a:pt x="95" y="145"/>
                  </a:lnTo>
                  <a:lnTo>
                    <a:pt x="92" y="148"/>
                  </a:lnTo>
                  <a:lnTo>
                    <a:pt x="88" y="150"/>
                  </a:lnTo>
                  <a:lnTo>
                    <a:pt x="85" y="153"/>
                  </a:lnTo>
                  <a:lnTo>
                    <a:pt x="82" y="154"/>
                  </a:lnTo>
                  <a:lnTo>
                    <a:pt x="79" y="156"/>
                  </a:lnTo>
                  <a:lnTo>
                    <a:pt x="75" y="158"/>
                  </a:lnTo>
                  <a:lnTo>
                    <a:pt x="73" y="159"/>
                  </a:lnTo>
                  <a:lnTo>
                    <a:pt x="70" y="161"/>
                  </a:lnTo>
                  <a:lnTo>
                    <a:pt x="68" y="165"/>
                  </a:lnTo>
                  <a:lnTo>
                    <a:pt x="64" y="168"/>
                  </a:lnTo>
                  <a:lnTo>
                    <a:pt x="61" y="172"/>
                  </a:lnTo>
                  <a:lnTo>
                    <a:pt x="61" y="174"/>
                  </a:lnTo>
                  <a:lnTo>
                    <a:pt x="62" y="175"/>
                  </a:lnTo>
                  <a:lnTo>
                    <a:pt x="63" y="177"/>
                  </a:lnTo>
                  <a:lnTo>
                    <a:pt x="66" y="178"/>
                  </a:lnTo>
                  <a:lnTo>
                    <a:pt x="69" y="177"/>
                  </a:lnTo>
                  <a:lnTo>
                    <a:pt x="74" y="175"/>
                  </a:lnTo>
                  <a:lnTo>
                    <a:pt x="79" y="174"/>
                  </a:lnTo>
                  <a:lnTo>
                    <a:pt x="83" y="173"/>
                  </a:lnTo>
                  <a:lnTo>
                    <a:pt x="88" y="172"/>
                  </a:lnTo>
                  <a:lnTo>
                    <a:pt x="92" y="172"/>
                  </a:lnTo>
                  <a:lnTo>
                    <a:pt x="96" y="172"/>
                  </a:lnTo>
                  <a:lnTo>
                    <a:pt x="100" y="172"/>
                  </a:lnTo>
                  <a:lnTo>
                    <a:pt x="105" y="172"/>
                  </a:lnTo>
                  <a:lnTo>
                    <a:pt x="109" y="172"/>
                  </a:lnTo>
                  <a:lnTo>
                    <a:pt x="113" y="172"/>
                  </a:lnTo>
                  <a:lnTo>
                    <a:pt x="118" y="172"/>
                  </a:lnTo>
                  <a:lnTo>
                    <a:pt x="122" y="172"/>
                  </a:lnTo>
                  <a:lnTo>
                    <a:pt x="126" y="172"/>
                  </a:lnTo>
                  <a:lnTo>
                    <a:pt x="130" y="172"/>
                  </a:lnTo>
                  <a:lnTo>
                    <a:pt x="136" y="173"/>
                  </a:lnTo>
                  <a:lnTo>
                    <a:pt x="54" y="251"/>
                  </a:lnTo>
                  <a:lnTo>
                    <a:pt x="134" y="238"/>
                  </a:lnTo>
                  <a:lnTo>
                    <a:pt x="47" y="316"/>
                  </a:lnTo>
                  <a:lnTo>
                    <a:pt x="47" y="320"/>
                  </a:lnTo>
                  <a:lnTo>
                    <a:pt x="49" y="324"/>
                  </a:lnTo>
                  <a:lnTo>
                    <a:pt x="52" y="326"/>
                  </a:lnTo>
                  <a:lnTo>
                    <a:pt x="57" y="328"/>
                  </a:lnTo>
                  <a:lnTo>
                    <a:pt x="62" y="329"/>
                  </a:lnTo>
                  <a:lnTo>
                    <a:pt x="68" y="330"/>
                  </a:lnTo>
                  <a:lnTo>
                    <a:pt x="74" y="330"/>
                  </a:lnTo>
                  <a:lnTo>
                    <a:pt x="82" y="330"/>
                  </a:lnTo>
                  <a:lnTo>
                    <a:pt x="89" y="329"/>
                  </a:lnTo>
                  <a:lnTo>
                    <a:pt x="96" y="329"/>
                  </a:lnTo>
                  <a:lnTo>
                    <a:pt x="102" y="328"/>
                  </a:lnTo>
                  <a:lnTo>
                    <a:pt x="109" y="327"/>
                  </a:lnTo>
                  <a:lnTo>
                    <a:pt x="114" y="326"/>
                  </a:lnTo>
                  <a:lnTo>
                    <a:pt x="119" y="325"/>
                  </a:lnTo>
                  <a:lnTo>
                    <a:pt x="124" y="324"/>
                  </a:lnTo>
                  <a:lnTo>
                    <a:pt x="128" y="324"/>
                  </a:lnTo>
                  <a:lnTo>
                    <a:pt x="49" y="416"/>
                  </a:lnTo>
                  <a:lnTo>
                    <a:pt x="130" y="412"/>
                  </a:lnTo>
                  <a:lnTo>
                    <a:pt x="56" y="470"/>
                  </a:lnTo>
                  <a:lnTo>
                    <a:pt x="53" y="493"/>
                  </a:lnTo>
                  <a:lnTo>
                    <a:pt x="57" y="491"/>
                  </a:lnTo>
                  <a:lnTo>
                    <a:pt x="62" y="490"/>
                  </a:lnTo>
                  <a:lnTo>
                    <a:pt x="67" y="489"/>
                  </a:lnTo>
                  <a:lnTo>
                    <a:pt x="72" y="489"/>
                  </a:lnTo>
                  <a:lnTo>
                    <a:pt x="78" y="488"/>
                  </a:lnTo>
                  <a:lnTo>
                    <a:pt x="83" y="487"/>
                  </a:lnTo>
                  <a:lnTo>
                    <a:pt x="88" y="487"/>
                  </a:lnTo>
                  <a:lnTo>
                    <a:pt x="93" y="487"/>
                  </a:lnTo>
                  <a:lnTo>
                    <a:pt x="98" y="485"/>
                  </a:lnTo>
                  <a:lnTo>
                    <a:pt x="103" y="485"/>
                  </a:lnTo>
                  <a:lnTo>
                    <a:pt x="108" y="485"/>
                  </a:lnTo>
                  <a:lnTo>
                    <a:pt x="113" y="485"/>
                  </a:lnTo>
                  <a:lnTo>
                    <a:pt x="118" y="485"/>
                  </a:lnTo>
                  <a:lnTo>
                    <a:pt x="123" y="487"/>
                  </a:lnTo>
                  <a:lnTo>
                    <a:pt x="128" y="488"/>
                  </a:lnTo>
                  <a:lnTo>
                    <a:pt x="134" y="489"/>
                  </a:lnTo>
                  <a:lnTo>
                    <a:pt x="58" y="561"/>
                  </a:lnTo>
                  <a:lnTo>
                    <a:pt x="66" y="591"/>
                  </a:lnTo>
                  <a:lnTo>
                    <a:pt x="144" y="566"/>
                  </a:lnTo>
                  <a:lnTo>
                    <a:pt x="141" y="573"/>
                  </a:lnTo>
                  <a:lnTo>
                    <a:pt x="137" y="578"/>
                  </a:lnTo>
                  <a:lnTo>
                    <a:pt x="131" y="585"/>
                  </a:lnTo>
                  <a:lnTo>
                    <a:pt x="127" y="590"/>
                  </a:lnTo>
                  <a:lnTo>
                    <a:pt x="121" y="596"/>
                  </a:lnTo>
                  <a:lnTo>
                    <a:pt x="116" y="601"/>
                  </a:lnTo>
                  <a:lnTo>
                    <a:pt x="110" y="607"/>
                  </a:lnTo>
                  <a:lnTo>
                    <a:pt x="105" y="612"/>
                  </a:lnTo>
                  <a:lnTo>
                    <a:pt x="99" y="618"/>
                  </a:lnTo>
                  <a:lnTo>
                    <a:pt x="96" y="623"/>
                  </a:lnTo>
                  <a:lnTo>
                    <a:pt x="92" y="630"/>
                  </a:lnTo>
                  <a:lnTo>
                    <a:pt x="89" y="636"/>
                  </a:lnTo>
                  <a:lnTo>
                    <a:pt x="88" y="643"/>
                  </a:lnTo>
                  <a:lnTo>
                    <a:pt x="88" y="650"/>
                  </a:lnTo>
                  <a:lnTo>
                    <a:pt x="89" y="658"/>
                  </a:lnTo>
                  <a:lnTo>
                    <a:pt x="93" y="667"/>
                  </a:lnTo>
                  <a:lnTo>
                    <a:pt x="157" y="649"/>
                  </a:lnTo>
                  <a:lnTo>
                    <a:pt x="154" y="652"/>
                  </a:lnTo>
                  <a:lnTo>
                    <a:pt x="150" y="657"/>
                  </a:lnTo>
                  <a:lnTo>
                    <a:pt x="146" y="661"/>
                  </a:lnTo>
                  <a:lnTo>
                    <a:pt x="142" y="669"/>
                  </a:lnTo>
                  <a:lnTo>
                    <a:pt x="137" y="675"/>
                  </a:lnTo>
                  <a:lnTo>
                    <a:pt x="131" y="684"/>
                  </a:lnTo>
                  <a:lnTo>
                    <a:pt x="126" y="692"/>
                  </a:lnTo>
                  <a:lnTo>
                    <a:pt x="122" y="701"/>
                  </a:lnTo>
                  <a:lnTo>
                    <a:pt x="118" y="708"/>
                  </a:lnTo>
                  <a:lnTo>
                    <a:pt x="115" y="717"/>
                  </a:lnTo>
                  <a:lnTo>
                    <a:pt x="113" y="725"/>
                  </a:lnTo>
                  <a:lnTo>
                    <a:pt x="112" y="732"/>
                  </a:lnTo>
                  <a:lnTo>
                    <a:pt x="112" y="739"/>
                  </a:lnTo>
                  <a:lnTo>
                    <a:pt x="114" y="745"/>
                  </a:lnTo>
                  <a:lnTo>
                    <a:pt x="117" y="750"/>
                  </a:lnTo>
                  <a:lnTo>
                    <a:pt x="122" y="754"/>
                  </a:lnTo>
                  <a:lnTo>
                    <a:pt x="158" y="740"/>
                  </a:lnTo>
                  <a:lnTo>
                    <a:pt x="140" y="789"/>
                  </a:lnTo>
                  <a:lnTo>
                    <a:pt x="149" y="804"/>
                  </a:lnTo>
                  <a:lnTo>
                    <a:pt x="197" y="778"/>
                  </a:lnTo>
                  <a:lnTo>
                    <a:pt x="186" y="838"/>
                  </a:lnTo>
                  <a:lnTo>
                    <a:pt x="191" y="840"/>
                  </a:lnTo>
                  <a:lnTo>
                    <a:pt x="196" y="842"/>
                  </a:lnTo>
                  <a:lnTo>
                    <a:pt x="198" y="842"/>
                  </a:lnTo>
                  <a:lnTo>
                    <a:pt x="201" y="844"/>
                  </a:lnTo>
                  <a:lnTo>
                    <a:pt x="204" y="844"/>
                  </a:lnTo>
                  <a:lnTo>
                    <a:pt x="206" y="844"/>
                  </a:lnTo>
                  <a:lnTo>
                    <a:pt x="211" y="841"/>
                  </a:lnTo>
                  <a:lnTo>
                    <a:pt x="216" y="840"/>
                  </a:lnTo>
                  <a:lnTo>
                    <a:pt x="221" y="837"/>
                  </a:lnTo>
                  <a:lnTo>
                    <a:pt x="225" y="833"/>
                  </a:lnTo>
                  <a:lnTo>
                    <a:pt x="217" y="872"/>
                  </a:lnTo>
                  <a:lnTo>
                    <a:pt x="270" y="909"/>
                  </a:lnTo>
                  <a:lnTo>
                    <a:pt x="270" y="914"/>
                  </a:lnTo>
                  <a:lnTo>
                    <a:pt x="269" y="921"/>
                  </a:lnTo>
                  <a:lnTo>
                    <a:pt x="268" y="926"/>
                  </a:lnTo>
                  <a:lnTo>
                    <a:pt x="267" y="932"/>
                  </a:lnTo>
                  <a:lnTo>
                    <a:pt x="266" y="938"/>
                  </a:lnTo>
                  <a:lnTo>
                    <a:pt x="265" y="945"/>
                  </a:lnTo>
                  <a:lnTo>
                    <a:pt x="263" y="952"/>
                  </a:lnTo>
                  <a:lnTo>
                    <a:pt x="261" y="957"/>
                  </a:lnTo>
                  <a:lnTo>
                    <a:pt x="258" y="964"/>
                  </a:lnTo>
                  <a:lnTo>
                    <a:pt x="256" y="969"/>
                  </a:lnTo>
                  <a:lnTo>
                    <a:pt x="253" y="975"/>
                  </a:lnTo>
                  <a:lnTo>
                    <a:pt x="250" y="980"/>
                  </a:lnTo>
                  <a:lnTo>
                    <a:pt x="246" y="984"/>
                  </a:lnTo>
                  <a:lnTo>
                    <a:pt x="242" y="989"/>
                  </a:lnTo>
                  <a:lnTo>
                    <a:pt x="238" y="993"/>
                  </a:lnTo>
                  <a:lnTo>
                    <a:pt x="234" y="997"/>
                  </a:lnTo>
                  <a:lnTo>
                    <a:pt x="234" y="99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20" name="Freeform 20"/>
            <p:cNvSpPr>
              <a:spLocks/>
            </p:cNvSpPr>
            <p:nvPr/>
          </p:nvSpPr>
          <p:spPr bwMode="auto">
            <a:xfrm>
              <a:off x="4830" y="2735"/>
              <a:ext cx="18" cy="30"/>
            </a:xfrm>
            <a:custGeom>
              <a:avLst/>
              <a:gdLst/>
              <a:ahLst/>
              <a:cxnLst>
                <a:cxn ang="0">
                  <a:pos x="0" y="123"/>
                </a:cxn>
                <a:cxn ang="0">
                  <a:pos x="0" y="113"/>
                </a:cxn>
                <a:cxn ang="0">
                  <a:pos x="0" y="103"/>
                </a:cxn>
                <a:cxn ang="0">
                  <a:pos x="0" y="93"/>
                </a:cxn>
                <a:cxn ang="0">
                  <a:pos x="0" y="86"/>
                </a:cxn>
                <a:cxn ang="0">
                  <a:pos x="0" y="76"/>
                </a:cxn>
                <a:cxn ang="0">
                  <a:pos x="0" y="67"/>
                </a:cxn>
                <a:cxn ang="0">
                  <a:pos x="3" y="59"/>
                </a:cxn>
                <a:cxn ang="0">
                  <a:pos x="7" y="52"/>
                </a:cxn>
                <a:cxn ang="0">
                  <a:pos x="10" y="44"/>
                </a:cxn>
                <a:cxn ang="0">
                  <a:pos x="15" y="36"/>
                </a:cxn>
                <a:cxn ang="0">
                  <a:pos x="20" y="30"/>
                </a:cxn>
                <a:cxn ang="0">
                  <a:pos x="26" y="24"/>
                </a:cxn>
                <a:cxn ang="0">
                  <a:pos x="32" y="17"/>
                </a:cxn>
                <a:cxn ang="0">
                  <a:pos x="39" y="11"/>
                </a:cxn>
                <a:cxn ang="0">
                  <a:pos x="46" y="5"/>
                </a:cxn>
                <a:cxn ang="0">
                  <a:pos x="54" y="0"/>
                </a:cxn>
                <a:cxn ang="0">
                  <a:pos x="0" y="123"/>
                </a:cxn>
                <a:cxn ang="0">
                  <a:pos x="0" y="123"/>
                </a:cxn>
              </a:cxnLst>
              <a:rect l="0" t="0" r="r" b="b"/>
              <a:pathLst>
                <a:path w="54" h="123">
                  <a:moveTo>
                    <a:pt x="0" y="123"/>
                  </a:moveTo>
                  <a:lnTo>
                    <a:pt x="0" y="113"/>
                  </a:lnTo>
                  <a:lnTo>
                    <a:pt x="0" y="103"/>
                  </a:lnTo>
                  <a:lnTo>
                    <a:pt x="0" y="93"/>
                  </a:lnTo>
                  <a:lnTo>
                    <a:pt x="0" y="86"/>
                  </a:lnTo>
                  <a:lnTo>
                    <a:pt x="0" y="76"/>
                  </a:lnTo>
                  <a:lnTo>
                    <a:pt x="0" y="67"/>
                  </a:lnTo>
                  <a:lnTo>
                    <a:pt x="3" y="59"/>
                  </a:lnTo>
                  <a:lnTo>
                    <a:pt x="7" y="52"/>
                  </a:lnTo>
                  <a:lnTo>
                    <a:pt x="10" y="44"/>
                  </a:lnTo>
                  <a:lnTo>
                    <a:pt x="15" y="36"/>
                  </a:lnTo>
                  <a:lnTo>
                    <a:pt x="20" y="30"/>
                  </a:lnTo>
                  <a:lnTo>
                    <a:pt x="26" y="24"/>
                  </a:lnTo>
                  <a:lnTo>
                    <a:pt x="32" y="17"/>
                  </a:lnTo>
                  <a:lnTo>
                    <a:pt x="39" y="11"/>
                  </a:lnTo>
                  <a:lnTo>
                    <a:pt x="46" y="5"/>
                  </a:lnTo>
                  <a:lnTo>
                    <a:pt x="54" y="0"/>
                  </a:lnTo>
                  <a:lnTo>
                    <a:pt x="0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21" name="Freeform 21"/>
            <p:cNvSpPr>
              <a:spLocks/>
            </p:cNvSpPr>
            <p:nvPr/>
          </p:nvSpPr>
          <p:spPr bwMode="auto">
            <a:xfrm>
              <a:off x="5116" y="2698"/>
              <a:ext cx="24" cy="6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4" y="14"/>
                </a:cxn>
                <a:cxn ang="0">
                  <a:pos x="8" y="13"/>
                </a:cxn>
                <a:cxn ang="0">
                  <a:pos x="12" y="11"/>
                </a:cxn>
                <a:cxn ang="0">
                  <a:pos x="16" y="10"/>
                </a:cxn>
                <a:cxn ang="0">
                  <a:pos x="20" y="9"/>
                </a:cxn>
                <a:cxn ang="0">
                  <a:pos x="24" y="9"/>
                </a:cxn>
                <a:cxn ang="0">
                  <a:pos x="28" y="8"/>
                </a:cxn>
                <a:cxn ang="0">
                  <a:pos x="33" y="6"/>
                </a:cxn>
                <a:cxn ang="0">
                  <a:pos x="37" y="5"/>
                </a:cxn>
                <a:cxn ang="0">
                  <a:pos x="42" y="5"/>
                </a:cxn>
                <a:cxn ang="0">
                  <a:pos x="46" y="4"/>
                </a:cxn>
                <a:cxn ang="0">
                  <a:pos x="51" y="4"/>
                </a:cxn>
                <a:cxn ang="0">
                  <a:pos x="56" y="3"/>
                </a:cxn>
                <a:cxn ang="0">
                  <a:pos x="61" y="2"/>
                </a:cxn>
                <a:cxn ang="0">
                  <a:pos x="66" y="1"/>
                </a:cxn>
                <a:cxn ang="0">
                  <a:pos x="71" y="0"/>
                </a:cxn>
                <a:cxn ang="0">
                  <a:pos x="70" y="2"/>
                </a:cxn>
                <a:cxn ang="0">
                  <a:pos x="69" y="5"/>
                </a:cxn>
                <a:cxn ang="0">
                  <a:pos x="68" y="8"/>
                </a:cxn>
                <a:cxn ang="0">
                  <a:pos x="66" y="10"/>
                </a:cxn>
                <a:cxn ang="0">
                  <a:pos x="65" y="12"/>
                </a:cxn>
                <a:cxn ang="0">
                  <a:pos x="63" y="15"/>
                </a:cxn>
                <a:cxn ang="0">
                  <a:pos x="61" y="18"/>
                </a:cxn>
                <a:cxn ang="0">
                  <a:pos x="60" y="23"/>
                </a:cxn>
                <a:cxn ang="0">
                  <a:pos x="56" y="23"/>
                </a:cxn>
                <a:cxn ang="0">
                  <a:pos x="54" y="24"/>
                </a:cxn>
                <a:cxn ang="0">
                  <a:pos x="50" y="24"/>
                </a:cxn>
                <a:cxn ang="0">
                  <a:pos x="47" y="24"/>
                </a:cxn>
                <a:cxn ang="0">
                  <a:pos x="42" y="24"/>
                </a:cxn>
                <a:cxn ang="0">
                  <a:pos x="38" y="24"/>
                </a:cxn>
                <a:cxn ang="0">
                  <a:pos x="33" y="23"/>
                </a:cxn>
                <a:cxn ang="0">
                  <a:pos x="29" y="23"/>
                </a:cxn>
                <a:cxn ang="0">
                  <a:pos x="24" y="22"/>
                </a:cxn>
                <a:cxn ang="0">
                  <a:pos x="19" y="22"/>
                </a:cxn>
                <a:cxn ang="0">
                  <a:pos x="15" y="21"/>
                </a:cxn>
                <a:cxn ang="0">
                  <a:pos x="11" y="20"/>
                </a:cxn>
                <a:cxn ang="0">
                  <a:pos x="7" y="18"/>
                </a:cxn>
                <a:cxn ang="0">
                  <a:pos x="5" y="18"/>
                </a:cxn>
                <a:cxn ang="0">
                  <a:pos x="2" y="17"/>
                </a:cxn>
                <a:cxn ang="0">
                  <a:pos x="0" y="17"/>
                </a:cxn>
                <a:cxn ang="0">
                  <a:pos x="0" y="17"/>
                </a:cxn>
              </a:cxnLst>
              <a:rect l="0" t="0" r="r" b="b"/>
              <a:pathLst>
                <a:path w="71" h="24">
                  <a:moveTo>
                    <a:pt x="0" y="17"/>
                  </a:moveTo>
                  <a:lnTo>
                    <a:pt x="4" y="14"/>
                  </a:lnTo>
                  <a:lnTo>
                    <a:pt x="8" y="13"/>
                  </a:lnTo>
                  <a:lnTo>
                    <a:pt x="12" y="11"/>
                  </a:lnTo>
                  <a:lnTo>
                    <a:pt x="16" y="10"/>
                  </a:lnTo>
                  <a:lnTo>
                    <a:pt x="20" y="9"/>
                  </a:lnTo>
                  <a:lnTo>
                    <a:pt x="24" y="9"/>
                  </a:lnTo>
                  <a:lnTo>
                    <a:pt x="28" y="8"/>
                  </a:lnTo>
                  <a:lnTo>
                    <a:pt x="33" y="6"/>
                  </a:lnTo>
                  <a:lnTo>
                    <a:pt x="37" y="5"/>
                  </a:lnTo>
                  <a:lnTo>
                    <a:pt x="42" y="5"/>
                  </a:lnTo>
                  <a:lnTo>
                    <a:pt x="46" y="4"/>
                  </a:lnTo>
                  <a:lnTo>
                    <a:pt x="51" y="4"/>
                  </a:lnTo>
                  <a:lnTo>
                    <a:pt x="56" y="3"/>
                  </a:lnTo>
                  <a:lnTo>
                    <a:pt x="61" y="2"/>
                  </a:lnTo>
                  <a:lnTo>
                    <a:pt x="66" y="1"/>
                  </a:lnTo>
                  <a:lnTo>
                    <a:pt x="71" y="0"/>
                  </a:lnTo>
                  <a:lnTo>
                    <a:pt x="70" y="2"/>
                  </a:lnTo>
                  <a:lnTo>
                    <a:pt x="69" y="5"/>
                  </a:lnTo>
                  <a:lnTo>
                    <a:pt x="68" y="8"/>
                  </a:lnTo>
                  <a:lnTo>
                    <a:pt x="66" y="10"/>
                  </a:lnTo>
                  <a:lnTo>
                    <a:pt x="65" y="12"/>
                  </a:lnTo>
                  <a:lnTo>
                    <a:pt x="63" y="15"/>
                  </a:lnTo>
                  <a:lnTo>
                    <a:pt x="61" y="18"/>
                  </a:lnTo>
                  <a:lnTo>
                    <a:pt x="60" y="23"/>
                  </a:lnTo>
                  <a:lnTo>
                    <a:pt x="56" y="23"/>
                  </a:lnTo>
                  <a:lnTo>
                    <a:pt x="54" y="24"/>
                  </a:lnTo>
                  <a:lnTo>
                    <a:pt x="50" y="24"/>
                  </a:lnTo>
                  <a:lnTo>
                    <a:pt x="47" y="24"/>
                  </a:lnTo>
                  <a:lnTo>
                    <a:pt x="42" y="24"/>
                  </a:lnTo>
                  <a:lnTo>
                    <a:pt x="38" y="24"/>
                  </a:lnTo>
                  <a:lnTo>
                    <a:pt x="33" y="23"/>
                  </a:lnTo>
                  <a:lnTo>
                    <a:pt x="29" y="23"/>
                  </a:lnTo>
                  <a:lnTo>
                    <a:pt x="24" y="22"/>
                  </a:lnTo>
                  <a:lnTo>
                    <a:pt x="19" y="22"/>
                  </a:lnTo>
                  <a:lnTo>
                    <a:pt x="15" y="21"/>
                  </a:lnTo>
                  <a:lnTo>
                    <a:pt x="11" y="20"/>
                  </a:lnTo>
                  <a:lnTo>
                    <a:pt x="7" y="18"/>
                  </a:lnTo>
                  <a:lnTo>
                    <a:pt x="5" y="18"/>
                  </a:lnTo>
                  <a:lnTo>
                    <a:pt x="2" y="17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22" name="Freeform 22"/>
            <p:cNvSpPr>
              <a:spLocks/>
            </p:cNvSpPr>
            <p:nvPr/>
          </p:nvSpPr>
          <p:spPr bwMode="auto">
            <a:xfrm>
              <a:off x="5044" y="2653"/>
              <a:ext cx="13" cy="49"/>
            </a:xfrm>
            <a:custGeom>
              <a:avLst/>
              <a:gdLst/>
              <a:ahLst/>
              <a:cxnLst>
                <a:cxn ang="0">
                  <a:pos x="22" y="195"/>
                </a:cxn>
                <a:cxn ang="0">
                  <a:pos x="19" y="182"/>
                </a:cxn>
                <a:cxn ang="0">
                  <a:pos x="17" y="170"/>
                </a:cxn>
                <a:cxn ang="0">
                  <a:pos x="15" y="157"/>
                </a:cxn>
                <a:cxn ang="0">
                  <a:pos x="13" y="145"/>
                </a:cxn>
                <a:cxn ang="0">
                  <a:pos x="10" y="133"/>
                </a:cxn>
                <a:cxn ang="0">
                  <a:pos x="8" y="121"/>
                </a:cxn>
                <a:cxn ang="0">
                  <a:pos x="6" y="109"/>
                </a:cxn>
                <a:cxn ang="0">
                  <a:pos x="5" y="97"/>
                </a:cxn>
                <a:cxn ang="0">
                  <a:pos x="3" y="84"/>
                </a:cxn>
                <a:cxn ang="0">
                  <a:pos x="2" y="72"/>
                </a:cxn>
                <a:cxn ang="0">
                  <a:pos x="1" y="60"/>
                </a:cxn>
                <a:cxn ang="0">
                  <a:pos x="1" y="48"/>
                </a:cxn>
                <a:cxn ang="0">
                  <a:pos x="0" y="36"/>
                </a:cxn>
                <a:cxn ang="0">
                  <a:pos x="1" y="24"/>
                </a:cxn>
                <a:cxn ang="0">
                  <a:pos x="2" y="12"/>
                </a:cxn>
                <a:cxn ang="0">
                  <a:pos x="4" y="0"/>
                </a:cxn>
                <a:cxn ang="0">
                  <a:pos x="38" y="111"/>
                </a:cxn>
                <a:cxn ang="0">
                  <a:pos x="22" y="195"/>
                </a:cxn>
                <a:cxn ang="0">
                  <a:pos x="22" y="195"/>
                </a:cxn>
              </a:cxnLst>
              <a:rect l="0" t="0" r="r" b="b"/>
              <a:pathLst>
                <a:path w="38" h="195">
                  <a:moveTo>
                    <a:pt x="22" y="195"/>
                  </a:moveTo>
                  <a:lnTo>
                    <a:pt x="19" y="182"/>
                  </a:lnTo>
                  <a:lnTo>
                    <a:pt x="17" y="170"/>
                  </a:lnTo>
                  <a:lnTo>
                    <a:pt x="15" y="157"/>
                  </a:lnTo>
                  <a:lnTo>
                    <a:pt x="13" y="145"/>
                  </a:lnTo>
                  <a:lnTo>
                    <a:pt x="10" y="133"/>
                  </a:lnTo>
                  <a:lnTo>
                    <a:pt x="8" y="121"/>
                  </a:lnTo>
                  <a:lnTo>
                    <a:pt x="6" y="109"/>
                  </a:lnTo>
                  <a:lnTo>
                    <a:pt x="5" y="97"/>
                  </a:lnTo>
                  <a:lnTo>
                    <a:pt x="3" y="84"/>
                  </a:lnTo>
                  <a:lnTo>
                    <a:pt x="2" y="72"/>
                  </a:lnTo>
                  <a:lnTo>
                    <a:pt x="1" y="60"/>
                  </a:lnTo>
                  <a:lnTo>
                    <a:pt x="1" y="48"/>
                  </a:lnTo>
                  <a:lnTo>
                    <a:pt x="0" y="36"/>
                  </a:lnTo>
                  <a:lnTo>
                    <a:pt x="1" y="24"/>
                  </a:lnTo>
                  <a:lnTo>
                    <a:pt x="2" y="12"/>
                  </a:lnTo>
                  <a:lnTo>
                    <a:pt x="4" y="0"/>
                  </a:lnTo>
                  <a:lnTo>
                    <a:pt x="38" y="111"/>
                  </a:lnTo>
                  <a:lnTo>
                    <a:pt x="22" y="195"/>
                  </a:lnTo>
                  <a:lnTo>
                    <a:pt x="22" y="19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23" name="Freeform 23"/>
            <p:cNvSpPr>
              <a:spLocks/>
            </p:cNvSpPr>
            <p:nvPr/>
          </p:nvSpPr>
          <p:spPr bwMode="auto">
            <a:xfrm>
              <a:off x="4992" y="2593"/>
              <a:ext cx="53" cy="104"/>
            </a:xfrm>
            <a:custGeom>
              <a:avLst/>
              <a:gdLst/>
              <a:ahLst/>
              <a:cxnLst>
                <a:cxn ang="0">
                  <a:pos x="39" y="131"/>
                </a:cxn>
                <a:cxn ang="0">
                  <a:pos x="29" y="121"/>
                </a:cxn>
                <a:cxn ang="0">
                  <a:pos x="22" y="108"/>
                </a:cxn>
                <a:cxn ang="0">
                  <a:pos x="18" y="93"/>
                </a:cxn>
                <a:cxn ang="0">
                  <a:pos x="17" y="74"/>
                </a:cxn>
                <a:cxn ang="0">
                  <a:pos x="18" y="57"/>
                </a:cxn>
                <a:cxn ang="0">
                  <a:pos x="22" y="40"/>
                </a:cxn>
                <a:cxn ang="0">
                  <a:pos x="28" y="27"/>
                </a:cxn>
                <a:cxn ang="0">
                  <a:pos x="47" y="10"/>
                </a:cxn>
                <a:cxn ang="0">
                  <a:pos x="76" y="0"/>
                </a:cxn>
                <a:cxn ang="0">
                  <a:pos x="106" y="7"/>
                </a:cxn>
                <a:cxn ang="0">
                  <a:pos x="131" y="27"/>
                </a:cxn>
                <a:cxn ang="0">
                  <a:pos x="150" y="53"/>
                </a:cxn>
                <a:cxn ang="0">
                  <a:pos x="158" y="83"/>
                </a:cxn>
                <a:cxn ang="0">
                  <a:pos x="153" y="111"/>
                </a:cxn>
                <a:cxn ang="0">
                  <a:pos x="130" y="134"/>
                </a:cxn>
                <a:cxn ang="0">
                  <a:pos x="112" y="158"/>
                </a:cxn>
                <a:cxn ang="0">
                  <a:pos x="115" y="192"/>
                </a:cxn>
                <a:cxn ang="0">
                  <a:pos x="118" y="226"/>
                </a:cxn>
                <a:cxn ang="0">
                  <a:pos x="121" y="261"/>
                </a:cxn>
                <a:cxn ang="0">
                  <a:pos x="125" y="295"/>
                </a:cxn>
                <a:cxn ang="0">
                  <a:pos x="129" y="328"/>
                </a:cxn>
                <a:cxn ang="0">
                  <a:pos x="133" y="362"/>
                </a:cxn>
                <a:cxn ang="0">
                  <a:pos x="138" y="396"/>
                </a:cxn>
                <a:cxn ang="0">
                  <a:pos x="135" y="414"/>
                </a:cxn>
                <a:cxn ang="0">
                  <a:pos x="120" y="416"/>
                </a:cxn>
                <a:cxn ang="0">
                  <a:pos x="98" y="416"/>
                </a:cxn>
                <a:cxn ang="0">
                  <a:pos x="73" y="415"/>
                </a:cxn>
                <a:cxn ang="0">
                  <a:pos x="49" y="410"/>
                </a:cxn>
                <a:cxn ang="0">
                  <a:pos x="26" y="406"/>
                </a:cxn>
                <a:cxn ang="0">
                  <a:pos x="10" y="399"/>
                </a:cxn>
                <a:cxn ang="0">
                  <a:pos x="1" y="392"/>
                </a:cxn>
                <a:cxn ang="0">
                  <a:pos x="2" y="371"/>
                </a:cxn>
                <a:cxn ang="0">
                  <a:pos x="5" y="339"/>
                </a:cxn>
                <a:cxn ang="0">
                  <a:pos x="10" y="307"/>
                </a:cxn>
                <a:cxn ang="0">
                  <a:pos x="15" y="275"/>
                </a:cxn>
                <a:cxn ang="0">
                  <a:pos x="22" y="242"/>
                </a:cxn>
                <a:cxn ang="0">
                  <a:pos x="28" y="210"/>
                </a:cxn>
                <a:cxn ang="0">
                  <a:pos x="35" y="179"/>
                </a:cxn>
                <a:cxn ang="0">
                  <a:pos x="44" y="147"/>
                </a:cxn>
                <a:cxn ang="0">
                  <a:pos x="48" y="133"/>
                </a:cxn>
              </a:cxnLst>
              <a:rect l="0" t="0" r="r" b="b"/>
              <a:pathLst>
                <a:path w="158" h="416">
                  <a:moveTo>
                    <a:pt x="48" y="133"/>
                  </a:moveTo>
                  <a:lnTo>
                    <a:pt x="39" y="131"/>
                  </a:lnTo>
                  <a:lnTo>
                    <a:pt x="34" y="126"/>
                  </a:lnTo>
                  <a:lnTo>
                    <a:pt x="29" y="121"/>
                  </a:lnTo>
                  <a:lnTo>
                    <a:pt x="25" y="116"/>
                  </a:lnTo>
                  <a:lnTo>
                    <a:pt x="22" y="108"/>
                  </a:lnTo>
                  <a:lnTo>
                    <a:pt x="19" y="100"/>
                  </a:lnTo>
                  <a:lnTo>
                    <a:pt x="18" y="93"/>
                  </a:lnTo>
                  <a:lnTo>
                    <a:pt x="17" y="84"/>
                  </a:lnTo>
                  <a:lnTo>
                    <a:pt x="17" y="74"/>
                  </a:lnTo>
                  <a:lnTo>
                    <a:pt x="17" y="65"/>
                  </a:lnTo>
                  <a:lnTo>
                    <a:pt x="18" y="57"/>
                  </a:lnTo>
                  <a:lnTo>
                    <a:pt x="20" y="49"/>
                  </a:lnTo>
                  <a:lnTo>
                    <a:pt x="22" y="40"/>
                  </a:lnTo>
                  <a:lnTo>
                    <a:pt x="25" y="34"/>
                  </a:lnTo>
                  <a:lnTo>
                    <a:pt x="28" y="27"/>
                  </a:lnTo>
                  <a:lnTo>
                    <a:pt x="33" y="22"/>
                  </a:lnTo>
                  <a:lnTo>
                    <a:pt x="47" y="10"/>
                  </a:lnTo>
                  <a:lnTo>
                    <a:pt x="62" y="3"/>
                  </a:lnTo>
                  <a:lnTo>
                    <a:pt x="76" y="0"/>
                  </a:lnTo>
                  <a:lnTo>
                    <a:pt x="91" y="3"/>
                  </a:lnTo>
                  <a:lnTo>
                    <a:pt x="106" y="7"/>
                  </a:lnTo>
                  <a:lnTo>
                    <a:pt x="120" y="16"/>
                  </a:lnTo>
                  <a:lnTo>
                    <a:pt x="131" y="27"/>
                  </a:lnTo>
                  <a:lnTo>
                    <a:pt x="142" y="39"/>
                  </a:lnTo>
                  <a:lnTo>
                    <a:pt x="150" y="53"/>
                  </a:lnTo>
                  <a:lnTo>
                    <a:pt x="156" y="67"/>
                  </a:lnTo>
                  <a:lnTo>
                    <a:pt x="158" y="83"/>
                  </a:lnTo>
                  <a:lnTo>
                    <a:pt x="158" y="98"/>
                  </a:lnTo>
                  <a:lnTo>
                    <a:pt x="153" y="111"/>
                  </a:lnTo>
                  <a:lnTo>
                    <a:pt x="143" y="123"/>
                  </a:lnTo>
                  <a:lnTo>
                    <a:pt x="130" y="134"/>
                  </a:lnTo>
                  <a:lnTo>
                    <a:pt x="112" y="142"/>
                  </a:lnTo>
                  <a:lnTo>
                    <a:pt x="112" y="158"/>
                  </a:lnTo>
                  <a:lnTo>
                    <a:pt x="113" y="176"/>
                  </a:lnTo>
                  <a:lnTo>
                    <a:pt x="115" y="192"/>
                  </a:lnTo>
                  <a:lnTo>
                    <a:pt x="116" y="209"/>
                  </a:lnTo>
                  <a:lnTo>
                    <a:pt x="118" y="226"/>
                  </a:lnTo>
                  <a:lnTo>
                    <a:pt x="119" y="243"/>
                  </a:lnTo>
                  <a:lnTo>
                    <a:pt x="121" y="261"/>
                  </a:lnTo>
                  <a:lnTo>
                    <a:pt x="123" y="278"/>
                  </a:lnTo>
                  <a:lnTo>
                    <a:pt x="125" y="295"/>
                  </a:lnTo>
                  <a:lnTo>
                    <a:pt x="127" y="311"/>
                  </a:lnTo>
                  <a:lnTo>
                    <a:pt x="129" y="328"/>
                  </a:lnTo>
                  <a:lnTo>
                    <a:pt x="131" y="345"/>
                  </a:lnTo>
                  <a:lnTo>
                    <a:pt x="133" y="362"/>
                  </a:lnTo>
                  <a:lnTo>
                    <a:pt x="136" y="379"/>
                  </a:lnTo>
                  <a:lnTo>
                    <a:pt x="138" y="396"/>
                  </a:lnTo>
                  <a:lnTo>
                    <a:pt x="141" y="412"/>
                  </a:lnTo>
                  <a:lnTo>
                    <a:pt x="135" y="414"/>
                  </a:lnTo>
                  <a:lnTo>
                    <a:pt x="128" y="415"/>
                  </a:lnTo>
                  <a:lnTo>
                    <a:pt x="120" y="416"/>
                  </a:lnTo>
                  <a:lnTo>
                    <a:pt x="110" y="416"/>
                  </a:lnTo>
                  <a:lnTo>
                    <a:pt x="98" y="416"/>
                  </a:lnTo>
                  <a:lnTo>
                    <a:pt x="86" y="416"/>
                  </a:lnTo>
                  <a:lnTo>
                    <a:pt x="73" y="415"/>
                  </a:lnTo>
                  <a:lnTo>
                    <a:pt x="62" y="414"/>
                  </a:lnTo>
                  <a:lnTo>
                    <a:pt x="49" y="410"/>
                  </a:lnTo>
                  <a:lnTo>
                    <a:pt x="37" y="408"/>
                  </a:lnTo>
                  <a:lnTo>
                    <a:pt x="26" y="406"/>
                  </a:lnTo>
                  <a:lnTo>
                    <a:pt x="17" y="403"/>
                  </a:lnTo>
                  <a:lnTo>
                    <a:pt x="10" y="399"/>
                  </a:lnTo>
                  <a:lnTo>
                    <a:pt x="4" y="396"/>
                  </a:lnTo>
                  <a:lnTo>
                    <a:pt x="1" y="392"/>
                  </a:lnTo>
                  <a:lnTo>
                    <a:pt x="0" y="387"/>
                  </a:lnTo>
                  <a:lnTo>
                    <a:pt x="2" y="371"/>
                  </a:lnTo>
                  <a:lnTo>
                    <a:pt x="3" y="356"/>
                  </a:lnTo>
                  <a:lnTo>
                    <a:pt x="5" y="339"/>
                  </a:lnTo>
                  <a:lnTo>
                    <a:pt x="8" y="323"/>
                  </a:lnTo>
                  <a:lnTo>
                    <a:pt x="10" y="307"/>
                  </a:lnTo>
                  <a:lnTo>
                    <a:pt x="13" y="291"/>
                  </a:lnTo>
                  <a:lnTo>
                    <a:pt x="15" y="275"/>
                  </a:lnTo>
                  <a:lnTo>
                    <a:pt x="19" y="259"/>
                  </a:lnTo>
                  <a:lnTo>
                    <a:pt x="22" y="242"/>
                  </a:lnTo>
                  <a:lnTo>
                    <a:pt x="24" y="226"/>
                  </a:lnTo>
                  <a:lnTo>
                    <a:pt x="28" y="210"/>
                  </a:lnTo>
                  <a:lnTo>
                    <a:pt x="32" y="194"/>
                  </a:lnTo>
                  <a:lnTo>
                    <a:pt x="35" y="179"/>
                  </a:lnTo>
                  <a:lnTo>
                    <a:pt x="39" y="164"/>
                  </a:lnTo>
                  <a:lnTo>
                    <a:pt x="44" y="147"/>
                  </a:lnTo>
                  <a:lnTo>
                    <a:pt x="48" y="133"/>
                  </a:lnTo>
                  <a:lnTo>
                    <a:pt x="48" y="13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24" name="Freeform 24"/>
            <p:cNvSpPr>
              <a:spLocks/>
            </p:cNvSpPr>
            <p:nvPr/>
          </p:nvSpPr>
          <p:spPr bwMode="auto">
            <a:xfrm>
              <a:off x="5114" y="2682"/>
              <a:ext cx="34" cy="7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5" y="17"/>
                </a:cxn>
                <a:cxn ang="0">
                  <a:pos x="13" y="16"/>
                </a:cxn>
                <a:cxn ang="0">
                  <a:pos x="19" y="14"/>
                </a:cxn>
                <a:cxn ang="0">
                  <a:pos x="25" y="12"/>
                </a:cxn>
                <a:cxn ang="0">
                  <a:pos x="31" y="11"/>
                </a:cxn>
                <a:cxn ang="0">
                  <a:pos x="37" y="9"/>
                </a:cxn>
                <a:cxn ang="0">
                  <a:pos x="43" y="9"/>
                </a:cxn>
                <a:cxn ang="0">
                  <a:pos x="50" y="8"/>
                </a:cxn>
                <a:cxn ang="0">
                  <a:pos x="56" y="7"/>
                </a:cxn>
                <a:cxn ang="0">
                  <a:pos x="62" y="7"/>
                </a:cxn>
                <a:cxn ang="0">
                  <a:pos x="70" y="6"/>
                </a:cxn>
                <a:cxn ang="0">
                  <a:pos x="76" y="5"/>
                </a:cxn>
                <a:cxn ang="0">
                  <a:pos x="82" y="4"/>
                </a:cxn>
                <a:cxn ang="0">
                  <a:pos x="89" y="3"/>
                </a:cxn>
                <a:cxn ang="0">
                  <a:pos x="94" y="2"/>
                </a:cxn>
                <a:cxn ang="0">
                  <a:pos x="101" y="0"/>
                </a:cxn>
                <a:cxn ang="0">
                  <a:pos x="95" y="8"/>
                </a:cxn>
                <a:cxn ang="0">
                  <a:pos x="90" y="14"/>
                </a:cxn>
                <a:cxn ang="0">
                  <a:pos x="85" y="18"/>
                </a:cxn>
                <a:cxn ang="0">
                  <a:pos x="80" y="22"/>
                </a:cxn>
                <a:cxn ang="0">
                  <a:pos x="74" y="24"/>
                </a:cxn>
                <a:cxn ang="0">
                  <a:pos x="68" y="27"/>
                </a:cxn>
                <a:cxn ang="0">
                  <a:pos x="62" y="28"/>
                </a:cxn>
                <a:cxn ang="0">
                  <a:pos x="56" y="29"/>
                </a:cxn>
                <a:cxn ang="0">
                  <a:pos x="50" y="29"/>
                </a:cxn>
                <a:cxn ang="0">
                  <a:pos x="43" y="28"/>
                </a:cxn>
                <a:cxn ang="0">
                  <a:pos x="37" y="27"/>
                </a:cxn>
                <a:cxn ang="0">
                  <a:pos x="31" y="26"/>
                </a:cxn>
                <a:cxn ang="0">
                  <a:pos x="23" y="24"/>
                </a:cxn>
                <a:cxn ang="0">
                  <a:pos x="16" y="22"/>
                </a:cxn>
                <a:cxn ang="0">
                  <a:pos x="8" y="21"/>
                </a:cxn>
                <a:cxn ang="0">
                  <a:pos x="0" y="20"/>
                </a:cxn>
                <a:cxn ang="0">
                  <a:pos x="0" y="20"/>
                </a:cxn>
              </a:cxnLst>
              <a:rect l="0" t="0" r="r" b="b"/>
              <a:pathLst>
                <a:path w="101" h="29">
                  <a:moveTo>
                    <a:pt x="0" y="20"/>
                  </a:moveTo>
                  <a:lnTo>
                    <a:pt x="5" y="17"/>
                  </a:lnTo>
                  <a:lnTo>
                    <a:pt x="13" y="16"/>
                  </a:lnTo>
                  <a:lnTo>
                    <a:pt x="19" y="14"/>
                  </a:lnTo>
                  <a:lnTo>
                    <a:pt x="25" y="12"/>
                  </a:lnTo>
                  <a:lnTo>
                    <a:pt x="31" y="11"/>
                  </a:lnTo>
                  <a:lnTo>
                    <a:pt x="37" y="9"/>
                  </a:lnTo>
                  <a:lnTo>
                    <a:pt x="43" y="9"/>
                  </a:lnTo>
                  <a:lnTo>
                    <a:pt x="50" y="8"/>
                  </a:lnTo>
                  <a:lnTo>
                    <a:pt x="56" y="7"/>
                  </a:lnTo>
                  <a:lnTo>
                    <a:pt x="62" y="7"/>
                  </a:lnTo>
                  <a:lnTo>
                    <a:pt x="70" y="6"/>
                  </a:lnTo>
                  <a:lnTo>
                    <a:pt x="76" y="5"/>
                  </a:lnTo>
                  <a:lnTo>
                    <a:pt x="82" y="4"/>
                  </a:lnTo>
                  <a:lnTo>
                    <a:pt x="89" y="3"/>
                  </a:lnTo>
                  <a:lnTo>
                    <a:pt x="94" y="2"/>
                  </a:lnTo>
                  <a:lnTo>
                    <a:pt x="101" y="0"/>
                  </a:lnTo>
                  <a:lnTo>
                    <a:pt x="95" y="8"/>
                  </a:lnTo>
                  <a:lnTo>
                    <a:pt x="90" y="14"/>
                  </a:lnTo>
                  <a:lnTo>
                    <a:pt x="85" y="18"/>
                  </a:lnTo>
                  <a:lnTo>
                    <a:pt x="80" y="22"/>
                  </a:lnTo>
                  <a:lnTo>
                    <a:pt x="74" y="24"/>
                  </a:lnTo>
                  <a:lnTo>
                    <a:pt x="68" y="27"/>
                  </a:lnTo>
                  <a:lnTo>
                    <a:pt x="62" y="28"/>
                  </a:lnTo>
                  <a:lnTo>
                    <a:pt x="56" y="29"/>
                  </a:lnTo>
                  <a:lnTo>
                    <a:pt x="50" y="29"/>
                  </a:lnTo>
                  <a:lnTo>
                    <a:pt x="43" y="28"/>
                  </a:lnTo>
                  <a:lnTo>
                    <a:pt x="37" y="27"/>
                  </a:lnTo>
                  <a:lnTo>
                    <a:pt x="31" y="26"/>
                  </a:lnTo>
                  <a:lnTo>
                    <a:pt x="23" y="24"/>
                  </a:lnTo>
                  <a:lnTo>
                    <a:pt x="16" y="22"/>
                  </a:lnTo>
                  <a:lnTo>
                    <a:pt x="8" y="21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25" name="Freeform 25"/>
            <p:cNvSpPr>
              <a:spLocks/>
            </p:cNvSpPr>
            <p:nvPr/>
          </p:nvSpPr>
          <p:spPr bwMode="auto">
            <a:xfrm>
              <a:off x="5109" y="2667"/>
              <a:ext cx="35" cy="5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105" y="0"/>
                </a:cxn>
                <a:cxn ang="0">
                  <a:pos x="102" y="2"/>
                </a:cxn>
                <a:cxn ang="0">
                  <a:pos x="99" y="5"/>
                </a:cxn>
                <a:cxn ang="0">
                  <a:pos x="96" y="8"/>
                </a:cxn>
                <a:cxn ang="0">
                  <a:pos x="94" y="13"/>
                </a:cxn>
                <a:cxn ang="0">
                  <a:pos x="90" y="15"/>
                </a:cxn>
                <a:cxn ang="0">
                  <a:pos x="86" y="18"/>
                </a:cxn>
                <a:cxn ang="0">
                  <a:pos x="82" y="19"/>
                </a:cxn>
                <a:cxn ang="0">
                  <a:pos x="77" y="20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05" h="20">
                  <a:moveTo>
                    <a:pt x="0" y="5"/>
                  </a:moveTo>
                  <a:lnTo>
                    <a:pt x="105" y="0"/>
                  </a:lnTo>
                  <a:lnTo>
                    <a:pt x="102" y="2"/>
                  </a:lnTo>
                  <a:lnTo>
                    <a:pt x="99" y="5"/>
                  </a:lnTo>
                  <a:lnTo>
                    <a:pt x="96" y="8"/>
                  </a:lnTo>
                  <a:lnTo>
                    <a:pt x="94" y="13"/>
                  </a:lnTo>
                  <a:lnTo>
                    <a:pt x="90" y="15"/>
                  </a:lnTo>
                  <a:lnTo>
                    <a:pt x="86" y="18"/>
                  </a:lnTo>
                  <a:lnTo>
                    <a:pt x="82" y="19"/>
                  </a:lnTo>
                  <a:lnTo>
                    <a:pt x="77" y="20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26" name="Freeform 26"/>
            <p:cNvSpPr>
              <a:spLocks/>
            </p:cNvSpPr>
            <p:nvPr/>
          </p:nvSpPr>
          <p:spPr bwMode="auto">
            <a:xfrm>
              <a:off x="5106" y="2651"/>
              <a:ext cx="36" cy="6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108" y="0"/>
                </a:cxn>
                <a:cxn ang="0">
                  <a:pos x="107" y="3"/>
                </a:cxn>
                <a:cxn ang="0">
                  <a:pos x="105" y="6"/>
                </a:cxn>
                <a:cxn ang="0">
                  <a:pos x="103" y="9"/>
                </a:cxn>
                <a:cxn ang="0">
                  <a:pos x="101" y="12"/>
                </a:cxn>
                <a:cxn ang="0">
                  <a:pos x="98" y="14"/>
                </a:cxn>
                <a:cxn ang="0">
                  <a:pos x="95" y="17"/>
                </a:cxn>
                <a:cxn ang="0">
                  <a:pos x="93" y="20"/>
                </a:cxn>
                <a:cxn ang="0">
                  <a:pos x="90" y="23"/>
                </a:cxn>
                <a:cxn ang="0">
                  <a:pos x="0" y="9"/>
                </a:cxn>
                <a:cxn ang="0">
                  <a:pos x="0" y="9"/>
                </a:cxn>
              </a:cxnLst>
              <a:rect l="0" t="0" r="r" b="b"/>
              <a:pathLst>
                <a:path w="108" h="23">
                  <a:moveTo>
                    <a:pt x="0" y="9"/>
                  </a:moveTo>
                  <a:lnTo>
                    <a:pt x="108" y="0"/>
                  </a:lnTo>
                  <a:lnTo>
                    <a:pt x="107" y="3"/>
                  </a:lnTo>
                  <a:lnTo>
                    <a:pt x="105" y="6"/>
                  </a:lnTo>
                  <a:lnTo>
                    <a:pt x="103" y="9"/>
                  </a:lnTo>
                  <a:lnTo>
                    <a:pt x="101" y="12"/>
                  </a:lnTo>
                  <a:lnTo>
                    <a:pt x="98" y="14"/>
                  </a:lnTo>
                  <a:lnTo>
                    <a:pt x="95" y="17"/>
                  </a:lnTo>
                  <a:lnTo>
                    <a:pt x="93" y="20"/>
                  </a:lnTo>
                  <a:lnTo>
                    <a:pt x="90" y="23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27" name="Freeform 27"/>
            <p:cNvSpPr>
              <a:spLocks/>
            </p:cNvSpPr>
            <p:nvPr/>
          </p:nvSpPr>
          <p:spPr bwMode="auto">
            <a:xfrm>
              <a:off x="5103" y="2633"/>
              <a:ext cx="39" cy="7"/>
            </a:xfrm>
            <a:custGeom>
              <a:avLst/>
              <a:gdLst/>
              <a:ahLst/>
              <a:cxnLst>
                <a:cxn ang="0">
                  <a:pos x="80" y="28"/>
                </a:cxn>
                <a:cxn ang="0">
                  <a:pos x="0" y="12"/>
                </a:cxn>
                <a:cxn ang="0">
                  <a:pos x="7" y="11"/>
                </a:cxn>
                <a:cxn ang="0">
                  <a:pos x="14" y="10"/>
                </a:cxn>
                <a:cxn ang="0">
                  <a:pos x="21" y="9"/>
                </a:cxn>
                <a:cxn ang="0">
                  <a:pos x="28" y="8"/>
                </a:cxn>
                <a:cxn ang="0">
                  <a:pos x="35" y="7"/>
                </a:cxn>
                <a:cxn ang="0">
                  <a:pos x="44" y="6"/>
                </a:cxn>
                <a:cxn ang="0">
                  <a:pos x="51" y="3"/>
                </a:cxn>
                <a:cxn ang="0">
                  <a:pos x="58" y="3"/>
                </a:cxn>
                <a:cxn ang="0">
                  <a:pos x="66" y="1"/>
                </a:cxn>
                <a:cxn ang="0">
                  <a:pos x="73" y="0"/>
                </a:cxn>
                <a:cxn ang="0">
                  <a:pos x="81" y="0"/>
                </a:cxn>
                <a:cxn ang="0">
                  <a:pos x="88" y="0"/>
                </a:cxn>
                <a:cxn ang="0">
                  <a:pos x="95" y="0"/>
                </a:cxn>
                <a:cxn ang="0">
                  <a:pos x="104" y="0"/>
                </a:cxn>
                <a:cxn ang="0">
                  <a:pos x="112" y="0"/>
                </a:cxn>
                <a:cxn ang="0">
                  <a:pos x="119" y="2"/>
                </a:cxn>
                <a:cxn ang="0">
                  <a:pos x="115" y="6"/>
                </a:cxn>
                <a:cxn ang="0">
                  <a:pos x="111" y="10"/>
                </a:cxn>
                <a:cxn ang="0">
                  <a:pos x="107" y="14"/>
                </a:cxn>
                <a:cxn ang="0">
                  <a:pos x="103" y="20"/>
                </a:cxn>
                <a:cxn ang="0">
                  <a:pos x="97" y="23"/>
                </a:cxn>
                <a:cxn ang="0">
                  <a:pos x="92" y="26"/>
                </a:cxn>
                <a:cxn ang="0">
                  <a:pos x="89" y="27"/>
                </a:cxn>
                <a:cxn ang="0">
                  <a:pos x="86" y="28"/>
                </a:cxn>
                <a:cxn ang="0">
                  <a:pos x="83" y="28"/>
                </a:cxn>
                <a:cxn ang="0">
                  <a:pos x="80" y="28"/>
                </a:cxn>
                <a:cxn ang="0">
                  <a:pos x="80" y="28"/>
                </a:cxn>
              </a:cxnLst>
              <a:rect l="0" t="0" r="r" b="b"/>
              <a:pathLst>
                <a:path w="119" h="28">
                  <a:moveTo>
                    <a:pt x="80" y="28"/>
                  </a:moveTo>
                  <a:lnTo>
                    <a:pt x="0" y="12"/>
                  </a:lnTo>
                  <a:lnTo>
                    <a:pt x="7" y="11"/>
                  </a:lnTo>
                  <a:lnTo>
                    <a:pt x="14" y="10"/>
                  </a:lnTo>
                  <a:lnTo>
                    <a:pt x="21" y="9"/>
                  </a:lnTo>
                  <a:lnTo>
                    <a:pt x="28" y="8"/>
                  </a:lnTo>
                  <a:lnTo>
                    <a:pt x="35" y="7"/>
                  </a:lnTo>
                  <a:lnTo>
                    <a:pt x="44" y="6"/>
                  </a:lnTo>
                  <a:lnTo>
                    <a:pt x="51" y="3"/>
                  </a:lnTo>
                  <a:lnTo>
                    <a:pt x="58" y="3"/>
                  </a:lnTo>
                  <a:lnTo>
                    <a:pt x="66" y="1"/>
                  </a:lnTo>
                  <a:lnTo>
                    <a:pt x="73" y="0"/>
                  </a:lnTo>
                  <a:lnTo>
                    <a:pt x="81" y="0"/>
                  </a:lnTo>
                  <a:lnTo>
                    <a:pt x="88" y="0"/>
                  </a:lnTo>
                  <a:lnTo>
                    <a:pt x="95" y="0"/>
                  </a:lnTo>
                  <a:lnTo>
                    <a:pt x="104" y="0"/>
                  </a:lnTo>
                  <a:lnTo>
                    <a:pt x="112" y="0"/>
                  </a:lnTo>
                  <a:lnTo>
                    <a:pt x="119" y="2"/>
                  </a:lnTo>
                  <a:lnTo>
                    <a:pt x="115" y="6"/>
                  </a:lnTo>
                  <a:lnTo>
                    <a:pt x="111" y="10"/>
                  </a:lnTo>
                  <a:lnTo>
                    <a:pt x="107" y="14"/>
                  </a:lnTo>
                  <a:lnTo>
                    <a:pt x="103" y="20"/>
                  </a:lnTo>
                  <a:lnTo>
                    <a:pt x="97" y="23"/>
                  </a:lnTo>
                  <a:lnTo>
                    <a:pt x="92" y="26"/>
                  </a:lnTo>
                  <a:lnTo>
                    <a:pt x="89" y="27"/>
                  </a:lnTo>
                  <a:lnTo>
                    <a:pt x="86" y="28"/>
                  </a:lnTo>
                  <a:lnTo>
                    <a:pt x="83" y="28"/>
                  </a:lnTo>
                  <a:lnTo>
                    <a:pt x="80" y="28"/>
                  </a:lnTo>
                  <a:lnTo>
                    <a:pt x="80" y="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28" name="Freeform 28"/>
            <p:cNvSpPr>
              <a:spLocks/>
            </p:cNvSpPr>
            <p:nvPr/>
          </p:nvSpPr>
          <p:spPr bwMode="auto">
            <a:xfrm>
              <a:off x="5093" y="2619"/>
              <a:ext cx="39" cy="4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6" y="5"/>
                </a:cxn>
                <a:cxn ang="0">
                  <a:pos x="14" y="4"/>
                </a:cxn>
                <a:cxn ang="0">
                  <a:pos x="22" y="2"/>
                </a:cxn>
                <a:cxn ang="0">
                  <a:pos x="29" y="2"/>
                </a:cxn>
                <a:cxn ang="0">
                  <a:pos x="36" y="1"/>
                </a:cxn>
                <a:cxn ang="0">
                  <a:pos x="44" y="1"/>
                </a:cxn>
                <a:cxn ang="0">
                  <a:pos x="52" y="0"/>
                </a:cxn>
                <a:cxn ang="0">
                  <a:pos x="59" y="0"/>
                </a:cxn>
                <a:cxn ang="0">
                  <a:pos x="66" y="0"/>
                </a:cxn>
                <a:cxn ang="0">
                  <a:pos x="75" y="0"/>
                </a:cxn>
                <a:cxn ang="0">
                  <a:pos x="82" y="0"/>
                </a:cxn>
                <a:cxn ang="0">
                  <a:pos x="89" y="0"/>
                </a:cxn>
                <a:cxn ang="0">
                  <a:pos x="96" y="0"/>
                </a:cxn>
                <a:cxn ang="0">
                  <a:pos x="103" y="0"/>
                </a:cxn>
                <a:cxn ang="0">
                  <a:pos x="110" y="0"/>
                </a:cxn>
                <a:cxn ang="0">
                  <a:pos x="117" y="1"/>
                </a:cxn>
                <a:cxn ang="0">
                  <a:pos x="115" y="4"/>
                </a:cxn>
                <a:cxn ang="0">
                  <a:pos x="112" y="7"/>
                </a:cxn>
                <a:cxn ang="0">
                  <a:pos x="109" y="10"/>
                </a:cxn>
                <a:cxn ang="0">
                  <a:pos x="107" y="13"/>
                </a:cxn>
                <a:cxn ang="0">
                  <a:pos x="104" y="16"/>
                </a:cxn>
                <a:cxn ang="0">
                  <a:pos x="100" y="17"/>
                </a:cxn>
                <a:cxn ang="0">
                  <a:pos x="96" y="18"/>
                </a:cxn>
                <a:cxn ang="0">
                  <a:pos x="91" y="18"/>
                </a:cxn>
                <a:cxn ang="0">
                  <a:pos x="0" y="7"/>
                </a:cxn>
                <a:cxn ang="0">
                  <a:pos x="0" y="7"/>
                </a:cxn>
              </a:cxnLst>
              <a:rect l="0" t="0" r="r" b="b"/>
              <a:pathLst>
                <a:path w="117" h="18">
                  <a:moveTo>
                    <a:pt x="0" y="7"/>
                  </a:moveTo>
                  <a:lnTo>
                    <a:pt x="6" y="5"/>
                  </a:lnTo>
                  <a:lnTo>
                    <a:pt x="14" y="4"/>
                  </a:lnTo>
                  <a:lnTo>
                    <a:pt x="22" y="2"/>
                  </a:lnTo>
                  <a:lnTo>
                    <a:pt x="29" y="2"/>
                  </a:lnTo>
                  <a:lnTo>
                    <a:pt x="36" y="1"/>
                  </a:lnTo>
                  <a:lnTo>
                    <a:pt x="44" y="1"/>
                  </a:lnTo>
                  <a:lnTo>
                    <a:pt x="52" y="0"/>
                  </a:lnTo>
                  <a:lnTo>
                    <a:pt x="59" y="0"/>
                  </a:lnTo>
                  <a:lnTo>
                    <a:pt x="66" y="0"/>
                  </a:lnTo>
                  <a:lnTo>
                    <a:pt x="75" y="0"/>
                  </a:lnTo>
                  <a:lnTo>
                    <a:pt x="82" y="0"/>
                  </a:lnTo>
                  <a:lnTo>
                    <a:pt x="89" y="0"/>
                  </a:lnTo>
                  <a:lnTo>
                    <a:pt x="96" y="0"/>
                  </a:lnTo>
                  <a:lnTo>
                    <a:pt x="103" y="0"/>
                  </a:lnTo>
                  <a:lnTo>
                    <a:pt x="110" y="0"/>
                  </a:lnTo>
                  <a:lnTo>
                    <a:pt x="117" y="1"/>
                  </a:lnTo>
                  <a:lnTo>
                    <a:pt x="115" y="4"/>
                  </a:lnTo>
                  <a:lnTo>
                    <a:pt x="112" y="7"/>
                  </a:lnTo>
                  <a:lnTo>
                    <a:pt x="109" y="10"/>
                  </a:lnTo>
                  <a:lnTo>
                    <a:pt x="107" y="13"/>
                  </a:lnTo>
                  <a:lnTo>
                    <a:pt x="104" y="16"/>
                  </a:lnTo>
                  <a:lnTo>
                    <a:pt x="100" y="17"/>
                  </a:lnTo>
                  <a:lnTo>
                    <a:pt x="96" y="18"/>
                  </a:lnTo>
                  <a:lnTo>
                    <a:pt x="91" y="18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29" name="Freeform 29"/>
            <p:cNvSpPr>
              <a:spLocks/>
            </p:cNvSpPr>
            <p:nvPr/>
          </p:nvSpPr>
          <p:spPr bwMode="auto">
            <a:xfrm>
              <a:off x="4842" y="2565"/>
              <a:ext cx="14" cy="55"/>
            </a:xfrm>
            <a:custGeom>
              <a:avLst/>
              <a:gdLst/>
              <a:ahLst/>
              <a:cxnLst>
                <a:cxn ang="0">
                  <a:pos x="40" y="220"/>
                </a:cxn>
                <a:cxn ang="0">
                  <a:pos x="36" y="210"/>
                </a:cxn>
                <a:cxn ang="0">
                  <a:pos x="32" y="199"/>
                </a:cxn>
                <a:cxn ang="0">
                  <a:pos x="29" y="187"/>
                </a:cxn>
                <a:cxn ang="0">
                  <a:pos x="26" y="174"/>
                </a:cxn>
                <a:cxn ang="0">
                  <a:pos x="22" y="160"/>
                </a:cxn>
                <a:cxn ang="0">
                  <a:pos x="19" y="145"/>
                </a:cxn>
                <a:cxn ang="0">
                  <a:pos x="16" y="129"/>
                </a:cxn>
                <a:cxn ang="0">
                  <a:pos x="13" y="114"/>
                </a:cxn>
                <a:cxn ang="0">
                  <a:pos x="10" y="98"/>
                </a:cxn>
                <a:cxn ang="0">
                  <a:pos x="7" y="82"/>
                </a:cxn>
                <a:cxn ang="0">
                  <a:pos x="5" y="66"/>
                </a:cxn>
                <a:cxn ang="0">
                  <a:pos x="3" y="52"/>
                </a:cxn>
                <a:cxn ang="0">
                  <a:pos x="2" y="36"/>
                </a:cxn>
                <a:cxn ang="0">
                  <a:pos x="1" y="23"/>
                </a:cxn>
                <a:cxn ang="0">
                  <a:pos x="0" y="11"/>
                </a:cxn>
                <a:cxn ang="0">
                  <a:pos x="0" y="0"/>
                </a:cxn>
                <a:cxn ang="0">
                  <a:pos x="4" y="20"/>
                </a:cxn>
                <a:cxn ang="0">
                  <a:pos x="8" y="35"/>
                </a:cxn>
                <a:cxn ang="0">
                  <a:pos x="13" y="50"/>
                </a:cxn>
                <a:cxn ang="0">
                  <a:pos x="17" y="62"/>
                </a:cxn>
                <a:cxn ang="0">
                  <a:pos x="21" y="72"/>
                </a:cxn>
                <a:cxn ang="0">
                  <a:pos x="25" y="82"/>
                </a:cxn>
                <a:cxn ang="0">
                  <a:pos x="28" y="92"/>
                </a:cxn>
                <a:cxn ang="0">
                  <a:pos x="32" y="101"/>
                </a:cxn>
                <a:cxn ang="0">
                  <a:pos x="34" y="110"/>
                </a:cxn>
                <a:cxn ang="0">
                  <a:pos x="37" y="121"/>
                </a:cxn>
                <a:cxn ang="0">
                  <a:pos x="39" y="131"/>
                </a:cxn>
                <a:cxn ang="0">
                  <a:pos x="41" y="145"/>
                </a:cxn>
                <a:cxn ang="0">
                  <a:pos x="41" y="159"/>
                </a:cxn>
                <a:cxn ang="0">
                  <a:pos x="42" y="176"/>
                </a:cxn>
                <a:cxn ang="0">
                  <a:pos x="41" y="196"/>
                </a:cxn>
                <a:cxn ang="0">
                  <a:pos x="40" y="220"/>
                </a:cxn>
                <a:cxn ang="0">
                  <a:pos x="40" y="220"/>
                </a:cxn>
              </a:cxnLst>
              <a:rect l="0" t="0" r="r" b="b"/>
              <a:pathLst>
                <a:path w="42" h="220">
                  <a:moveTo>
                    <a:pt x="40" y="220"/>
                  </a:moveTo>
                  <a:lnTo>
                    <a:pt x="36" y="210"/>
                  </a:lnTo>
                  <a:lnTo>
                    <a:pt x="32" y="199"/>
                  </a:lnTo>
                  <a:lnTo>
                    <a:pt x="29" y="187"/>
                  </a:lnTo>
                  <a:lnTo>
                    <a:pt x="26" y="174"/>
                  </a:lnTo>
                  <a:lnTo>
                    <a:pt x="22" y="160"/>
                  </a:lnTo>
                  <a:lnTo>
                    <a:pt x="19" y="145"/>
                  </a:lnTo>
                  <a:lnTo>
                    <a:pt x="16" y="129"/>
                  </a:lnTo>
                  <a:lnTo>
                    <a:pt x="13" y="114"/>
                  </a:lnTo>
                  <a:lnTo>
                    <a:pt x="10" y="98"/>
                  </a:lnTo>
                  <a:lnTo>
                    <a:pt x="7" y="82"/>
                  </a:lnTo>
                  <a:lnTo>
                    <a:pt x="5" y="66"/>
                  </a:lnTo>
                  <a:lnTo>
                    <a:pt x="3" y="52"/>
                  </a:lnTo>
                  <a:lnTo>
                    <a:pt x="2" y="36"/>
                  </a:lnTo>
                  <a:lnTo>
                    <a:pt x="1" y="23"/>
                  </a:lnTo>
                  <a:lnTo>
                    <a:pt x="0" y="11"/>
                  </a:lnTo>
                  <a:lnTo>
                    <a:pt x="0" y="0"/>
                  </a:lnTo>
                  <a:lnTo>
                    <a:pt x="4" y="20"/>
                  </a:lnTo>
                  <a:lnTo>
                    <a:pt x="8" y="35"/>
                  </a:lnTo>
                  <a:lnTo>
                    <a:pt x="13" y="50"/>
                  </a:lnTo>
                  <a:lnTo>
                    <a:pt x="17" y="62"/>
                  </a:lnTo>
                  <a:lnTo>
                    <a:pt x="21" y="72"/>
                  </a:lnTo>
                  <a:lnTo>
                    <a:pt x="25" y="82"/>
                  </a:lnTo>
                  <a:lnTo>
                    <a:pt x="28" y="92"/>
                  </a:lnTo>
                  <a:lnTo>
                    <a:pt x="32" y="101"/>
                  </a:lnTo>
                  <a:lnTo>
                    <a:pt x="34" y="110"/>
                  </a:lnTo>
                  <a:lnTo>
                    <a:pt x="37" y="121"/>
                  </a:lnTo>
                  <a:lnTo>
                    <a:pt x="39" y="131"/>
                  </a:lnTo>
                  <a:lnTo>
                    <a:pt x="41" y="145"/>
                  </a:lnTo>
                  <a:lnTo>
                    <a:pt x="41" y="159"/>
                  </a:lnTo>
                  <a:lnTo>
                    <a:pt x="42" y="176"/>
                  </a:lnTo>
                  <a:lnTo>
                    <a:pt x="41" y="196"/>
                  </a:lnTo>
                  <a:lnTo>
                    <a:pt x="40" y="220"/>
                  </a:lnTo>
                  <a:lnTo>
                    <a:pt x="40" y="22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30" name="Freeform 30"/>
            <p:cNvSpPr>
              <a:spLocks/>
            </p:cNvSpPr>
            <p:nvPr/>
          </p:nvSpPr>
          <p:spPr bwMode="auto">
            <a:xfrm>
              <a:off x="4977" y="2595"/>
              <a:ext cx="5" cy="23"/>
            </a:xfrm>
            <a:custGeom>
              <a:avLst/>
              <a:gdLst/>
              <a:ahLst/>
              <a:cxnLst>
                <a:cxn ang="0">
                  <a:pos x="13" y="91"/>
                </a:cxn>
                <a:cxn ang="0">
                  <a:pos x="10" y="83"/>
                </a:cxn>
                <a:cxn ang="0">
                  <a:pos x="7" y="77"/>
                </a:cxn>
                <a:cxn ang="0">
                  <a:pos x="4" y="70"/>
                </a:cxn>
                <a:cxn ang="0">
                  <a:pos x="3" y="65"/>
                </a:cxn>
                <a:cxn ang="0">
                  <a:pos x="2" y="59"/>
                </a:cxn>
                <a:cxn ang="0">
                  <a:pos x="1" y="54"/>
                </a:cxn>
                <a:cxn ang="0">
                  <a:pos x="0" y="48"/>
                </a:cxn>
                <a:cxn ang="0">
                  <a:pos x="0" y="44"/>
                </a:cxn>
                <a:cxn ang="0">
                  <a:pos x="0" y="39"/>
                </a:cxn>
                <a:cxn ang="0">
                  <a:pos x="1" y="33"/>
                </a:cxn>
                <a:cxn ang="0">
                  <a:pos x="2" y="29"/>
                </a:cxn>
                <a:cxn ang="0">
                  <a:pos x="3" y="23"/>
                </a:cxn>
                <a:cxn ang="0">
                  <a:pos x="5" y="18"/>
                </a:cxn>
                <a:cxn ang="0">
                  <a:pos x="8" y="12"/>
                </a:cxn>
                <a:cxn ang="0">
                  <a:pos x="10" y="6"/>
                </a:cxn>
                <a:cxn ang="0">
                  <a:pos x="14" y="0"/>
                </a:cxn>
                <a:cxn ang="0">
                  <a:pos x="14" y="3"/>
                </a:cxn>
                <a:cxn ang="0">
                  <a:pos x="14" y="8"/>
                </a:cxn>
                <a:cxn ang="0">
                  <a:pos x="14" y="12"/>
                </a:cxn>
                <a:cxn ang="0">
                  <a:pos x="14" y="19"/>
                </a:cxn>
                <a:cxn ang="0">
                  <a:pos x="14" y="24"/>
                </a:cxn>
                <a:cxn ang="0">
                  <a:pos x="15" y="31"/>
                </a:cxn>
                <a:cxn ang="0">
                  <a:pos x="15" y="39"/>
                </a:cxn>
                <a:cxn ang="0">
                  <a:pos x="16" y="46"/>
                </a:cxn>
                <a:cxn ang="0">
                  <a:pos x="16" y="53"/>
                </a:cxn>
                <a:cxn ang="0">
                  <a:pos x="16" y="60"/>
                </a:cxn>
                <a:cxn ang="0">
                  <a:pos x="16" y="66"/>
                </a:cxn>
                <a:cxn ang="0">
                  <a:pos x="16" y="74"/>
                </a:cxn>
                <a:cxn ang="0">
                  <a:pos x="15" y="78"/>
                </a:cxn>
                <a:cxn ang="0">
                  <a:pos x="15" y="83"/>
                </a:cxn>
                <a:cxn ang="0">
                  <a:pos x="14" y="88"/>
                </a:cxn>
                <a:cxn ang="0">
                  <a:pos x="13" y="91"/>
                </a:cxn>
                <a:cxn ang="0">
                  <a:pos x="13" y="91"/>
                </a:cxn>
              </a:cxnLst>
              <a:rect l="0" t="0" r="r" b="b"/>
              <a:pathLst>
                <a:path w="16" h="91">
                  <a:moveTo>
                    <a:pt x="13" y="91"/>
                  </a:moveTo>
                  <a:lnTo>
                    <a:pt x="10" y="83"/>
                  </a:lnTo>
                  <a:lnTo>
                    <a:pt x="7" y="77"/>
                  </a:lnTo>
                  <a:lnTo>
                    <a:pt x="4" y="70"/>
                  </a:lnTo>
                  <a:lnTo>
                    <a:pt x="3" y="65"/>
                  </a:lnTo>
                  <a:lnTo>
                    <a:pt x="2" y="59"/>
                  </a:lnTo>
                  <a:lnTo>
                    <a:pt x="1" y="54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0" y="39"/>
                  </a:lnTo>
                  <a:lnTo>
                    <a:pt x="1" y="33"/>
                  </a:lnTo>
                  <a:lnTo>
                    <a:pt x="2" y="29"/>
                  </a:lnTo>
                  <a:lnTo>
                    <a:pt x="3" y="23"/>
                  </a:lnTo>
                  <a:lnTo>
                    <a:pt x="5" y="18"/>
                  </a:lnTo>
                  <a:lnTo>
                    <a:pt x="8" y="12"/>
                  </a:lnTo>
                  <a:lnTo>
                    <a:pt x="10" y="6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4" y="8"/>
                  </a:lnTo>
                  <a:lnTo>
                    <a:pt x="14" y="12"/>
                  </a:lnTo>
                  <a:lnTo>
                    <a:pt x="14" y="19"/>
                  </a:lnTo>
                  <a:lnTo>
                    <a:pt x="14" y="24"/>
                  </a:lnTo>
                  <a:lnTo>
                    <a:pt x="15" y="31"/>
                  </a:lnTo>
                  <a:lnTo>
                    <a:pt x="15" y="39"/>
                  </a:lnTo>
                  <a:lnTo>
                    <a:pt x="16" y="46"/>
                  </a:lnTo>
                  <a:lnTo>
                    <a:pt x="16" y="53"/>
                  </a:lnTo>
                  <a:lnTo>
                    <a:pt x="16" y="60"/>
                  </a:lnTo>
                  <a:lnTo>
                    <a:pt x="16" y="66"/>
                  </a:lnTo>
                  <a:lnTo>
                    <a:pt x="16" y="74"/>
                  </a:lnTo>
                  <a:lnTo>
                    <a:pt x="15" y="78"/>
                  </a:lnTo>
                  <a:lnTo>
                    <a:pt x="15" y="83"/>
                  </a:lnTo>
                  <a:lnTo>
                    <a:pt x="14" y="88"/>
                  </a:lnTo>
                  <a:lnTo>
                    <a:pt x="13" y="91"/>
                  </a:lnTo>
                  <a:lnTo>
                    <a:pt x="13" y="9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31" name="Freeform 31"/>
            <p:cNvSpPr>
              <a:spLocks/>
            </p:cNvSpPr>
            <p:nvPr/>
          </p:nvSpPr>
          <p:spPr bwMode="auto">
            <a:xfrm>
              <a:off x="4989" y="2585"/>
              <a:ext cx="9" cy="27"/>
            </a:xfrm>
            <a:custGeom>
              <a:avLst/>
              <a:gdLst/>
              <a:ahLst/>
              <a:cxnLst>
                <a:cxn ang="0">
                  <a:pos x="5" y="11"/>
                </a:cxn>
                <a:cxn ang="0">
                  <a:pos x="21" y="0"/>
                </a:cxn>
                <a:cxn ang="0">
                  <a:pos x="24" y="7"/>
                </a:cxn>
                <a:cxn ang="0">
                  <a:pos x="25" y="12"/>
                </a:cxn>
                <a:cxn ang="0">
                  <a:pos x="26" y="19"/>
                </a:cxn>
                <a:cxn ang="0">
                  <a:pos x="26" y="26"/>
                </a:cxn>
                <a:cxn ang="0">
                  <a:pos x="25" y="33"/>
                </a:cxn>
                <a:cxn ang="0">
                  <a:pos x="23" y="40"/>
                </a:cxn>
                <a:cxn ang="0">
                  <a:pos x="21" y="47"/>
                </a:cxn>
                <a:cxn ang="0">
                  <a:pos x="19" y="55"/>
                </a:cxn>
                <a:cxn ang="0">
                  <a:pos x="15" y="61"/>
                </a:cxn>
                <a:cxn ang="0">
                  <a:pos x="13" y="69"/>
                </a:cxn>
                <a:cxn ang="0">
                  <a:pos x="10" y="75"/>
                </a:cxn>
                <a:cxn ang="0">
                  <a:pos x="7" y="83"/>
                </a:cxn>
                <a:cxn ang="0">
                  <a:pos x="4" y="90"/>
                </a:cxn>
                <a:cxn ang="0">
                  <a:pos x="2" y="96"/>
                </a:cxn>
                <a:cxn ang="0">
                  <a:pos x="1" y="103"/>
                </a:cxn>
                <a:cxn ang="0">
                  <a:pos x="0" y="109"/>
                </a:cxn>
                <a:cxn ang="0">
                  <a:pos x="5" y="11"/>
                </a:cxn>
                <a:cxn ang="0">
                  <a:pos x="5" y="11"/>
                </a:cxn>
              </a:cxnLst>
              <a:rect l="0" t="0" r="r" b="b"/>
              <a:pathLst>
                <a:path w="26" h="109">
                  <a:moveTo>
                    <a:pt x="5" y="11"/>
                  </a:moveTo>
                  <a:lnTo>
                    <a:pt x="21" y="0"/>
                  </a:lnTo>
                  <a:lnTo>
                    <a:pt x="24" y="7"/>
                  </a:lnTo>
                  <a:lnTo>
                    <a:pt x="25" y="12"/>
                  </a:lnTo>
                  <a:lnTo>
                    <a:pt x="26" y="19"/>
                  </a:lnTo>
                  <a:lnTo>
                    <a:pt x="26" y="26"/>
                  </a:lnTo>
                  <a:lnTo>
                    <a:pt x="25" y="33"/>
                  </a:lnTo>
                  <a:lnTo>
                    <a:pt x="23" y="40"/>
                  </a:lnTo>
                  <a:lnTo>
                    <a:pt x="21" y="47"/>
                  </a:lnTo>
                  <a:lnTo>
                    <a:pt x="19" y="55"/>
                  </a:lnTo>
                  <a:lnTo>
                    <a:pt x="15" y="61"/>
                  </a:lnTo>
                  <a:lnTo>
                    <a:pt x="13" y="69"/>
                  </a:lnTo>
                  <a:lnTo>
                    <a:pt x="10" y="75"/>
                  </a:lnTo>
                  <a:lnTo>
                    <a:pt x="7" y="83"/>
                  </a:lnTo>
                  <a:lnTo>
                    <a:pt x="4" y="90"/>
                  </a:lnTo>
                  <a:lnTo>
                    <a:pt x="2" y="96"/>
                  </a:lnTo>
                  <a:lnTo>
                    <a:pt x="1" y="103"/>
                  </a:lnTo>
                  <a:lnTo>
                    <a:pt x="0" y="109"/>
                  </a:lnTo>
                  <a:lnTo>
                    <a:pt x="5" y="11"/>
                  </a:lnTo>
                  <a:lnTo>
                    <a:pt x="5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32" name="Freeform 32"/>
            <p:cNvSpPr>
              <a:spLocks/>
            </p:cNvSpPr>
            <p:nvPr/>
          </p:nvSpPr>
          <p:spPr bwMode="auto">
            <a:xfrm>
              <a:off x="5092" y="2601"/>
              <a:ext cx="44" cy="6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7" y="8"/>
                </a:cxn>
                <a:cxn ang="0">
                  <a:pos x="15" y="7"/>
                </a:cxn>
                <a:cxn ang="0">
                  <a:pos x="23" y="6"/>
                </a:cxn>
                <a:cxn ang="0">
                  <a:pos x="32" y="5"/>
                </a:cxn>
                <a:cxn ang="0">
                  <a:pos x="39" y="4"/>
                </a:cxn>
                <a:cxn ang="0">
                  <a:pos x="48" y="3"/>
                </a:cxn>
                <a:cxn ang="0">
                  <a:pos x="56" y="1"/>
                </a:cxn>
                <a:cxn ang="0">
                  <a:pos x="64" y="1"/>
                </a:cxn>
                <a:cxn ang="0">
                  <a:pos x="72" y="0"/>
                </a:cxn>
                <a:cxn ang="0">
                  <a:pos x="81" y="0"/>
                </a:cxn>
                <a:cxn ang="0">
                  <a:pos x="89" y="0"/>
                </a:cxn>
                <a:cxn ang="0">
                  <a:pos x="98" y="0"/>
                </a:cxn>
                <a:cxn ang="0">
                  <a:pos x="106" y="0"/>
                </a:cxn>
                <a:cxn ang="0">
                  <a:pos x="115" y="0"/>
                </a:cxn>
                <a:cxn ang="0">
                  <a:pos x="123" y="0"/>
                </a:cxn>
                <a:cxn ang="0">
                  <a:pos x="132" y="0"/>
                </a:cxn>
                <a:cxn ang="0">
                  <a:pos x="131" y="3"/>
                </a:cxn>
                <a:cxn ang="0">
                  <a:pos x="130" y="6"/>
                </a:cxn>
                <a:cxn ang="0">
                  <a:pos x="126" y="8"/>
                </a:cxn>
                <a:cxn ang="0">
                  <a:pos x="125" y="10"/>
                </a:cxn>
                <a:cxn ang="0">
                  <a:pos x="122" y="12"/>
                </a:cxn>
                <a:cxn ang="0">
                  <a:pos x="119" y="16"/>
                </a:cxn>
                <a:cxn ang="0">
                  <a:pos x="118" y="18"/>
                </a:cxn>
                <a:cxn ang="0">
                  <a:pos x="117" y="21"/>
                </a:cxn>
                <a:cxn ang="0">
                  <a:pos x="113" y="22"/>
                </a:cxn>
                <a:cxn ang="0">
                  <a:pos x="108" y="23"/>
                </a:cxn>
                <a:cxn ang="0">
                  <a:pos x="101" y="23"/>
                </a:cxn>
                <a:cxn ang="0">
                  <a:pos x="95" y="24"/>
                </a:cxn>
                <a:cxn ang="0">
                  <a:pos x="86" y="23"/>
                </a:cxn>
                <a:cxn ang="0">
                  <a:pos x="78" y="22"/>
                </a:cxn>
                <a:cxn ang="0">
                  <a:pos x="68" y="21"/>
                </a:cxn>
                <a:cxn ang="0">
                  <a:pos x="59" y="20"/>
                </a:cxn>
                <a:cxn ang="0">
                  <a:pos x="49" y="19"/>
                </a:cxn>
                <a:cxn ang="0">
                  <a:pos x="40" y="17"/>
                </a:cxn>
                <a:cxn ang="0">
                  <a:pos x="31" y="16"/>
                </a:cxn>
                <a:cxn ang="0">
                  <a:pos x="23" y="13"/>
                </a:cxn>
                <a:cxn ang="0">
                  <a:pos x="15" y="12"/>
                </a:cxn>
                <a:cxn ang="0">
                  <a:pos x="9" y="11"/>
                </a:cxn>
                <a:cxn ang="0">
                  <a:pos x="3" y="10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132" h="24">
                  <a:moveTo>
                    <a:pt x="0" y="10"/>
                  </a:moveTo>
                  <a:lnTo>
                    <a:pt x="7" y="8"/>
                  </a:lnTo>
                  <a:lnTo>
                    <a:pt x="15" y="7"/>
                  </a:lnTo>
                  <a:lnTo>
                    <a:pt x="23" y="6"/>
                  </a:lnTo>
                  <a:lnTo>
                    <a:pt x="32" y="5"/>
                  </a:lnTo>
                  <a:lnTo>
                    <a:pt x="39" y="4"/>
                  </a:lnTo>
                  <a:lnTo>
                    <a:pt x="48" y="3"/>
                  </a:lnTo>
                  <a:lnTo>
                    <a:pt x="56" y="1"/>
                  </a:lnTo>
                  <a:lnTo>
                    <a:pt x="64" y="1"/>
                  </a:lnTo>
                  <a:lnTo>
                    <a:pt x="72" y="0"/>
                  </a:lnTo>
                  <a:lnTo>
                    <a:pt x="81" y="0"/>
                  </a:lnTo>
                  <a:lnTo>
                    <a:pt x="89" y="0"/>
                  </a:lnTo>
                  <a:lnTo>
                    <a:pt x="98" y="0"/>
                  </a:lnTo>
                  <a:lnTo>
                    <a:pt x="106" y="0"/>
                  </a:lnTo>
                  <a:lnTo>
                    <a:pt x="115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31" y="3"/>
                  </a:lnTo>
                  <a:lnTo>
                    <a:pt x="130" y="6"/>
                  </a:lnTo>
                  <a:lnTo>
                    <a:pt x="126" y="8"/>
                  </a:lnTo>
                  <a:lnTo>
                    <a:pt x="125" y="10"/>
                  </a:lnTo>
                  <a:lnTo>
                    <a:pt x="122" y="12"/>
                  </a:lnTo>
                  <a:lnTo>
                    <a:pt x="119" y="16"/>
                  </a:lnTo>
                  <a:lnTo>
                    <a:pt x="118" y="18"/>
                  </a:lnTo>
                  <a:lnTo>
                    <a:pt x="117" y="21"/>
                  </a:lnTo>
                  <a:lnTo>
                    <a:pt x="113" y="22"/>
                  </a:lnTo>
                  <a:lnTo>
                    <a:pt x="108" y="23"/>
                  </a:lnTo>
                  <a:lnTo>
                    <a:pt x="101" y="23"/>
                  </a:lnTo>
                  <a:lnTo>
                    <a:pt x="95" y="24"/>
                  </a:lnTo>
                  <a:lnTo>
                    <a:pt x="86" y="23"/>
                  </a:lnTo>
                  <a:lnTo>
                    <a:pt x="78" y="22"/>
                  </a:lnTo>
                  <a:lnTo>
                    <a:pt x="68" y="21"/>
                  </a:lnTo>
                  <a:lnTo>
                    <a:pt x="59" y="20"/>
                  </a:lnTo>
                  <a:lnTo>
                    <a:pt x="49" y="19"/>
                  </a:lnTo>
                  <a:lnTo>
                    <a:pt x="40" y="17"/>
                  </a:lnTo>
                  <a:lnTo>
                    <a:pt x="31" y="16"/>
                  </a:lnTo>
                  <a:lnTo>
                    <a:pt x="23" y="13"/>
                  </a:lnTo>
                  <a:lnTo>
                    <a:pt x="15" y="12"/>
                  </a:lnTo>
                  <a:lnTo>
                    <a:pt x="9" y="11"/>
                  </a:lnTo>
                  <a:lnTo>
                    <a:pt x="3" y="10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33" name="Freeform 33"/>
            <p:cNvSpPr>
              <a:spLocks/>
            </p:cNvSpPr>
            <p:nvPr/>
          </p:nvSpPr>
          <p:spPr bwMode="auto">
            <a:xfrm>
              <a:off x="5109" y="2584"/>
              <a:ext cx="41" cy="8"/>
            </a:xfrm>
            <a:custGeom>
              <a:avLst/>
              <a:gdLst/>
              <a:ahLst/>
              <a:cxnLst>
                <a:cxn ang="0">
                  <a:pos x="78" y="28"/>
                </a:cxn>
                <a:cxn ang="0">
                  <a:pos x="0" y="18"/>
                </a:cxn>
                <a:cxn ang="0">
                  <a:pos x="6" y="15"/>
                </a:cxn>
                <a:cxn ang="0">
                  <a:pos x="13" y="12"/>
                </a:cxn>
                <a:cxn ang="0">
                  <a:pos x="20" y="10"/>
                </a:cxn>
                <a:cxn ang="0">
                  <a:pos x="29" y="9"/>
                </a:cxn>
                <a:cxn ang="0">
                  <a:pos x="36" y="6"/>
                </a:cxn>
                <a:cxn ang="0">
                  <a:pos x="44" y="4"/>
                </a:cxn>
                <a:cxn ang="0">
                  <a:pos x="52" y="3"/>
                </a:cxn>
                <a:cxn ang="0">
                  <a:pos x="60" y="2"/>
                </a:cxn>
                <a:cxn ang="0">
                  <a:pos x="68" y="1"/>
                </a:cxn>
                <a:cxn ang="0">
                  <a:pos x="76" y="0"/>
                </a:cxn>
                <a:cxn ang="0">
                  <a:pos x="85" y="0"/>
                </a:cxn>
                <a:cxn ang="0">
                  <a:pos x="93" y="0"/>
                </a:cxn>
                <a:cxn ang="0">
                  <a:pos x="101" y="0"/>
                </a:cxn>
                <a:cxn ang="0">
                  <a:pos x="108" y="0"/>
                </a:cxn>
                <a:cxn ang="0">
                  <a:pos x="116" y="1"/>
                </a:cxn>
                <a:cxn ang="0">
                  <a:pos x="124" y="2"/>
                </a:cxn>
                <a:cxn ang="0">
                  <a:pos x="78" y="28"/>
                </a:cxn>
                <a:cxn ang="0">
                  <a:pos x="78" y="28"/>
                </a:cxn>
              </a:cxnLst>
              <a:rect l="0" t="0" r="r" b="b"/>
              <a:pathLst>
                <a:path w="124" h="28">
                  <a:moveTo>
                    <a:pt x="78" y="28"/>
                  </a:moveTo>
                  <a:lnTo>
                    <a:pt x="0" y="18"/>
                  </a:lnTo>
                  <a:lnTo>
                    <a:pt x="6" y="15"/>
                  </a:lnTo>
                  <a:lnTo>
                    <a:pt x="13" y="12"/>
                  </a:lnTo>
                  <a:lnTo>
                    <a:pt x="20" y="10"/>
                  </a:lnTo>
                  <a:lnTo>
                    <a:pt x="29" y="9"/>
                  </a:lnTo>
                  <a:lnTo>
                    <a:pt x="36" y="6"/>
                  </a:lnTo>
                  <a:lnTo>
                    <a:pt x="44" y="4"/>
                  </a:lnTo>
                  <a:lnTo>
                    <a:pt x="52" y="3"/>
                  </a:lnTo>
                  <a:lnTo>
                    <a:pt x="60" y="2"/>
                  </a:lnTo>
                  <a:lnTo>
                    <a:pt x="68" y="1"/>
                  </a:lnTo>
                  <a:lnTo>
                    <a:pt x="76" y="0"/>
                  </a:lnTo>
                  <a:lnTo>
                    <a:pt x="85" y="0"/>
                  </a:lnTo>
                  <a:lnTo>
                    <a:pt x="93" y="0"/>
                  </a:lnTo>
                  <a:lnTo>
                    <a:pt x="101" y="0"/>
                  </a:lnTo>
                  <a:lnTo>
                    <a:pt x="108" y="0"/>
                  </a:lnTo>
                  <a:lnTo>
                    <a:pt x="116" y="1"/>
                  </a:lnTo>
                  <a:lnTo>
                    <a:pt x="124" y="2"/>
                  </a:lnTo>
                  <a:lnTo>
                    <a:pt x="78" y="28"/>
                  </a:lnTo>
                  <a:lnTo>
                    <a:pt x="78" y="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34" name="Freeform 34"/>
            <p:cNvSpPr>
              <a:spLocks/>
            </p:cNvSpPr>
            <p:nvPr/>
          </p:nvSpPr>
          <p:spPr bwMode="auto">
            <a:xfrm>
              <a:off x="4847" y="2533"/>
              <a:ext cx="9" cy="49"/>
            </a:xfrm>
            <a:custGeom>
              <a:avLst/>
              <a:gdLst/>
              <a:ahLst/>
              <a:cxnLst>
                <a:cxn ang="0">
                  <a:pos x="26" y="194"/>
                </a:cxn>
                <a:cxn ang="0">
                  <a:pos x="24" y="186"/>
                </a:cxn>
                <a:cxn ang="0">
                  <a:pos x="22" y="177"/>
                </a:cxn>
                <a:cxn ang="0">
                  <a:pos x="19" y="166"/>
                </a:cxn>
                <a:cxn ang="0">
                  <a:pos x="16" y="154"/>
                </a:cxn>
                <a:cxn ang="0">
                  <a:pos x="13" y="139"/>
                </a:cxn>
                <a:cxn ang="0">
                  <a:pos x="10" y="125"/>
                </a:cxn>
                <a:cxn ang="0">
                  <a:pos x="7" y="110"/>
                </a:cxn>
                <a:cxn ang="0">
                  <a:pos x="6" y="96"/>
                </a:cxn>
                <a:cxn ang="0">
                  <a:pos x="3" y="81"/>
                </a:cxn>
                <a:cxn ang="0">
                  <a:pos x="1" y="65"/>
                </a:cxn>
                <a:cxn ang="0">
                  <a:pos x="0" y="51"/>
                </a:cxn>
                <a:cxn ang="0">
                  <a:pos x="0" y="39"/>
                </a:cxn>
                <a:cxn ang="0">
                  <a:pos x="0" y="26"/>
                </a:cxn>
                <a:cxn ang="0">
                  <a:pos x="2" y="15"/>
                </a:cxn>
                <a:cxn ang="0">
                  <a:pos x="4" y="6"/>
                </a:cxn>
                <a:cxn ang="0">
                  <a:pos x="8" y="0"/>
                </a:cxn>
                <a:cxn ang="0">
                  <a:pos x="13" y="11"/>
                </a:cxn>
                <a:cxn ang="0">
                  <a:pos x="17" y="22"/>
                </a:cxn>
                <a:cxn ang="0">
                  <a:pos x="20" y="32"/>
                </a:cxn>
                <a:cxn ang="0">
                  <a:pos x="22" y="46"/>
                </a:cxn>
                <a:cxn ang="0">
                  <a:pos x="23" y="58"/>
                </a:cxn>
                <a:cxn ang="0">
                  <a:pos x="24" y="70"/>
                </a:cxn>
                <a:cxn ang="0">
                  <a:pos x="25" y="82"/>
                </a:cxn>
                <a:cxn ang="0">
                  <a:pos x="25" y="95"/>
                </a:cxn>
                <a:cxn ang="0">
                  <a:pos x="24" y="107"/>
                </a:cxn>
                <a:cxn ang="0">
                  <a:pos x="24" y="120"/>
                </a:cxn>
                <a:cxn ang="0">
                  <a:pos x="24" y="132"/>
                </a:cxn>
                <a:cxn ang="0">
                  <a:pos x="24" y="145"/>
                </a:cxn>
                <a:cxn ang="0">
                  <a:pos x="24" y="157"/>
                </a:cxn>
                <a:cxn ang="0">
                  <a:pos x="24" y="170"/>
                </a:cxn>
                <a:cxn ang="0">
                  <a:pos x="25" y="182"/>
                </a:cxn>
                <a:cxn ang="0">
                  <a:pos x="26" y="194"/>
                </a:cxn>
                <a:cxn ang="0">
                  <a:pos x="26" y="194"/>
                </a:cxn>
              </a:cxnLst>
              <a:rect l="0" t="0" r="r" b="b"/>
              <a:pathLst>
                <a:path w="26" h="194">
                  <a:moveTo>
                    <a:pt x="26" y="194"/>
                  </a:moveTo>
                  <a:lnTo>
                    <a:pt x="24" y="186"/>
                  </a:lnTo>
                  <a:lnTo>
                    <a:pt x="22" y="177"/>
                  </a:lnTo>
                  <a:lnTo>
                    <a:pt x="19" y="166"/>
                  </a:lnTo>
                  <a:lnTo>
                    <a:pt x="16" y="154"/>
                  </a:lnTo>
                  <a:lnTo>
                    <a:pt x="13" y="139"/>
                  </a:lnTo>
                  <a:lnTo>
                    <a:pt x="10" y="125"/>
                  </a:lnTo>
                  <a:lnTo>
                    <a:pt x="7" y="110"/>
                  </a:lnTo>
                  <a:lnTo>
                    <a:pt x="6" y="96"/>
                  </a:lnTo>
                  <a:lnTo>
                    <a:pt x="3" y="81"/>
                  </a:lnTo>
                  <a:lnTo>
                    <a:pt x="1" y="65"/>
                  </a:lnTo>
                  <a:lnTo>
                    <a:pt x="0" y="51"/>
                  </a:lnTo>
                  <a:lnTo>
                    <a:pt x="0" y="39"/>
                  </a:lnTo>
                  <a:lnTo>
                    <a:pt x="0" y="26"/>
                  </a:lnTo>
                  <a:lnTo>
                    <a:pt x="2" y="15"/>
                  </a:lnTo>
                  <a:lnTo>
                    <a:pt x="4" y="6"/>
                  </a:lnTo>
                  <a:lnTo>
                    <a:pt x="8" y="0"/>
                  </a:lnTo>
                  <a:lnTo>
                    <a:pt x="13" y="11"/>
                  </a:lnTo>
                  <a:lnTo>
                    <a:pt x="17" y="22"/>
                  </a:lnTo>
                  <a:lnTo>
                    <a:pt x="20" y="32"/>
                  </a:lnTo>
                  <a:lnTo>
                    <a:pt x="22" y="46"/>
                  </a:lnTo>
                  <a:lnTo>
                    <a:pt x="23" y="58"/>
                  </a:lnTo>
                  <a:lnTo>
                    <a:pt x="24" y="70"/>
                  </a:lnTo>
                  <a:lnTo>
                    <a:pt x="25" y="82"/>
                  </a:lnTo>
                  <a:lnTo>
                    <a:pt x="25" y="95"/>
                  </a:lnTo>
                  <a:lnTo>
                    <a:pt x="24" y="107"/>
                  </a:lnTo>
                  <a:lnTo>
                    <a:pt x="24" y="120"/>
                  </a:lnTo>
                  <a:lnTo>
                    <a:pt x="24" y="132"/>
                  </a:lnTo>
                  <a:lnTo>
                    <a:pt x="24" y="145"/>
                  </a:lnTo>
                  <a:lnTo>
                    <a:pt x="24" y="157"/>
                  </a:lnTo>
                  <a:lnTo>
                    <a:pt x="24" y="170"/>
                  </a:lnTo>
                  <a:lnTo>
                    <a:pt x="25" y="182"/>
                  </a:lnTo>
                  <a:lnTo>
                    <a:pt x="26" y="194"/>
                  </a:lnTo>
                  <a:lnTo>
                    <a:pt x="26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35" name="Freeform 35"/>
            <p:cNvSpPr>
              <a:spLocks/>
            </p:cNvSpPr>
            <p:nvPr/>
          </p:nvSpPr>
          <p:spPr bwMode="auto">
            <a:xfrm>
              <a:off x="5097" y="2566"/>
              <a:ext cx="50" cy="7"/>
            </a:xfrm>
            <a:custGeom>
              <a:avLst/>
              <a:gdLst/>
              <a:ahLst/>
              <a:cxnLst>
                <a:cxn ang="0">
                  <a:pos x="110" y="27"/>
                </a:cxn>
                <a:cxn ang="0">
                  <a:pos x="0" y="16"/>
                </a:cxn>
                <a:cxn ang="0">
                  <a:pos x="151" y="0"/>
                </a:cxn>
                <a:cxn ang="0">
                  <a:pos x="150" y="3"/>
                </a:cxn>
                <a:cxn ang="0">
                  <a:pos x="149" y="5"/>
                </a:cxn>
                <a:cxn ang="0">
                  <a:pos x="147" y="7"/>
                </a:cxn>
                <a:cxn ang="0">
                  <a:pos x="145" y="11"/>
                </a:cxn>
                <a:cxn ang="0">
                  <a:pos x="142" y="13"/>
                </a:cxn>
                <a:cxn ang="0">
                  <a:pos x="140" y="15"/>
                </a:cxn>
                <a:cxn ang="0">
                  <a:pos x="137" y="16"/>
                </a:cxn>
                <a:cxn ang="0">
                  <a:pos x="134" y="18"/>
                </a:cxn>
                <a:cxn ang="0">
                  <a:pos x="131" y="19"/>
                </a:cxn>
                <a:cxn ang="0">
                  <a:pos x="128" y="20"/>
                </a:cxn>
                <a:cxn ang="0">
                  <a:pos x="124" y="22"/>
                </a:cxn>
                <a:cxn ang="0">
                  <a:pos x="121" y="23"/>
                </a:cxn>
                <a:cxn ang="0">
                  <a:pos x="118" y="24"/>
                </a:cxn>
                <a:cxn ang="0">
                  <a:pos x="114" y="25"/>
                </a:cxn>
                <a:cxn ang="0">
                  <a:pos x="111" y="26"/>
                </a:cxn>
                <a:cxn ang="0">
                  <a:pos x="110" y="27"/>
                </a:cxn>
                <a:cxn ang="0">
                  <a:pos x="110" y="27"/>
                </a:cxn>
              </a:cxnLst>
              <a:rect l="0" t="0" r="r" b="b"/>
              <a:pathLst>
                <a:path w="151" h="27">
                  <a:moveTo>
                    <a:pt x="110" y="27"/>
                  </a:moveTo>
                  <a:lnTo>
                    <a:pt x="0" y="16"/>
                  </a:lnTo>
                  <a:lnTo>
                    <a:pt x="151" y="0"/>
                  </a:lnTo>
                  <a:lnTo>
                    <a:pt x="150" y="3"/>
                  </a:lnTo>
                  <a:lnTo>
                    <a:pt x="149" y="5"/>
                  </a:lnTo>
                  <a:lnTo>
                    <a:pt x="147" y="7"/>
                  </a:lnTo>
                  <a:lnTo>
                    <a:pt x="145" y="11"/>
                  </a:lnTo>
                  <a:lnTo>
                    <a:pt x="142" y="13"/>
                  </a:lnTo>
                  <a:lnTo>
                    <a:pt x="140" y="15"/>
                  </a:lnTo>
                  <a:lnTo>
                    <a:pt x="137" y="16"/>
                  </a:lnTo>
                  <a:lnTo>
                    <a:pt x="134" y="18"/>
                  </a:lnTo>
                  <a:lnTo>
                    <a:pt x="131" y="19"/>
                  </a:lnTo>
                  <a:lnTo>
                    <a:pt x="128" y="20"/>
                  </a:lnTo>
                  <a:lnTo>
                    <a:pt x="124" y="22"/>
                  </a:lnTo>
                  <a:lnTo>
                    <a:pt x="121" y="23"/>
                  </a:lnTo>
                  <a:lnTo>
                    <a:pt x="118" y="24"/>
                  </a:lnTo>
                  <a:lnTo>
                    <a:pt x="114" y="25"/>
                  </a:lnTo>
                  <a:lnTo>
                    <a:pt x="111" y="26"/>
                  </a:lnTo>
                  <a:lnTo>
                    <a:pt x="110" y="27"/>
                  </a:lnTo>
                  <a:lnTo>
                    <a:pt x="110" y="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36" name="Freeform 36"/>
            <p:cNvSpPr>
              <a:spLocks/>
            </p:cNvSpPr>
            <p:nvPr/>
          </p:nvSpPr>
          <p:spPr bwMode="auto">
            <a:xfrm>
              <a:off x="5091" y="2554"/>
              <a:ext cx="30" cy="4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79" y="0"/>
                </a:cxn>
                <a:cxn ang="0">
                  <a:pos x="92" y="0"/>
                </a:cxn>
                <a:cxn ang="0">
                  <a:pos x="92" y="1"/>
                </a:cxn>
                <a:cxn ang="0">
                  <a:pos x="92" y="3"/>
                </a:cxn>
                <a:cxn ang="0">
                  <a:pos x="92" y="6"/>
                </a:cxn>
                <a:cxn ang="0">
                  <a:pos x="91" y="9"/>
                </a:cxn>
                <a:cxn ang="0">
                  <a:pos x="91" y="12"/>
                </a:cxn>
                <a:cxn ang="0">
                  <a:pos x="91" y="14"/>
                </a:cxn>
                <a:cxn ang="0">
                  <a:pos x="91" y="16"/>
                </a:cxn>
                <a:cxn ang="0">
                  <a:pos x="88" y="17"/>
                </a:cxn>
                <a:cxn ang="0">
                  <a:pos x="83" y="18"/>
                </a:cxn>
                <a:cxn ang="0">
                  <a:pos x="77" y="18"/>
                </a:cxn>
                <a:cxn ang="0">
                  <a:pos x="70" y="18"/>
                </a:cxn>
                <a:cxn ang="0">
                  <a:pos x="63" y="18"/>
                </a:cxn>
                <a:cxn ang="0">
                  <a:pos x="56" y="18"/>
                </a:cxn>
                <a:cxn ang="0">
                  <a:pos x="48" y="17"/>
                </a:cxn>
                <a:cxn ang="0">
                  <a:pos x="41" y="17"/>
                </a:cxn>
                <a:cxn ang="0">
                  <a:pos x="33" y="15"/>
                </a:cxn>
                <a:cxn ang="0">
                  <a:pos x="25" y="14"/>
                </a:cxn>
                <a:cxn ang="0">
                  <a:pos x="17" y="12"/>
                </a:cxn>
                <a:cxn ang="0">
                  <a:pos x="12" y="10"/>
                </a:cxn>
                <a:cxn ang="0">
                  <a:pos x="6" y="7"/>
                </a:cxn>
                <a:cxn ang="0">
                  <a:pos x="3" y="5"/>
                </a:cxn>
                <a:cxn ang="0">
                  <a:pos x="0" y="3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92" h="18">
                  <a:moveTo>
                    <a:pt x="0" y="1"/>
                  </a:moveTo>
                  <a:lnTo>
                    <a:pt x="79" y="0"/>
                  </a:lnTo>
                  <a:lnTo>
                    <a:pt x="92" y="0"/>
                  </a:lnTo>
                  <a:lnTo>
                    <a:pt x="92" y="1"/>
                  </a:lnTo>
                  <a:lnTo>
                    <a:pt x="92" y="3"/>
                  </a:lnTo>
                  <a:lnTo>
                    <a:pt x="92" y="6"/>
                  </a:lnTo>
                  <a:lnTo>
                    <a:pt x="91" y="9"/>
                  </a:lnTo>
                  <a:lnTo>
                    <a:pt x="91" y="12"/>
                  </a:lnTo>
                  <a:lnTo>
                    <a:pt x="91" y="14"/>
                  </a:lnTo>
                  <a:lnTo>
                    <a:pt x="91" y="16"/>
                  </a:lnTo>
                  <a:lnTo>
                    <a:pt x="88" y="17"/>
                  </a:lnTo>
                  <a:lnTo>
                    <a:pt x="83" y="18"/>
                  </a:lnTo>
                  <a:lnTo>
                    <a:pt x="77" y="18"/>
                  </a:lnTo>
                  <a:lnTo>
                    <a:pt x="70" y="18"/>
                  </a:lnTo>
                  <a:lnTo>
                    <a:pt x="63" y="18"/>
                  </a:lnTo>
                  <a:lnTo>
                    <a:pt x="56" y="18"/>
                  </a:lnTo>
                  <a:lnTo>
                    <a:pt x="48" y="17"/>
                  </a:lnTo>
                  <a:lnTo>
                    <a:pt x="41" y="17"/>
                  </a:lnTo>
                  <a:lnTo>
                    <a:pt x="33" y="15"/>
                  </a:lnTo>
                  <a:lnTo>
                    <a:pt x="25" y="14"/>
                  </a:lnTo>
                  <a:lnTo>
                    <a:pt x="17" y="12"/>
                  </a:lnTo>
                  <a:lnTo>
                    <a:pt x="12" y="10"/>
                  </a:lnTo>
                  <a:lnTo>
                    <a:pt x="6" y="7"/>
                  </a:lnTo>
                  <a:lnTo>
                    <a:pt x="3" y="5"/>
                  </a:lnTo>
                  <a:lnTo>
                    <a:pt x="0" y="3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37" name="Freeform 37"/>
            <p:cNvSpPr>
              <a:spLocks/>
            </p:cNvSpPr>
            <p:nvPr/>
          </p:nvSpPr>
          <p:spPr bwMode="auto">
            <a:xfrm>
              <a:off x="5069" y="2539"/>
              <a:ext cx="59" cy="5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78" y="0"/>
                </a:cxn>
                <a:cxn ang="0">
                  <a:pos x="174" y="4"/>
                </a:cxn>
                <a:cxn ang="0">
                  <a:pos x="171" y="7"/>
                </a:cxn>
                <a:cxn ang="0">
                  <a:pos x="168" y="11"/>
                </a:cxn>
                <a:cxn ang="0">
                  <a:pos x="166" y="17"/>
                </a:cxn>
                <a:cxn ang="0">
                  <a:pos x="0" y="20"/>
                </a:cxn>
                <a:cxn ang="0">
                  <a:pos x="0" y="20"/>
                </a:cxn>
              </a:cxnLst>
              <a:rect l="0" t="0" r="r" b="b"/>
              <a:pathLst>
                <a:path w="178" h="20">
                  <a:moveTo>
                    <a:pt x="0" y="20"/>
                  </a:moveTo>
                  <a:lnTo>
                    <a:pt x="178" y="0"/>
                  </a:lnTo>
                  <a:lnTo>
                    <a:pt x="174" y="4"/>
                  </a:lnTo>
                  <a:lnTo>
                    <a:pt x="171" y="7"/>
                  </a:lnTo>
                  <a:lnTo>
                    <a:pt x="168" y="11"/>
                  </a:lnTo>
                  <a:lnTo>
                    <a:pt x="166" y="17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38" name="Freeform 38"/>
            <p:cNvSpPr>
              <a:spLocks/>
            </p:cNvSpPr>
            <p:nvPr/>
          </p:nvSpPr>
          <p:spPr bwMode="auto">
            <a:xfrm>
              <a:off x="5266" y="2512"/>
              <a:ext cx="31" cy="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1"/>
                </a:cxn>
                <a:cxn ang="0">
                  <a:pos x="9" y="2"/>
                </a:cxn>
                <a:cxn ang="0">
                  <a:pos x="14" y="4"/>
                </a:cxn>
                <a:cxn ang="0">
                  <a:pos x="19" y="6"/>
                </a:cxn>
                <a:cxn ang="0">
                  <a:pos x="24" y="7"/>
                </a:cxn>
                <a:cxn ang="0">
                  <a:pos x="29" y="10"/>
                </a:cxn>
                <a:cxn ang="0">
                  <a:pos x="33" y="13"/>
                </a:cxn>
                <a:cxn ang="0">
                  <a:pos x="37" y="16"/>
                </a:cxn>
                <a:cxn ang="0">
                  <a:pos x="94" y="114"/>
                </a:cxn>
                <a:cxn ang="0">
                  <a:pos x="92" y="113"/>
                </a:cxn>
                <a:cxn ang="0">
                  <a:pos x="89" y="110"/>
                </a:cxn>
                <a:cxn ang="0">
                  <a:pos x="84" y="105"/>
                </a:cxn>
                <a:cxn ang="0">
                  <a:pos x="79" y="99"/>
                </a:cxn>
                <a:cxn ang="0">
                  <a:pos x="72" y="91"/>
                </a:cxn>
                <a:cxn ang="0">
                  <a:pos x="64" y="81"/>
                </a:cxn>
                <a:cxn ang="0">
                  <a:pos x="56" y="72"/>
                </a:cxn>
                <a:cxn ang="0">
                  <a:pos x="48" y="62"/>
                </a:cxn>
                <a:cxn ang="0">
                  <a:pos x="39" y="51"/>
                </a:cxn>
                <a:cxn ang="0">
                  <a:pos x="31" y="41"/>
                </a:cxn>
                <a:cxn ang="0">
                  <a:pos x="23" y="31"/>
                </a:cxn>
                <a:cxn ang="0">
                  <a:pos x="17" y="23"/>
                </a:cxn>
                <a:cxn ang="0">
                  <a:pos x="10" y="15"/>
                </a:cxn>
                <a:cxn ang="0">
                  <a:pos x="5" y="7"/>
                </a:cxn>
                <a:cxn ang="0">
                  <a:pos x="1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94" h="114">
                  <a:moveTo>
                    <a:pt x="0" y="0"/>
                  </a:moveTo>
                  <a:lnTo>
                    <a:pt x="4" y="1"/>
                  </a:lnTo>
                  <a:lnTo>
                    <a:pt x="9" y="2"/>
                  </a:lnTo>
                  <a:lnTo>
                    <a:pt x="14" y="4"/>
                  </a:lnTo>
                  <a:lnTo>
                    <a:pt x="19" y="6"/>
                  </a:lnTo>
                  <a:lnTo>
                    <a:pt x="24" y="7"/>
                  </a:lnTo>
                  <a:lnTo>
                    <a:pt x="29" y="10"/>
                  </a:lnTo>
                  <a:lnTo>
                    <a:pt x="33" y="13"/>
                  </a:lnTo>
                  <a:lnTo>
                    <a:pt x="37" y="16"/>
                  </a:lnTo>
                  <a:lnTo>
                    <a:pt x="94" y="114"/>
                  </a:lnTo>
                  <a:lnTo>
                    <a:pt x="92" y="113"/>
                  </a:lnTo>
                  <a:lnTo>
                    <a:pt x="89" y="110"/>
                  </a:lnTo>
                  <a:lnTo>
                    <a:pt x="84" y="105"/>
                  </a:lnTo>
                  <a:lnTo>
                    <a:pt x="79" y="99"/>
                  </a:lnTo>
                  <a:lnTo>
                    <a:pt x="72" y="91"/>
                  </a:lnTo>
                  <a:lnTo>
                    <a:pt x="64" y="81"/>
                  </a:lnTo>
                  <a:lnTo>
                    <a:pt x="56" y="72"/>
                  </a:lnTo>
                  <a:lnTo>
                    <a:pt x="48" y="62"/>
                  </a:lnTo>
                  <a:lnTo>
                    <a:pt x="39" y="51"/>
                  </a:lnTo>
                  <a:lnTo>
                    <a:pt x="31" y="41"/>
                  </a:lnTo>
                  <a:lnTo>
                    <a:pt x="23" y="31"/>
                  </a:lnTo>
                  <a:lnTo>
                    <a:pt x="17" y="23"/>
                  </a:lnTo>
                  <a:lnTo>
                    <a:pt x="10" y="15"/>
                  </a:lnTo>
                  <a:lnTo>
                    <a:pt x="5" y="7"/>
                  </a:lnTo>
                  <a:lnTo>
                    <a:pt x="1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39" name="Freeform 39"/>
            <p:cNvSpPr>
              <a:spLocks/>
            </p:cNvSpPr>
            <p:nvPr/>
          </p:nvSpPr>
          <p:spPr bwMode="auto">
            <a:xfrm>
              <a:off x="4908" y="2304"/>
              <a:ext cx="336" cy="222"/>
            </a:xfrm>
            <a:custGeom>
              <a:avLst/>
              <a:gdLst/>
              <a:ahLst/>
              <a:cxnLst>
                <a:cxn ang="0">
                  <a:pos x="938" y="516"/>
                </a:cxn>
                <a:cxn ang="0">
                  <a:pos x="746" y="131"/>
                </a:cxn>
                <a:cxn ang="0">
                  <a:pos x="446" y="75"/>
                </a:cxn>
                <a:cxn ang="0">
                  <a:pos x="200" y="218"/>
                </a:cxn>
                <a:cxn ang="0">
                  <a:pos x="211" y="253"/>
                </a:cxn>
                <a:cxn ang="0">
                  <a:pos x="193" y="314"/>
                </a:cxn>
                <a:cxn ang="0">
                  <a:pos x="170" y="393"/>
                </a:cxn>
                <a:cxn ang="0">
                  <a:pos x="142" y="464"/>
                </a:cxn>
                <a:cxn ang="0">
                  <a:pos x="108" y="505"/>
                </a:cxn>
                <a:cxn ang="0">
                  <a:pos x="95" y="411"/>
                </a:cxn>
                <a:cxn ang="0">
                  <a:pos x="72" y="493"/>
                </a:cxn>
                <a:cxn ang="0">
                  <a:pos x="56" y="578"/>
                </a:cxn>
                <a:cxn ang="0">
                  <a:pos x="50" y="663"/>
                </a:cxn>
                <a:cxn ang="0">
                  <a:pos x="170" y="695"/>
                </a:cxn>
                <a:cxn ang="0">
                  <a:pos x="168" y="672"/>
                </a:cxn>
                <a:cxn ang="0">
                  <a:pos x="144" y="662"/>
                </a:cxn>
                <a:cxn ang="0">
                  <a:pos x="113" y="660"/>
                </a:cxn>
                <a:cxn ang="0">
                  <a:pos x="95" y="656"/>
                </a:cxn>
                <a:cxn ang="0">
                  <a:pos x="89" y="632"/>
                </a:cxn>
                <a:cxn ang="0">
                  <a:pos x="89" y="605"/>
                </a:cxn>
                <a:cxn ang="0">
                  <a:pos x="91" y="580"/>
                </a:cxn>
                <a:cxn ang="0">
                  <a:pos x="180" y="537"/>
                </a:cxn>
                <a:cxn ang="0">
                  <a:pos x="211" y="354"/>
                </a:cxn>
                <a:cxn ang="0">
                  <a:pos x="298" y="230"/>
                </a:cxn>
                <a:cxn ang="0">
                  <a:pos x="430" y="168"/>
                </a:cxn>
                <a:cxn ang="0">
                  <a:pos x="601" y="176"/>
                </a:cxn>
                <a:cxn ang="0">
                  <a:pos x="594" y="155"/>
                </a:cxn>
                <a:cxn ang="0">
                  <a:pos x="552" y="146"/>
                </a:cxn>
                <a:cxn ang="0">
                  <a:pos x="505" y="141"/>
                </a:cxn>
                <a:cxn ang="0">
                  <a:pos x="463" y="140"/>
                </a:cxn>
                <a:cxn ang="0">
                  <a:pos x="479" y="126"/>
                </a:cxn>
                <a:cxn ang="0">
                  <a:pos x="526" y="120"/>
                </a:cxn>
                <a:cxn ang="0">
                  <a:pos x="576" y="123"/>
                </a:cxn>
                <a:cxn ang="0">
                  <a:pos x="619" y="131"/>
                </a:cxn>
                <a:cxn ang="0">
                  <a:pos x="753" y="207"/>
                </a:cxn>
                <a:cxn ang="0">
                  <a:pos x="842" y="386"/>
                </a:cxn>
                <a:cxn ang="0">
                  <a:pos x="876" y="608"/>
                </a:cxn>
                <a:cxn ang="0">
                  <a:pos x="885" y="822"/>
                </a:cxn>
                <a:cxn ang="0">
                  <a:pos x="796" y="804"/>
                </a:cxn>
                <a:cxn ang="0">
                  <a:pos x="803" y="669"/>
                </a:cxn>
                <a:cxn ang="0">
                  <a:pos x="803" y="529"/>
                </a:cxn>
                <a:cxn ang="0">
                  <a:pos x="780" y="399"/>
                </a:cxn>
                <a:cxn ang="0">
                  <a:pos x="698" y="267"/>
                </a:cxn>
                <a:cxn ang="0">
                  <a:pos x="538" y="195"/>
                </a:cxn>
                <a:cxn ang="0">
                  <a:pos x="368" y="245"/>
                </a:cxn>
                <a:cxn ang="0">
                  <a:pos x="244" y="433"/>
                </a:cxn>
                <a:cxn ang="0">
                  <a:pos x="203" y="588"/>
                </a:cxn>
                <a:cxn ang="0">
                  <a:pos x="180" y="593"/>
                </a:cxn>
                <a:cxn ang="0">
                  <a:pos x="157" y="597"/>
                </a:cxn>
                <a:cxn ang="0">
                  <a:pos x="134" y="601"/>
                </a:cxn>
                <a:cxn ang="0">
                  <a:pos x="215" y="636"/>
                </a:cxn>
                <a:cxn ang="0">
                  <a:pos x="172" y="732"/>
                </a:cxn>
                <a:cxn ang="0">
                  <a:pos x="112" y="739"/>
                </a:cxn>
                <a:cxn ang="0">
                  <a:pos x="49" y="742"/>
                </a:cxn>
                <a:cxn ang="0">
                  <a:pos x="5" y="736"/>
                </a:cxn>
                <a:cxn ang="0">
                  <a:pos x="84" y="288"/>
                </a:cxn>
                <a:cxn ang="0">
                  <a:pos x="423" y="9"/>
                </a:cxn>
                <a:cxn ang="0">
                  <a:pos x="809" y="125"/>
                </a:cxn>
                <a:cxn ang="0">
                  <a:pos x="1007" y="677"/>
                </a:cxn>
              </a:cxnLst>
              <a:rect l="0" t="0" r="r" b="b"/>
              <a:pathLst>
                <a:path w="1007" h="889">
                  <a:moveTo>
                    <a:pt x="1001" y="889"/>
                  </a:moveTo>
                  <a:lnTo>
                    <a:pt x="945" y="873"/>
                  </a:lnTo>
                  <a:lnTo>
                    <a:pt x="951" y="679"/>
                  </a:lnTo>
                  <a:lnTo>
                    <a:pt x="938" y="516"/>
                  </a:lnTo>
                  <a:lnTo>
                    <a:pt x="908" y="382"/>
                  </a:lnTo>
                  <a:lnTo>
                    <a:pt x="865" y="275"/>
                  </a:lnTo>
                  <a:lnTo>
                    <a:pt x="809" y="191"/>
                  </a:lnTo>
                  <a:lnTo>
                    <a:pt x="746" y="131"/>
                  </a:lnTo>
                  <a:lnTo>
                    <a:pt x="674" y="91"/>
                  </a:lnTo>
                  <a:lnTo>
                    <a:pt x="600" y="71"/>
                  </a:lnTo>
                  <a:lnTo>
                    <a:pt x="523" y="65"/>
                  </a:lnTo>
                  <a:lnTo>
                    <a:pt x="446" y="75"/>
                  </a:lnTo>
                  <a:lnTo>
                    <a:pt x="374" y="97"/>
                  </a:lnTo>
                  <a:lnTo>
                    <a:pt x="307" y="131"/>
                  </a:lnTo>
                  <a:lnTo>
                    <a:pt x="248" y="171"/>
                  </a:lnTo>
                  <a:lnTo>
                    <a:pt x="200" y="218"/>
                  </a:lnTo>
                  <a:lnTo>
                    <a:pt x="165" y="269"/>
                  </a:lnTo>
                  <a:lnTo>
                    <a:pt x="147" y="324"/>
                  </a:lnTo>
                  <a:lnTo>
                    <a:pt x="154" y="328"/>
                  </a:lnTo>
                  <a:lnTo>
                    <a:pt x="211" y="253"/>
                  </a:lnTo>
                  <a:lnTo>
                    <a:pt x="207" y="265"/>
                  </a:lnTo>
                  <a:lnTo>
                    <a:pt x="202" y="279"/>
                  </a:lnTo>
                  <a:lnTo>
                    <a:pt x="198" y="295"/>
                  </a:lnTo>
                  <a:lnTo>
                    <a:pt x="193" y="314"/>
                  </a:lnTo>
                  <a:lnTo>
                    <a:pt x="188" y="331"/>
                  </a:lnTo>
                  <a:lnTo>
                    <a:pt x="181" y="352"/>
                  </a:lnTo>
                  <a:lnTo>
                    <a:pt x="176" y="372"/>
                  </a:lnTo>
                  <a:lnTo>
                    <a:pt x="170" y="393"/>
                  </a:lnTo>
                  <a:lnTo>
                    <a:pt x="163" y="411"/>
                  </a:lnTo>
                  <a:lnTo>
                    <a:pt x="157" y="430"/>
                  </a:lnTo>
                  <a:lnTo>
                    <a:pt x="149" y="447"/>
                  </a:lnTo>
                  <a:lnTo>
                    <a:pt x="142" y="464"/>
                  </a:lnTo>
                  <a:lnTo>
                    <a:pt x="134" y="478"/>
                  </a:lnTo>
                  <a:lnTo>
                    <a:pt x="125" y="490"/>
                  </a:lnTo>
                  <a:lnTo>
                    <a:pt x="117" y="498"/>
                  </a:lnTo>
                  <a:lnTo>
                    <a:pt x="108" y="505"/>
                  </a:lnTo>
                  <a:lnTo>
                    <a:pt x="125" y="379"/>
                  </a:lnTo>
                  <a:lnTo>
                    <a:pt x="107" y="373"/>
                  </a:lnTo>
                  <a:lnTo>
                    <a:pt x="101" y="391"/>
                  </a:lnTo>
                  <a:lnTo>
                    <a:pt x="95" y="411"/>
                  </a:lnTo>
                  <a:lnTo>
                    <a:pt x="89" y="431"/>
                  </a:lnTo>
                  <a:lnTo>
                    <a:pt x="83" y="452"/>
                  </a:lnTo>
                  <a:lnTo>
                    <a:pt x="78" y="472"/>
                  </a:lnTo>
                  <a:lnTo>
                    <a:pt x="72" y="493"/>
                  </a:lnTo>
                  <a:lnTo>
                    <a:pt x="67" y="515"/>
                  </a:lnTo>
                  <a:lnTo>
                    <a:pt x="63" y="537"/>
                  </a:lnTo>
                  <a:lnTo>
                    <a:pt x="59" y="557"/>
                  </a:lnTo>
                  <a:lnTo>
                    <a:pt x="56" y="578"/>
                  </a:lnTo>
                  <a:lnTo>
                    <a:pt x="53" y="600"/>
                  </a:lnTo>
                  <a:lnTo>
                    <a:pt x="51" y="622"/>
                  </a:lnTo>
                  <a:lnTo>
                    <a:pt x="50" y="643"/>
                  </a:lnTo>
                  <a:lnTo>
                    <a:pt x="50" y="663"/>
                  </a:lnTo>
                  <a:lnTo>
                    <a:pt x="51" y="684"/>
                  </a:lnTo>
                  <a:lnTo>
                    <a:pt x="53" y="706"/>
                  </a:lnTo>
                  <a:lnTo>
                    <a:pt x="165" y="703"/>
                  </a:lnTo>
                  <a:lnTo>
                    <a:pt x="170" y="695"/>
                  </a:lnTo>
                  <a:lnTo>
                    <a:pt x="173" y="687"/>
                  </a:lnTo>
                  <a:lnTo>
                    <a:pt x="173" y="682"/>
                  </a:lnTo>
                  <a:lnTo>
                    <a:pt x="172" y="677"/>
                  </a:lnTo>
                  <a:lnTo>
                    <a:pt x="168" y="672"/>
                  </a:lnTo>
                  <a:lnTo>
                    <a:pt x="164" y="669"/>
                  </a:lnTo>
                  <a:lnTo>
                    <a:pt x="158" y="667"/>
                  </a:lnTo>
                  <a:lnTo>
                    <a:pt x="151" y="664"/>
                  </a:lnTo>
                  <a:lnTo>
                    <a:pt x="144" y="662"/>
                  </a:lnTo>
                  <a:lnTo>
                    <a:pt x="136" y="661"/>
                  </a:lnTo>
                  <a:lnTo>
                    <a:pt x="128" y="661"/>
                  </a:lnTo>
                  <a:lnTo>
                    <a:pt x="120" y="661"/>
                  </a:lnTo>
                  <a:lnTo>
                    <a:pt x="113" y="660"/>
                  </a:lnTo>
                  <a:lnTo>
                    <a:pt x="107" y="660"/>
                  </a:lnTo>
                  <a:lnTo>
                    <a:pt x="101" y="660"/>
                  </a:lnTo>
                  <a:lnTo>
                    <a:pt x="98" y="661"/>
                  </a:lnTo>
                  <a:lnTo>
                    <a:pt x="95" y="656"/>
                  </a:lnTo>
                  <a:lnTo>
                    <a:pt x="93" y="649"/>
                  </a:lnTo>
                  <a:lnTo>
                    <a:pt x="91" y="644"/>
                  </a:lnTo>
                  <a:lnTo>
                    <a:pt x="90" y="637"/>
                  </a:lnTo>
                  <a:lnTo>
                    <a:pt x="89" y="632"/>
                  </a:lnTo>
                  <a:lnTo>
                    <a:pt x="89" y="625"/>
                  </a:lnTo>
                  <a:lnTo>
                    <a:pt x="89" y="619"/>
                  </a:lnTo>
                  <a:lnTo>
                    <a:pt x="89" y="612"/>
                  </a:lnTo>
                  <a:lnTo>
                    <a:pt x="89" y="605"/>
                  </a:lnTo>
                  <a:lnTo>
                    <a:pt x="90" y="600"/>
                  </a:lnTo>
                  <a:lnTo>
                    <a:pt x="90" y="592"/>
                  </a:lnTo>
                  <a:lnTo>
                    <a:pt x="91" y="587"/>
                  </a:lnTo>
                  <a:lnTo>
                    <a:pt x="91" y="580"/>
                  </a:lnTo>
                  <a:lnTo>
                    <a:pt x="92" y="574"/>
                  </a:lnTo>
                  <a:lnTo>
                    <a:pt x="91" y="568"/>
                  </a:lnTo>
                  <a:lnTo>
                    <a:pt x="91" y="562"/>
                  </a:lnTo>
                  <a:lnTo>
                    <a:pt x="180" y="537"/>
                  </a:lnTo>
                  <a:lnTo>
                    <a:pt x="183" y="486"/>
                  </a:lnTo>
                  <a:lnTo>
                    <a:pt x="189" y="439"/>
                  </a:lnTo>
                  <a:lnTo>
                    <a:pt x="198" y="396"/>
                  </a:lnTo>
                  <a:lnTo>
                    <a:pt x="211" y="354"/>
                  </a:lnTo>
                  <a:lnTo>
                    <a:pt x="227" y="317"/>
                  </a:lnTo>
                  <a:lnTo>
                    <a:pt x="248" y="284"/>
                  </a:lnTo>
                  <a:lnTo>
                    <a:pt x="271" y="255"/>
                  </a:lnTo>
                  <a:lnTo>
                    <a:pt x="298" y="230"/>
                  </a:lnTo>
                  <a:lnTo>
                    <a:pt x="326" y="207"/>
                  </a:lnTo>
                  <a:lnTo>
                    <a:pt x="358" y="190"/>
                  </a:lnTo>
                  <a:lnTo>
                    <a:pt x="392" y="176"/>
                  </a:lnTo>
                  <a:lnTo>
                    <a:pt x="430" y="168"/>
                  </a:lnTo>
                  <a:lnTo>
                    <a:pt x="469" y="162"/>
                  </a:lnTo>
                  <a:lnTo>
                    <a:pt x="510" y="162"/>
                  </a:lnTo>
                  <a:lnTo>
                    <a:pt x="554" y="167"/>
                  </a:lnTo>
                  <a:lnTo>
                    <a:pt x="601" y="176"/>
                  </a:lnTo>
                  <a:lnTo>
                    <a:pt x="622" y="167"/>
                  </a:lnTo>
                  <a:lnTo>
                    <a:pt x="613" y="162"/>
                  </a:lnTo>
                  <a:lnTo>
                    <a:pt x="604" y="158"/>
                  </a:lnTo>
                  <a:lnTo>
                    <a:pt x="594" y="155"/>
                  </a:lnTo>
                  <a:lnTo>
                    <a:pt x="585" y="152"/>
                  </a:lnTo>
                  <a:lnTo>
                    <a:pt x="574" y="149"/>
                  </a:lnTo>
                  <a:lnTo>
                    <a:pt x="562" y="147"/>
                  </a:lnTo>
                  <a:lnTo>
                    <a:pt x="552" y="146"/>
                  </a:lnTo>
                  <a:lnTo>
                    <a:pt x="541" y="145"/>
                  </a:lnTo>
                  <a:lnTo>
                    <a:pt x="529" y="144"/>
                  </a:lnTo>
                  <a:lnTo>
                    <a:pt x="517" y="143"/>
                  </a:lnTo>
                  <a:lnTo>
                    <a:pt x="505" y="141"/>
                  </a:lnTo>
                  <a:lnTo>
                    <a:pt x="494" y="141"/>
                  </a:lnTo>
                  <a:lnTo>
                    <a:pt x="483" y="140"/>
                  </a:lnTo>
                  <a:lnTo>
                    <a:pt x="473" y="140"/>
                  </a:lnTo>
                  <a:lnTo>
                    <a:pt x="463" y="140"/>
                  </a:lnTo>
                  <a:lnTo>
                    <a:pt x="453" y="140"/>
                  </a:lnTo>
                  <a:lnTo>
                    <a:pt x="461" y="135"/>
                  </a:lnTo>
                  <a:lnTo>
                    <a:pt x="470" y="131"/>
                  </a:lnTo>
                  <a:lnTo>
                    <a:pt x="479" y="126"/>
                  </a:lnTo>
                  <a:lnTo>
                    <a:pt x="490" y="124"/>
                  </a:lnTo>
                  <a:lnTo>
                    <a:pt x="501" y="122"/>
                  </a:lnTo>
                  <a:lnTo>
                    <a:pt x="513" y="121"/>
                  </a:lnTo>
                  <a:lnTo>
                    <a:pt x="526" y="120"/>
                  </a:lnTo>
                  <a:lnTo>
                    <a:pt x="539" y="121"/>
                  </a:lnTo>
                  <a:lnTo>
                    <a:pt x="551" y="121"/>
                  </a:lnTo>
                  <a:lnTo>
                    <a:pt x="563" y="122"/>
                  </a:lnTo>
                  <a:lnTo>
                    <a:pt x="576" y="123"/>
                  </a:lnTo>
                  <a:lnTo>
                    <a:pt x="588" y="124"/>
                  </a:lnTo>
                  <a:lnTo>
                    <a:pt x="599" y="126"/>
                  </a:lnTo>
                  <a:lnTo>
                    <a:pt x="610" y="128"/>
                  </a:lnTo>
                  <a:lnTo>
                    <a:pt x="619" y="131"/>
                  </a:lnTo>
                  <a:lnTo>
                    <a:pt x="629" y="133"/>
                  </a:lnTo>
                  <a:lnTo>
                    <a:pt x="676" y="150"/>
                  </a:lnTo>
                  <a:lnTo>
                    <a:pt x="717" y="175"/>
                  </a:lnTo>
                  <a:lnTo>
                    <a:pt x="753" y="207"/>
                  </a:lnTo>
                  <a:lnTo>
                    <a:pt x="782" y="245"/>
                  </a:lnTo>
                  <a:lnTo>
                    <a:pt x="807" y="288"/>
                  </a:lnTo>
                  <a:lnTo>
                    <a:pt x="826" y="336"/>
                  </a:lnTo>
                  <a:lnTo>
                    <a:pt x="842" y="386"/>
                  </a:lnTo>
                  <a:lnTo>
                    <a:pt x="855" y="439"/>
                  </a:lnTo>
                  <a:lnTo>
                    <a:pt x="864" y="495"/>
                  </a:lnTo>
                  <a:lnTo>
                    <a:pt x="871" y="551"/>
                  </a:lnTo>
                  <a:lnTo>
                    <a:pt x="876" y="608"/>
                  </a:lnTo>
                  <a:lnTo>
                    <a:pt x="879" y="664"/>
                  </a:lnTo>
                  <a:lnTo>
                    <a:pt x="881" y="719"/>
                  </a:lnTo>
                  <a:lnTo>
                    <a:pt x="883" y="772"/>
                  </a:lnTo>
                  <a:lnTo>
                    <a:pt x="885" y="822"/>
                  </a:lnTo>
                  <a:lnTo>
                    <a:pt x="888" y="869"/>
                  </a:lnTo>
                  <a:lnTo>
                    <a:pt x="792" y="865"/>
                  </a:lnTo>
                  <a:lnTo>
                    <a:pt x="794" y="835"/>
                  </a:lnTo>
                  <a:lnTo>
                    <a:pt x="796" y="804"/>
                  </a:lnTo>
                  <a:lnTo>
                    <a:pt x="798" y="771"/>
                  </a:lnTo>
                  <a:lnTo>
                    <a:pt x="800" y="738"/>
                  </a:lnTo>
                  <a:lnTo>
                    <a:pt x="801" y="703"/>
                  </a:lnTo>
                  <a:lnTo>
                    <a:pt x="803" y="669"/>
                  </a:lnTo>
                  <a:lnTo>
                    <a:pt x="804" y="633"/>
                  </a:lnTo>
                  <a:lnTo>
                    <a:pt x="805" y="599"/>
                  </a:lnTo>
                  <a:lnTo>
                    <a:pt x="804" y="563"/>
                  </a:lnTo>
                  <a:lnTo>
                    <a:pt x="803" y="529"/>
                  </a:lnTo>
                  <a:lnTo>
                    <a:pt x="799" y="494"/>
                  </a:lnTo>
                  <a:lnTo>
                    <a:pt x="795" y="461"/>
                  </a:lnTo>
                  <a:lnTo>
                    <a:pt x="788" y="430"/>
                  </a:lnTo>
                  <a:lnTo>
                    <a:pt x="780" y="399"/>
                  </a:lnTo>
                  <a:lnTo>
                    <a:pt x="769" y="371"/>
                  </a:lnTo>
                  <a:lnTo>
                    <a:pt x="758" y="345"/>
                  </a:lnTo>
                  <a:lnTo>
                    <a:pt x="729" y="302"/>
                  </a:lnTo>
                  <a:lnTo>
                    <a:pt x="698" y="267"/>
                  </a:lnTo>
                  <a:lnTo>
                    <a:pt x="661" y="239"/>
                  </a:lnTo>
                  <a:lnTo>
                    <a:pt x="622" y="218"/>
                  </a:lnTo>
                  <a:lnTo>
                    <a:pt x="581" y="203"/>
                  </a:lnTo>
                  <a:lnTo>
                    <a:pt x="538" y="195"/>
                  </a:lnTo>
                  <a:lnTo>
                    <a:pt x="494" y="196"/>
                  </a:lnTo>
                  <a:lnTo>
                    <a:pt x="451" y="205"/>
                  </a:lnTo>
                  <a:lnTo>
                    <a:pt x="408" y="221"/>
                  </a:lnTo>
                  <a:lnTo>
                    <a:pt x="368" y="245"/>
                  </a:lnTo>
                  <a:lnTo>
                    <a:pt x="330" y="278"/>
                  </a:lnTo>
                  <a:lnTo>
                    <a:pt x="297" y="321"/>
                  </a:lnTo>
                  <a:lnTo>
                    <a:pt x="267" y="372"/>
                  </a:lnTo>
                  <a:lnTo>
                    <a:pt x="244" y="433"/>
                  </a:lnTo>
                  <a:lnTo>
                    <a:pt x="225" y="503"/>
                  </a:lnTo>
                  <a:lnTo>
                    <a:pt x="215" y="583"/>
                  </a:lnTo>
                  <a:lnTo>
                    <a:pt x="209" y="586"/>
                  </a:lnTo>
                  <a:lnTo>
                    <a:pt x="203" y="588"/>
                  </a:lnTo>
                  <a:lnTo>
                    <a:pt x="198" y="590"/>
                  </a:lnTo>
                  <a:lnTo>
                    <a:pt x="192" y="592"/>
                  </a:lnTo>
                  <a:lnTo>
                    <a:pt x="187" y="592"/>
                  </a:lnTo>
                  <a:lnTo>
                    <a:pt x="180" y="593"/>
                  </a:lnTo>
                  <a:lnTo>
                    <a:pt x="174" y="595"/>
                  </a:lnTo>
                  <a:lnTo>
                    <a:pt x="169" y="596"/>
                  </a:lnTo>
                  <a:lnTo>
                    <a:pt x="163" y="596"/>
                  </a:lnTo>
                  <a:lnTo>
                    <a:pt x="157" y="597"/>
                  </a:lnTo>
                  <a:lnTo>
                    <a:pt x="151" y="597"/>
                  </a:lnTo>
                  <a:lnTo>
                    <a:pt x="146" y="599"/>
                  </a:lnTo>
                  <a:lnTo>
                    <a:pt x="140" y="599"/>
                  </a:lnTo>
                  <a:lnTo>
                    <a:pt x="134" y="601"/>
                  </a:lnTo>
                  <a:lnTo>
                    <a:pt x="129" y="601"/>
                  </a:lnTo>
                  <a:lnTo>
                    <a:pt x="122" y="604"/>
                  </a:lnTo>
                  <a:lnTo>
                    <a:pt x="130" y="628"/>
                  </a:lnTo>
                  <a:lnTo>
                    <a:pt x="215" y="636"/>
                  </a:lnTo>
                  <a:lnTo>
                    <a:pt x="203" y="729"/>
                  </a:lnTo>
                  <a:lnTo>
                    <a:pt x="195" y="729"/>
                  </a:lnTo>
                  <a:lnTo>
                    <a:pt x="185" y="731"/>
                  </a:lnTo>
                  <a:lnTo>
                    <a:pt x="172" y="732"/>
                  </a:lnTo>
                  <a:lnTo>
                    <a:pt x="159" y="734"/>
                  </a:lnTo>
                  <a:lnTo>
                    <a:pt x="144" y="735"/>
                  </a:lnTo>
                  <a:lnTo>
                    <a:pt x="129" y="738"/>
                  </a:lnTo>
                  <a:lnTo>
                    <a:pt x="112" y="739"/>
                  </a:lnTo>
                  <a:lnTo>
                    <a:pt x="96" y="741"/>
                  </a:lnTo>
                  <a:lnTo>
                    <a:pt x="80" y="741"/>
                  </a:lnTo>
                  <a:lnTo>
                    <a:pt x="64" y="742"/>
                  </a:lnTo>
                  <a:lnTo>
                    <a:pt x="49" y="742"/>
                  </a:lnTo>
                  <a:lnTo>
                    <a:pt x="36" y="742"/>
                  </a:lnTo>
                  <a:lnTo>
                    <a:pt x="24" y="741"/>
                  </a:lnTo>
                  <a:lnTo>
                    <a:pt x="13" y="740"/>
                  </a:lnTo>
                  <a:lnTo>
                    <a:pt x="5" y="736"/>
                  </a:lnTo>
                  <a:lnTo>
                    <a:pt x="0" y="734"/>
                  </a:lnTo>
                  <a:lnTo>
                    <a:pt x="4" y="564"/>
                  </a:lnTo>
                  <a:lnTo>
                    <a:pt x="34" y="415"/>
                  </a:lnTo>
                  <a:lnTo>
                    <a:pt x="84" y="288"/>
                  </a:lnTo>
                  <a:lnTo>
                    <a:pt x="152" y="184"/>
                  </a:lnTo>
                  <a:lnTo>
                    <a:pt x="233" y="102"/>
                  </a:lnTo>
                  <a:lnTo>
                    <a:pt x="325" y="43"/>
                  </a:lnTo>
                  <a:lnTo>
                    <a:pt x="423" y="9"/>
                  </a:lnTo>
                  <a:lnTo>
                    <a:pt x="524" y="0"/>
                  </a:lnTo>
                  <a:lnTo>
                    <a:pt x="624" y="15"/>
                  </a:lnTo>
                  <a:lnTo>
                    <a:pt x="720" y="57"/>
                  </a:lnTo>
                  <a:lnTo>
                    <a:pt x="809" y="125"/>
                  </a:lnTo>
                  <a:lnTo>
                    <a:pt x="885" y="221"/>
                  </a:lnTo>
                  <a:lnTo>
                    <a:pt x="946" y="343"/>
                  </a:lnTo>
                  <a:lnTo>
                    <a:pt x="988" y="496"/>
                  </a:lnTo>
                  <a:lnTo>
                    <a:pt x="1007" y="677"/>
                  </a:lnTo>
                  <a:lnTo>
                    <a:pt x="1002" y="888"/>
                  </a:lnTo>
                  <a:lnTo>
                    <a:pt x="1001" y="889"/>
                  </a:lnTo>
                  <a:lnTo>
                    <a:pt x="1001" y="88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40" name="Freeform 40"/>
            <p:cNvSpPr>
              <a:spLocks/>
            </p:cNvSpPr>
            <p:nvPr/>
          </p:nvSpPr>
          <p:spPr bwMode="auto">
            <a:xfrm>
              <a:off x="5125" y="2503"/>
              <a:ext cx="39" cy="6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4" y="21"/>
                </a:cxn>
                <a:cxn ang="0">
                  <a:pos x="10" y="19"/>
                </a:cxn>
                <a:cxn ang="0">
                  <a:pos x="16" y="17"/>
                </a:cxn>
                <a:cxn ang="0">
                  <a:pos x="23" y="15"/>
                </a:cxn>
                <a:cxn ang="0">
                  <a:pos x="31" y="12"/>
                </a:cxn>
                <a:cxn ang="0">
                  <a:pos x="41" y="10"/>
                </a:cxn>
                <a:cxn ang="0">
                  <a:pos x="50" y="8"/>
                </a:cxn>
                <a:cxn ang="0">
                  <a:pos x="59" y="6"/>
                </a:cxn>
                <a:cxn ang="0">
                  <a:pos x="68" y="4"/>
                </a:cxn>
                <a:cxn ang="0">
                  <a:pos x="77" y="2"/>
                </a:cxn>
                <a:cxn ang="0">
                  <a:pos x="86" y="0"/>
                </a:cxn>
                <a:cxn ang="0">
                  <a:pos x="95" y="0"/>
                </a:cxn>
                <a:cxn ang="0">
                  <a:pos x="102" y="0"/>
                </a:cxn>
                <a:cxn ang="0">
                  <a:pos x="108" y="2"/>
                </a:cxn>
                <a:cxn ang="0">
                  <a:pos x="113" y="3"/>
                </a:cxn>
                <a:cxn ang="0">
                  <a:pos x="117" y="6"/>
                </a:cxn>
                <a:cxn ang="0">
                  <a:pos x="114" y="10"/>
                </a:cxn>
                <a:cxn ang="0">
                  <a:pos x="110" y="15"/>
                </a:cxn>
                <a:cxn ang="0">
                  <a:pos x="105" y="19"/>
                </a:cxn>
                <a:cxn ang="0">
                  <a:pos x="99" y="22"/>
                </a:cxn>
                <a:cxn ang="0">
                  <a:pos x="91" y="23"/>
                </a:cxn>
                <a:cxn ang="0">
                  <a:pos x="82" y="26"/>
                </a:cxn>
                <a:cxn ang="0">
                  <a:pos x="73" y="26"/>
                </a:cxn>
                <a:cxn ang="0">
                  <a:pos x="64" y="27"/>
                </a:cxn>
                <a:cxn ang="0">
                  <a:pos x="54" y="27"/>
                </a:cxn>
                <a:cxn ang="0">
                  <a:pos x="44" y="27"/>
                </a:cxn>
                <a:cxn ang="0">
                  <a:pos x="35" y="26"/>
                </a:cxn>
                <a:cxn ang="0">
                  <a:pos x="26" y="26"/>
                </a:cxn>
                <a:cxn ang="0">
                  <a:pos x="18" y="24"/>
                </a:cxn>
                <a:cxn ang="0">
                  <a:pos x="11" y="23"/>
                </a:cxn>
                <a:cxn ang="0">
                  <a:pos x="5" y="22"/>
                </a:cxn>
                <a:cxn ang="0">
                  <a:pos x="0" y="22"/>
                </a:cxn>
                <a:cxn ang="0">
                  <a:pos x="0" y="22"/>
                </a:cxn>
              </a:cxnLst>
              <a:rect l="0" t="0" r="r" b="b"/>
              <a:pathLst>
                <a:path w="117" h="27">
                  <a:moveTo>
                    <a:pt x="0" y="22"/>
                  </a:moveTo>
                  <a:lnTo>
                    <a:pt x="4" y="21"/>
                  </a:lnTo>
                  <a:lnTo>
                    <a:pt x="10" y="19"/>
                  </a:lnTo>
                  <a:lnTo>
                    <a:pt x="16" y="17"/>
                  </a:lnTo>
                  <a:lnTo>
                    <a:pt x="23" y="15"/>
                  </a:lnTo>
                  <a:lnTo>
                    <a:pt x="31" y="12"/>
                  </a:lnTo>
                  <a:lnTo>
                    <a:pt x="41" y="10"/>
                  </a:lnTo>
                  <a:lnTo>
                    <a:pt x="50" y="8"/>
                  </a:lnTo>
                  <a:lnTo>
                    <a:pt x="59" y="6"/>
                  </a:lnTo>
                  <a:lnTo>
                    <a:pt x="68" y="4"/>
                  </a:lnTo>
                  <a:lnTo>
                    <a:pt x="77" y="2"/>
                  </a:lnTo>
                  <a:lnTo>
                    <a:pt x="86" y="0"/>
                  </a:lnTo>
                  <a:lnTo>
                    <a:pt x="95" y="0"/>
                  </a:lnTo>
                  <a:lnTo>
                    <a:pt x="102" y="0"/>
                  </a:lnTo>
                  <a:lnTo>
                    <a:pt x="108" y="2"/>
                  </a:lnTo>
                  <a:lnTo>
                    <a:pt x="113" y="3"/>
                  </a:lnTo>
                  <a:lnTo>
                    <a:pt x="117" y="6"/>
                  </a:lnTo>
                  <a:lnTo>
                    <a:pt x="114" y="10"/>
                  </a:lnTo>
                  <a:lnTo>
                    <a:pt x="110" y="15"/>
                  </a:lnTo>
                  <a:lnTo>
                    <a:pt x="105" y="19"/>
                  </a:lnTo>
                  <a:lnTo>
                    <a:pt x="99" y="22"/>
                  </a:lnTo>
                  <a:lnTo>
                    <a:pt x="91" y="23"/>
                  </a:lnTo>
                  <a:lnTo>
                    <a:pt x="82" y="26"/>
                  </a:lnTo>
                  <a:lnTo>
                    <a:pt x="73" y="26"/>
                  </a:lnTo>
                  <a:lnTo>
                    <a:pt x="64" y="27"/>
                  </a:lnTo>
                  <a:lnTo>
                    <a:pt x="54" y="27"/>
                  </a:lnTo>
                  <a:lnTo>
                    <a:pt x="44" y="27"/>
                  </a:lnTo>
                  <a:lnTo>
                    <a:pt x="35" y="26"/>
                  </a:lnTo>
                  <a:lnTo>
                    <a:pt x="26" y="26"/>
                  </a:lnTo>
                  <a:lnTo>
                    <a:pt x="18" y="24"/>
                  </a:lnTo>
                  <a:lnTo>
                    <a:pt x="11" y="23"/>
                  </a:lnTo>
                  <a:lnTo>
                    <a:pt x="5" y="22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41" name="Freeform 41"/>
            <p:cNvSpPr>
              <a:spLocks/>
            </p:cNvSpPr>
            <p:nvPr/>
          </p:nvSpPr>
          <p:spPr bwMode="auto">
            <a:xfrm>
              <a:off x="5081" y="2497"/>
              <a:ext cx="50" cy="8"/>
            </a:xfrm>
            <a:custGeom>
              <a:avLst/>
              <a:gdLst/>
              <a:ahLst/>
              <a:cxnLst>
                <a:cxn ang="0">
                  <a:pos x="8" y="31"/>
                </a:cxn>
                <a:cxn ang="0">
                  <a:pos x="2" y="21"/>
                </a:cxn>
                <a:cxn ang="0">
                  <a:pos x="0" y="15"/>
                </a:cxn>
                <a:cxn ang="0">
                  <a:pos x="1" y="9"/>
                </a:cxn>
                <a:cxn ang="0">
                  <a:pos x="7" y="5"/>
                </a:cxn>
                <a:cxn ang="0">
                  <a:pos x="14" y="2"/>
                </a:cxn>
                <a:cxn ang="0">
                  <a:pos x="25" y="1"/>
                </a:cxn>
                <a:cxn ang="0">
                  <a:pos x="38" y="0"/>
                </a:cxn>
                <a:cxn ang="0">
                  <a:pos x="53" y="1"/>
                </a:cxn>
                <a:cxn ang="0">
                  <a:pos x="67" y="1"/>
                </a:cxn>
                <a:cxn ang="0">
                  <a:pos x="83" y="2"/>
                </a:cxn>
                <a:cxn ang="0">
                  <a:pos x="97" y="4"/>
                </a:cxn>
                <a:cxn ang="0">
                  <a:pos x="113" y="6"/>
                </a:cxn>
                <a:cxn ang="0">
                  <a:pos x="125" y="7"/>
                </a:cxn>
                <a:cxn ang="0">
                  <a:pos x="136" y="9"/>
                </a:cxn>
                <a:cxn ang="0">
                  <a:pos x="144" y="9"/>
                </a:cxn>
                <a:cxn ang="0">
                  <a:pos x="151" y="11"/>
                </a:cxn>
                <a:cxn ang="0">
                  <a:pos x="8" y="31"/>
                </a:cxn>
                <a:cxn ang="0">
                  <a:pos x="8" y="31"/>
                </a:cxn>
              </a:cxnLst>
              <a:rect l="0" t="0" r="r" b="b"/>
              <a:pathLst>
                <a:path w="151" h="31">
                  <a:moveTo>
                    <a:pt x="8" y="31"/>
                  </a:moveTo>
                  <a:lnTo>
                    <a:pt x="2" y="21"/>
                  </a:lnTo>
                  <a:lnTo>
                    <a:pt x="0" y="15"/>
                  </a:lnTo>
                  <a:lnTo>
                    <a:pt x="1" y="9"/>
                  </a:lnTo>
                  <a:lnTo>
                    <a:pt x="7" y="5"/>
                  </a:lnTo>
                  <a:lnTo>
                    <a:pt x="14" y="2"/>
                  </a:lnTo>
                  <a:lnTo>
                    <a:pt x="25" y="1"/>
                  </a:lnTo>
                  <a:lnTo>
                    <a:pt x="38" y="0"/>
                  </a:lnTo>
                  <a:lnTo>
                    <a:pt x="53" y="1"/>
                  </a:lnTo>
                  <a:lnTo>
                    <a:pt x="67" y="1"/>
                  </a:lnTo>
                  <a:lnTo>
                    <a:pt x="83" y="2"/>
                  </a:lnTo>
                  <a:lnTo>
                    <a:pt x="97" y="4"/>
                  </a:lnTo>
                  <a:lnTo>
                    <a:pt x="113" y="6"/>
                  </a:lnTo>
                  <a:lnTo>
                    <a:pt x="125" y="7"/>
                  </a:lnTo>
                  <a:lnTo>
                    <a:pt x="136" y="9"/>
                  </a:lnTo>
                  <a:lnTo>
                    <a:pt x="144" y="9"/>
                  </a:lnTo>
                  <a:lnTo>
                    <a:pt x="151" y="11"/>
                  </a:lnTo>
                  <a:lnTo>
                    <a:pt x="8" y="31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42" name="Freeform 42"/>
            <p:cNvSpPr>
              <a:spLocks/>
            </p:cNvSpPr>
            <p:nvPr/>
          </p:nvSpPr>
          <p:spPr bwMode="auto">
            <a:xfrm>
              <a:off x="4997" y="2388"/>
              <a:ext cx="23" cy="52"/>
            </a:xfrm>
            <a:custGeom>
              <a:avLst/>
              <a:gdLst/>
              <a:ahLst/>
              <a:cxnLst>
                <a:cxn ang="0">
                  <a:pos x="70" y="0"/>
                </a:cxn>
                <a:cxn ang="0">
                  <a:pos x="64" y="11"/>
                </a:cxn>
                <a:cxn ang="0">
                  <a:pos x="59" y="22"/>
                </a:cxn>
                <a:cxn ang="0">
                  <a:pos x="54" y="34"/>
                </a:cxn>
                <a:cxn ang="0">
                  <a:pos x="49" y="46"/>
                </a:cxn>
                <a:cxn ang="0">
                  <a:pos x="44" y="59"/>
                </a:cxn>
                <a:cxn ang="0">
                  <a:pos x="40" y="71"/>
                </a:cxn>
                <a:cxn ang="0">
                  <a:pos x="35" y="84"/>
                </a:cxn>
                <a:cxn ang="0">
                  <a:pos x="31" y="98"/>
                </a:cxn>
                <a:cxn ang="0">
                  <a:pos x="27" y="111"/>
                </a:cxn>
                <a:cxn ang="0">
                  <a:pos x="23" y="124"/>
                </a:cxn>
                <a:cxn ang="0">
                  <a:pos x="20" y="137"/>
                </a:cxn>
                <a:cxn ang="0">
                  <a:pos x="17" y="152"/>
                </a:cxn>
                <a:cxn ang="0">
                  <a:pos x="15" y="165"/>
                </a:cxn>
                <a:cxn ang="0">
                  <a:pos x="13" y="178"/>
                </a:cxn>
                <a:cxn ang="0">
                  <a:pos x="12" y="190"/>
                </a:cxn>
                <a:cxn ang="0">
                  <a:pos x="12" y="202"/>
                </a:cxn>
                <a:cxn ang="0">
                  <a:pos x="0" y="210"/>
                </a:cxn>
                <a:cxn ang="0">
                  <a:pos x="1" y="193"/>
                </a:cxn>
                <a:cxn ang="0">
                  <a:pos x="2" y="178"/>
                </a:cxn>
                <a:cxn ang="0">
                  <a:pos x="4" y="162"/>
                </a:cxn>
                <a:cxn ang="0">
                  <a:pos x="5" y="148"/>
                </a:cxn>
                <a:cxn ang="0">
                  <a:pos x="7" y="134"/>
                </a:cxn>
                <a:cxn ang="0">
                  <a:pos x="9" y="121"/>
                </a:cxn>
                <a:cxn ang="0">
                  <a:pos x="12" y="108"/>
                </a:cxn>
                <a:cxn ang="0">
                  <a:pos x="15" y="95"/>
                </a:cxn>
                <a:cxn ang="0">
                  <a:pos x="18" y="82"/>
                </a:cxn>
                <a:cxn ang="0">
                  <a:pos x="23" y="70"/>
                </a:cxn>
                <a:cxn ang="0">
                  <a:pos x="29" y="59"/>
                </a:cxn>
                <a:cxn ang="0">
                  <a:pos x="35" y="47"/>
                </a:cxn>
                <a:cxn ang="0">
                  <a:pos x="41" y="35"/>
                </a:cxn>
                <a:cxn ang="0">
                  <a:pos x="50" y="24"/>
                </a:cxn>
                <a:cxn ang="0">
                  <a:pos x="59" y="12"/>
                </a:cxn>
                <a:cxn ang="0">
                  <a:pos x="70" y="0"/>
                </a:cxn>
                <a:cxn ang="0">
                  <a:pos x="70" y="0"/>
                </a:cxn>
              </a:cxnLst>
              <a:rect l="0" t="0" r="r" b="b"/>
              <a:pathLst>
                <a:path w="70" h="210">
                  <a:moveTo>
                    <a:pt x="70" y="0"/>
                  </a:moveTo>
                  <a:lnTo>
                    <a:pt x="64" y="11"/>
                  </a:lnTo>
                  <a:lnTo>
                    <a:pt x="59" y="22"/>
                  </a:lnTo>
                  <a:lnTo>
                    <a:pt x="54" y="34"/>
                  </a:lnTo>
                  <a:lnTo>
                    <a:pt x="49" y="46"/>
                  </a:lnTo>
                  <a:lnTo>
                    <a:pt x="44" y="59"/>
                  </a:lnTo>
                  <a:lnTo>
                    <a:pt x="40" y="71"/>
                  </a:lnTo>
                  <a:lnTo>
                    <a:pt x="35" y="84"/>
                  </a:lnTo>
                  <a:lnTo>
                    <a:pt x="31" y="98"/>
                  </a:lnTo>
                  <a:lnTo>
                    <a:pt x="27" y="111"/>
                  </a:lnTo>
                  <a:lnTo>
                    <a:pt x="23" y="124"/>
                  </a:lnTo>
                  <a:lnTo>
                    <a:pt x="20" y="137"/>
                  </a:lnTo>
                  <a:lnTo>
                    <a:pt x="17" y="152"/>
                  </a:lnTo>
                  <a:lnTo>
                    <a:pt x="15" y="165"/>
                  </a:lnTo>
                  <a:lnTo>
                    <a:pt x="13" y="178"/>
                  </a:lnTo>
                  <a:lnTo>
                    <a:pt x="12" y="190"/>
                  </a:lnTo>
                  <a:lnTo>
                    <a:pt x="12" y="202"/>
                  </a:lnTo>
                  <a:lnTo>
                    <a:pt x="0" y="210"/>
                  </a:lnTo>
                  <a:lnTo>
                    <a:pt x="1" y="193"/>
                  </a:lnTo>
                  <a:lnTo>
                    <a:pt x="2" y="178"/>
                  </a:lnTo>
                  <a:lnTo>
                    <a:pt x="4" y="162"/>
                  </a:lnTo>
                  <a:lnTo>
                    <a:pt x="5" y="148"/>
                  </a:lnTo>
                  <a:lnTo>
                    <a:pt x="7" y="134"/>
                  </a:lnTo>
                  <a:lnTo>
                    <a:pt x="9" y="121"/>
                  </a:lnTo>
                  <a:lnTo>
                    <a:pt x="12" y="108"/>
                  </a:lnTo>
                  <a:lnTo>
                    <a:pt x="15" y="95"/>
                  </a:lnTo>
                  <a:lnTo>
                    <a:pt x="18" y="82"/>
                  </a:lnTo>
                  <a:lnTo>
                    <a:pt x="23" y="70"/>
                  </a:lnTo>
                  <a:lnTo>
                    <a:pt x="29" y="59"/>
                  </a:lnTo>
                  <a:lnTo>
                    <a:pt x="35" y="47"/>
                  </a:lnTo>
                  <a:lnTo>
                    <a:pt x="41" y="35"/>
                  </a:lnTo>
                  <a:lnTo>
                    <a:pt x="50" y="24"/>
                  </a:lnTo>
                  <a:lnTo>
                    <a:pt x="59" y="12"/>
                  </a:lnTo>
                  <a:lnTo>
                    <a:pt x="70" y="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43" name="Freeform 43"/>
            <p:cNvSpPr>
              <a:spLocks/>
            </p:cNvSpPr>
            <p:nvPr/>
          </p:nvSpPr>
          <p:spPr bwMode="auto">
            <a:xfrm>
              <a:off x="5178" y="2363"/>
              <a:ext cx="34" cy="75"/>
            </a:xfrm>
            <a:custGeom>
              <a:avLst/>
              <a:gdLst/>
              <a:ahLst/>
              <a:cxnLst>
                <a:cxn ang="0">
                  <a:pos x="101" y="299"/>
                </a:cxn>
                <a:cxn ang="0">
                  <a:pos x="99" y="283"/>
                </a:cxn>
                <a:cxn ang="0">
                  <a:pos x="96" y="267"/>
                </a:cxn>
                <a:cxn ang="0">
                  <a:pos x="91" y="248"/>
                </a:cxn>
                <a:cxn ang="0">
                  <a:pos x="86" y="230"/>
                </a:cxn>
                <a:cxn ang="0">
                  <a:pos x="80" y="209"/>
                </a:cxn>
                <a:cxn ang="0">
                  <a:pos x="74" y="189"/>
                </a:cxn>
                <a:cxn ang="0">
                  <a:pos x="67" y="168"/>
                </a:cxn>
                <a:cxn ang="0">
                  <a:pos x="60" y="147"/>
                </a:cxn>
                <a:cxn ang="0">
                  <a:pos x="52" y="126"/>
                </a:cxn>
                <a:cxn ang="0">
                  <a:pos x="45" y="104"/>
                </a:cxn>
                <a:cxn ang="0">
                  <a:pos x="36" y="85"/>
                </a:cxn>
                <a:cxn ang="0">
                  <a:pos x="28" y="65"/>
                </a:cxn>
                <a:cxn ang="0">
                  <a:pos x="20" y="46"/>
                </a:cxn>
                <a:cxn ang="0">
                  <a:pos x="13" y="29"/>
                </a:cxn>
                <a:cxn ang="0">
                  <a:pos x="6" y="14"/>
                </a:cxn>
                <a:cxn ang="0">
                  <a:pos x="0" y="0"/>
                </a:cxn>
                <a:cxn ang="0">
                  <a:pos x="12" y="14"/>
                </a:cxn>
                <a:cxn ang="0">
                  <a:pos x="23" y="29"/>
                </a:cxn>
                <a:cxn ang="0">
                  <a:pos x="34" y="45"/>
                </a:cxn>
                <a:cxn ang="0">
                  <a:pos x="45" y="63"/>
                </a:cxn>
                <a:cxn ang="0">
                  <a:pos x="54" y="81"/>
                </a:cxn>
                <a:cxn ang="0">
                  <a:pos x="63" y="100"/>
                </a:cxn>
                <a:cxn ang="0">
                  <a:pos x="71" y="119"/>
                </a:cxn>
                <a:cxn ang="0">
                  <a:pos x="78" y="138"/>
                </a:cxn>
                <a:cxn ang="0">
                  <a:pos x="84" y="158"/>
                </a:cxn>
                <a:cxn ang="0">
                  <a:pos x="89" y="177"/>
                </a:cxn>
                <a:cxn ang="0">
                  <a:pos x="94" y="198"/>
                </a:cxn>
                <a:cxn ang="0">
                  <a:pos x="97" y="218"/>
                </a:cxn>
                <a:cxn ang="0">
                  <a:pos x="99" y="238"/>
                </a:cxn>
                <a:cxn ang="0">
                  <a:pos x="101" y="258"/>
                </a:cxn>
                <a:cxn ang="0">
                  <a:pos x="101" y="278"/>
                </a:cxn>
                <a:cxn ang="0">
                  <a:pos x="101" y="299"/>
                </a:cxn>
                <a:cxn ang="0">
                  <a:pos x="101" y="299"/>
                </a:cxn>
              </a:cxnLst>
              <a:rect l="0" t="0" r="r" b="b"/>
              <a:pathLst>
                <a:path w="101" h="299">
                  <a:moveTo>
                    <a:pt x="101" y="299"/>
                  </a:moveTo>
                  <a:lnTo>
                    <a:pt x="99" y="283"/>
                  </a:lnTo>
                  <a:lnTo>
                    <a:pt x="96" y="267"/>
                  </a:lnTo>
                  <a:lnTo>
                    <a:pt x="91" y="248"/>
                  </a:lnTo>
                  <a:lnTo>
                    <a:pt x="86" y="230"/>
                  </a:lnTo>
                  <a:lnTo>
                    <a:pt x="80" y="209"/>
                  </a:lnTo>
                  <a:lnTo>
                    <a:pt x="74" y="189"/>
                  </a:lnTo>
                  <a:lnTo>
                    <a:pt x="67" y="168"/>
                  </a:lnTo>
                  <a:lnTo>
                    <a:pt x="60" y="147"/>
                  </a:lnTo>
                  <a:lnTo>
                    <a:pt x="52" y="126"/>
                  </a:lnTo>
                  <a:lnTo>
                    <a:pt x="45" y="104"/>
                  </a:lnTo>
                  <a:lnTo>
                    <a:pt x="36" y="85"/>
                  </a:lnTo>
                  <a:lnTo>
                    <a:pt x="28" y="65"/>
                  </a:lnTo>
                  <a:lnTo>
                    <a:pt x="20" y="46"/>
                  </a:lnTo>
                  <a:lnTo>
                    <a:pt x="13" y="29"/>
                  </a:lnTo>
                  <a:lnTo>
                    <a:pt x="6" y="14"/>
                  </a:lnTo>
                  <a:lnTo>
                    <a:pt x="0" y="0"/>
                  </a:lnTo>
                  <a:lnTo>
                    <a:pt x="12" y="14"/>
                  </a:lnTo>
                  <a:lnTo>
                    <a:pt x="23" y="29"/>
                  </a:lnTo>
                  <a:lnTo>
                    <a:pt x="34" y="45"/>
                  </a:lnTo>
                  <a:lnTo>
                    <a:pt x="45" y="63"/>
                  </a:lnTo>
                  <a:lnTo>
                    <a:pt x="54" y="81"/>
                  </a:lnTo>
                  <a:lnTo>
                    <a:pt x="63" y="100"/>
                  </a:lnTo>
                  <a:lnTo>
                    <a:pt x="71" y="119"/>
                  </a:lnTo>
                  <a:lnTo>
                    <a:pt x="78" y="138"/>
                  </a:lnTo>
                  <a:lnTo>
                    <a:pt x="84" y="158"/>
                  </a:lnTo>
                  <a:lnTo>
                    <a:pt x="89" y="177"/>
                  </a:lnTo>
                  <a:lnTo>
                    <a:pt x="94" y="198"/>
                  </a:lnTo>
                  <a:lnTo>
                    <a:pt x="97" y="218"/>
                  </a:lnTo>
                  <a:lnTo>
                    <a:pt x="99" y="238"/>
                  </a:lnTo>
                  <a:lnTo>
                    <a:pt x="101" y="258"/>
                  </a:lnTo>
                  <a:lnTo>
                    <a:pt x="101" y="278"/>
                  </a:lnTo>
                  <a:lnTo>
                    <a:pt x="101" y="299"/>
                  </a:lnTo>
                  <a:lnTo>
                    <a:pt x="101" y="29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44" name="Freeform 44"/>
            <p:cNvSpPr>
              <a:spLocks/>
            </p:cNvSpPr>
            <p:nvPr/>
          </p:nvSpPr>
          <p:spPr bwMode="auto">
            <a:xfrm>
              <a:off x="5217" y="2353"/>
              <a:ext cx="25" cy="37"/>
            </a:xfrm>
            <a:custGeom>
              <a:avLst/>
              <a:gdLst/>
              <a:ahLst/>
              <a:cxnLst>
                <a:cxn ang="0">
                  <a:pos x="75" y="147"/>
                </a:cxn>
                <a:cxn ang="0">
                  <a:pos x="0" y="0"/>
                </a:cxn>
                <a:cxn ang="0">
                  <a:pos x="66" y="59"/>
                </a:cxn>
                <a:cxn ang="0">
                  <a:pos x="75" y="147"/>
                </a:cxn>
                <a:cxn ang="0">
                  <a:pos x="75" y="147"/>
                </a:cxn>
              </a:cxnLst>
              <a:rect l="0" t="0" r="r" b="b"/>
              <a:pathLst>
                <a:path w="75" h="147">
                  <a:moveTo>
                    <a:pt x="75" y="147"/>
                  </a:moveTo>
                  <a:lnTo>
                    <a:pt x="0" y="0"/>
                  </a:lnTo>
                  <a:lnTo>
                    <a:pt x="66" y="59"/>
                  </a:lnTo>
                  <a:lnTo>
                    <a:pt x="75" y="147"/>
                  </a:lnTo>
                  <a:lnTo>
                    <a:pt x="75" y="1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45" name="Freeform 45"/>
            <p:cNvSpPr>
              <a:spLocks/>
            </p:cNvSpPr>
            <p:nvPr/>
          </p:nvSpPr>
          <p:spPr bwMode="auto">
            <a:xfrm>
              <a:off x="5204" y="2333"/>
              <a:ext cx="28" cy="23"/>
            </a:xfrm>
            <a:custGeom>
              <a:avLst/>
              <a:gdLst/>
              <a:ahLst/>
              <a:cxnLst>
                <a:cxn ang="0">
                  <a:pos x="85" y="93"/>
                </a:cxn>
                <a:cxn ang="0">
                  <a:pos x="0" y="6"/>
                </a:cxn>
                <a:cxn ang="0">
                  <a:pos x="3" y="2"/>
                </a:cxn>
                <a:cxn ang="0">
                  <a:pos x="6" y="1"/>
                </a:cxn>
                <a:cxn ang="0">
                  <a:pos x="9" y="0"/>
                </a:cxn>
                <a:cxn ang="0">
                  <a:pos x="14" y="0"/>
                </a:cxn>
                <a:cxn ang="0">
                  <a:pos x="19" y="0"/>
                </a:cxn>
                <a:cxn ang="0">
                  <a:pos x="23" y="1"/>
                </a:cxn>
                <a:cxn ang="0">
                  <a:pos x="27" y="2"/>
                </a:cxn>
                <a:cxn ang="0">
                  <a:pos x="31" y="6"/>
                </a:cxn>
                <a:cxn ang="0">
                  <a:pos x="35" y="10"/>
                </a:cxn>
                <a:cxn ang="0">
                  <a:pos x="39" y="16"/>
                </a:cxn>
                <a:cxn ang="0">
                  <a:pos x="43" y="21"/>
                </a:cxn>
                <a:cxn ang="0">
                  <a:pos x="47" y="26"/>
                </a:cxn>
                <a:cxn ang="0">
                  <a:pos x="50" y="32"/>
                </a:cxn>
                <a:cxn ang="0">
                  <a:pos x="54" y="36"/>
                </a:cxn>
                <a:cxn ang="0">
                  <a:pos x="58" y="42"/>
                </a:cxn>
                <a:cxn ang="0">
                  <a:pos x="61" y="46"/>
                </a:cxn>
                <a:cxn ang="0">
                  <a:pos x="64" y="52"/>
                </a:cxn>
                <a:cxn ang="0">
                  <a:pos x="68" y="56"/>
                </a:cxn>
                <a:cxn ang="0">
                  <a:pos x="70" y="61"/>
                </a:cxn>
                <a:cxn ang="0">
                  <a:pos x="75" y="68"/>
                </a:cxn>
                <a:cxn ang="0">
                  <a:pos x="77" y="73"/>
                </a:cxn>
                <a:cxn ang="0">
                  <a:pos x="80" y="79"/>
                </a:cxn>
                <a:cxn ang="0">
                  <a:pos x="82" y="85"/>
                </a:cxn>
                <a:cxn ang="0">
                  <a:pos x="85" y="93"/>
                </a:cxn>
                <a:cxn ang="0">
                  <a:pos x="85" y="93"/>
                </a:cxn>
              </a:cxnLst>
              <a:rect l="0" t="0" r="r" b="b"/>
              <a:pathLst>
                <a:path w="85" h="93">
                  <a:moveTo>
                    <a:pt x="85" y="93"/>
                  </a:moveTo>
                  <a:lnTo>
                    <a:pt x="0" y="6"/>
                  </a:lnTo>
                  <a:lnTo>
                    <a:pt x="3" y="2"/>
                  </a:lnTo>
                  <a:lnTo>
                    <a:pt x="6" y="1"/>
                  </a:lnTo>
                  <a:lnTo>
                    <a:pt x="9" y="0"/>
                  </a:lnTo>
                  <a:lnTo>
                    <a:pt x="14" y="0"/>
                  </a:lnTo>
                  <a:lnTo>
                    <a:pt x="19" y="0"/>
                  </a:lnTo>
                  <a:lnTo>
                    <a:pt x="23" y="1"/>
                  </a:lnTo>
                  <a:lnTo>
                    <a:pt x="27" y="2"/>
                  </a:lnTo>
                  <a:lnTo>
                    <a:pt x="31" y="6"/>
                  </a:lnTo>
                  <a:lnTo>
                    <a:pt x="35" y="10"/>
                  </a:lnTo>
                  <a:lnTo>
                    <a:pt x="39" y="16"/>
                  </a:lnTo>
                  <a:lnTo>
                    <a:pt x="43" y="21"/>
                  </a:lnTo>
                  <a:lnTo>
                    <a:pt x="47" y="26"/>
                  </a:lnTo>
                  <a:lnTo>
                    <a:pt x="50" y="32"/>
                  </a:lnTo>
                  <a:lnTo>
                    <a:pt x="54" y="36"/>
                  </a:lnTo>
                  <a:lnTo>
                    <a:pt x="58" y="42"/>
                  </a:lnTo>
                  <a:lnTo>
                    <a:pt x="61" y="46"/>
                  </a:lnTo>
                  <a:lnTo>
                    <a:pt x="64" y="52"/>
                  </a:lnTo>
                  <a:lnTo>
                    <a:pt x="68" y="56"/>
                  </a:lnTo>
                  <a:lnTo>
                    <a:pt x="70" y="61"/>
                  </a:lnTo>
                  <a:lnTo>
                    <a:pt x="75" y="68"/>
                  </a:lnTo>
                  <a:lnTo>
                    <a:pt x="77" y="73"/>
                  </a:lnTo>
                  <a:lnTo>
                    <a:pt x="80" y="79"/>
                  </a:lnTo>
                  <a:lnTo>
                    <a:pt x="82" y="85"/>
                  </a:lnTo>
                  <a:lnTo>
                    <a:pt x="85" y="93"/>
                  </a:lnTo>
                  <a:lnTo>
                    <a:pt x="85" y="9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46" name="Freeform 46"/>
            <p:cNvSpPr>
              <a:spLocks/>
            </p:cNvSpPr>
            <p:nvPr/>
          </p:nvSpPr>
          <p:spPr bwMode="auto">
            <a:xfrm>
              <a:off x="4947" y="2301"/>
              <a:ext cx="62" cy="33"/>
            </a:xfrm>
            <a:custGeom>
              <a:avLst/>
              <a:gdLst/>
              <a:ahLst/>
              <a:cxnLst>
                <a:cxn ang="0">
                  <a:pos x="187" y="3"/>
                </a:cxn>
                <a:cxn ang="0">
                  <a:pos x="181" y="7"/>
                </a:cxn>
                <a:cxn ang="0">
                  <a:pos x="173" y="14"/>
                </a:cxn>
                <a:cxn ang="0">
                  <a:pos x="164" y="21"/>
                </a:cxn>
                <a:cxn ang="0">
                  <a:pos x="153" y="29"/>
                </a:cxn>
                <a:cxn ang="0">
                  <a:pos x="140" y="38"/>
                </a:cxn>
                <a:cxn ang="0">
                  <a:pos x="126" y="49"/>
                </a:cxn>
                <a:cxn ang="0">
                  <a:pos x="111" y="59"/>
                </a:cxn>
                <a:cxn ang="0">
                  <a:pos x="96" y="70"/>
                </a:cxn>
                <a:cxn ang="0">
                  <a:pos x="81" y="81"/>
                </a:cxn>
                <a:cxn ang="0">
                  <a:pos x="67" y="90"/>
                </a:cxn>
                <a:cxn ang="0">
                  <a:pos x="51" y="100"/>
                </a:cxn>
                <a:cxn ang="0">
                  <a:pos x="39" y="109"/>
                </a:cxn>
                <a:cxn ang="0">
                  <a:pos x="28" y="116"/>
                </a:cxn>
                <a:cxn ang="0">
                  <a:pos x="18" y="122"/>
                </a:cxn>
                <a:cxn ang="0">
                  <a:pos x="11" y="126"/>
                </a:cxn>
                <a:cxn ang="0">
                  <a:pos x="5" y="130"/>
                </a:cxn>
                <a:cxn ang="0">
                  <a:pos x="0" y="124"/>
                </a:cxn>
                <a:cxn ang="0">
                  <a:pos x="0" y="118"/>
                </a:cxn>
                <a:cxn ang="0">
                  <a:pos x="5" y="109"/>
                </a:cxn>
                <a:cxn ang="0">
                  <a:pos x="15" y="99"/>
                </a:cxn>
                <a:cxn ang="0">
                  <a:pos x="26" y="87"/>
                </a:cxn>
                <a:cxn ang="0">
                  <a:pos x="41" y="75"/>
                </a:cxn>
                <a:cxn ang="0">
                  <a:pos x="58" y="63"/>
                </a:cxn>
                <a:cxn ang="0">
                  <a:pos x="77" y="51"/>
                </a:cxn>
                <a:cxn ang="0">
                  <a:pos x="95" y="38"/>
                </a:cxn>
                <a:cxn ang="0">
                  <a:pos x="114" y="27"/>
                </a:cxn>
                <a:cxn ang="0">
                  <a:pos x="132" y="17"/>
                </a:cxn>
                <a:cxn ang="0">
                  <a:pos x="149" y="10"/>
                </a:cxn>
                <a:cxn ang="0">
                  <a:pos x="163" y="3"/>
                </a:cxn>
                <a:cxn ang="0">
                  <a:pos x="174" y="1"/>
                </a:cxn>
                <a:cxn ang="0">
                  <a:pos x="183" y="0"/>
                </a:cxn>
                <a:cxn ang="0">
                  <a:pos x="187" y="3"/>
                </a:cxn>
                <a:cxn ang="0">
                  <a:pos x="187" y="3"/>
                </a:cxn>
              </a:cxnLst>
              <a:rect l="0" t="0" r="r" b="b"/>
              <a:pathLst>
                <a:path w="187" h="130">
                  <a:moveTo>
                    <a:pt x="187" y="3"/>
                  </a:moveTo>
                  <a:lnTo>
                    <a:pt x="181" y="7"/>
                  </a:lnTo>
                  <a:lnTo>
                    <a:pt x="173" y="14"/>
                  </a:lnTo>
                  <a:lnTo>
                    <a:pt x="164" y="21"/>
                  </a:lnTo>
                  <a:lnTo>
                    <a:pt x="153" y="29"/>
                  </a:lnTo>
                  <a:lnTo>
                    <a:pt x="140" y="38"/>
                  </a:lnTo>
                  <a:lnTo>
                    <a:pt x="126" y="49"/>
                  </a:lnTo>
                  <a:lnTo>
                    <a:pt x="111" y="59"/>
                  </a:lnTo>
                  <a:lnTo>
                    <a:pt x="96" y="70"/>
                  </a:lnTo>
                  <a:lnTo>
                    <a:pt x="81" y="81"/>
                  </a:lnTo>
                  <a:lnTo>
                    <a:pt x="67" y="90"/>
                  </a:lnTo>
                  <a:lnTo>
                    <a:pt x="51" y="100"/>
                  </a:lnTo>
                  <a:lnTo>
                    <a:pt x="39" y="109"/>
                  </a:lnTo>
                  <a:lnTo>
                    <a:pt x="28" y="116"/>
                  </a:lnTo>
                  <a:lnTo>
                    <a:pt x="18" y="122"/>
                  </a:lnTo>
                  <a:lnTo>
                    <a:pt x="11" y="126"/>
                  </a:lnTo>
                  <a:lnTo>
                    <a:pt x="5" y="130"/>
                  </a:lnTo>
                  <a:lnTo>
                    <a:pt x="0" y="124"/>
                  </a:lnTo>
                  <a:lnTo>
                    <a:pt x="0" y="118"/>
                  </a:lnTo>
                  <a:lnTo>
                    <a:pt x="5" y="109"/>
                  </a:lnTo>
                  <a:lnTo>
                    <a:pt x="15" y="99"/>
                  </a:lnTo>
                  <a:lnTo>
                    <a:pt x="26" y="87"/>
                  </a:lnTo>
                  <a:lnTo>
                    <a:pt x="41" y="75"/>
                  </a:lnTo>
                  <a:lnTo>
                    <a:pt x="58" y="63"/>
                  </a:lnTo>
                  <a:lnTo>
                    <a:pt x="77" y="51"/>
                  </a:lnTo>
                  <a:lnTo>
                    <a:pt x="95" y="38"/>
                  </a:lnTo>
                  <a:lnTo>
                    <a:pt x="114" y="27"/>
                  </a:lnTo>
                  <a:lnTo>
                    <a:pt x="132" y="17"/>
                  </a:lnTo>
                  <a:lnTo>
                    <a:pt x="149" y="10"/>
                  </a:lnTo>
                  <a:lnTo>
                    <a:pt x="163" y="3"/>
                  </a:lnTo>
                  <a:lnTo>
                    <a:pt x="174" y="1"/>
                  </a:lnTo>
                  <a:lnTo>
                    <a:pt x="183" y="0"/>
                  </a:lnTo>
                  <a:lnTo>
                    <a:pt x="187" y="3"/>
                  </a:lnTo>
                  <a:lnTo>
                    <a:pt x="187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47" name="Freeform 47"/>
            <p:cNvSpPr>
              <a:spLocks/>
            </p:cNvSpPr>
            <p:nvPr/>
          </p:nvSpPr>
          <p:spPr bwMode="auto">
            <a:xfrm>
              <a:off x="4906" y="2547"/>
              <a:ext cx="212" cy="73"/>
            </a:xfrm>
            <a:custGeom>
              <a:avLst/>
              <a:gdLst/>
              <a:ahLst/>
              <a:cxnLst>
                <a:cxn ang="0">
                  <a:pos x="64" y="17"/>
                </a:cxn>
                <a:cxn ang="0">
                  <a:pos x="258" y="12"/>
                </a:cxn>
                <a:cxn ang="0">
                  <a:pos x="434" y="18"/>
                </a:cxn>
                <a:cxn ang="0">
                  <a:pos x="505" y="0"/>
                </a:cxn>
                <a:cxn ang="0">
                  <a:pos x="603" y="9"/>
                </a:cxn>
                <a:cxn ang="0">
                  <a:pos x="459" y="52"/>
                </a:cxn>
                <a:cxn ang="0">
                  <a:pos x="605" y="59"/>
                </a:cxn>
                <a:cxn ang="0">
                  <a:pos x="495" y="99"/>
                </a:cxn>
                <a:cxn ang="0">
                  <a:pos x="635" y="124"/>
                </a:cxn>
                <a:cxn ang="0">
                  <a:pos x="554" y="159"/>
                </a:cxn>
                <a:cxn ang="0">
                  <a:pos x="619" y="184"/>
                </a:cxn>
                <a:cxn ang="0">
                  <a:pos x="533" y="206"/>
                </a:cxn>
                <a:cxn ang="0">
                  <a:pos x="486" y="220"/>
                </a:cxn>
                <a:cxn ang="0">
                  <a:pos x="625" y="269"/>
                </a:cxn>
                <a:cxn ang="0">
                  <a:pos x="468" y="293"/>
                </a:cxn>
                <a:cxn ang="0">
                  <a:pos x="425" y="210"/>
                </a:cxn>
                <a:cxn ang="0">
                  <a:pos x="363" y="168"/>
                </a:cxn>
                <a:cxn ang="0">
                  <a:pos x="295" y="176"/>
                </a:cxn>
                <a:cxn ang="0">
                  <a:pos x="266" y="108"/>
                </a:cxn>
                <a:cxn ang="0">
                  <a:pos x="236" y="182"/>
                </a:cxn>
                <a:cxn ang="0">
                  <a:pos x="209" y="160"/>
                </a:cxn>
                <a:cxn ang="0">
                  <a:pos x="189" y="263"/>
                </a:cxn>
                <a:cxn ang="0">
                  <a:pos x="7" y="279"/>
                </a:cxn>
                <a:cxn ang="0">
                  <a:pos x="51" y="156"/>
                </a:cxn>
                <a:cxn ang="0">
                  <a:pos x="0" y="178"/>
                </a:cxn>
                <a:cxn ang="0">
                  <a:pos x="60" y="93"/>
                </a:cxn>
                <a:cxn ang="0">
                  <a:pos x="17" y="101"/>
                </a:cxn>
                <a:cxn ang="0">
                  <a:pos x="68" y="47"/>
                </a:cxn>
                <a:cxn ang="0">
                  <a:pos x="28" y="43"/>
                </a:cxn>
                <a:cxn ang="0">
                  <a:pos x="64" y="17"/>
                </a:cxn>
                <a:cxn ang="0">
                  <a:pos x="64" y="17"/>
                </a:cxn>
              </a:cxnLst>
              <a:rect l="0" t="0" r="r" b="b"/>
              <a:pathLst>
                <a:path w="635" h="293">
                  <a:moveTo>
                    <a:pt x="64" y="17"/>
                  </a:moveTo>
                  <a:lnTo>
                    <a:pt x="258" y="12"/>
                  </a:lnTo>
                  <a:lnTo>
                    <a:pt x="434" y="18"/>
                  </a:lnTo>
                  <a:lnTo>
                    <a:pt x="505" y="0"/>
                  </a:lnTo>
                  <a:lnTo>
                    <a:pt x="603" y="9"/>
                  </a:lnTo>
                  <a:lnTo>
                    <a:pt x="459" y="52"/>
                  </a:lnTo>
                  <a:lnTo>
                    <a:pt x="605" y="59"/>
                  </a:lnTo>
                  <a:lnTo>
                    <a:pt x="495" y="99"/>
                  </a:lnTo>
                  <a:lnTo>
                    <a:pt x="635" y="124"/>
                  </a:lnTo>
                  <a:lnTo>
                    <a:pt x="554" y="159"/>
                  </a:lnTo>
                  <a:lnTo>
                    <a:pt x="619" y="184"/>
                  </a:lnTo>
                  <a:lnTo>
                    <a:pt x="533" y="206"/>
                  </a:lnTo>
                  <a:lnTo>
                    <a:pt x="486" y="220"/>
                  </a:lnTo>
                  <a:lnTo>
                    <a:pt x="625" y="269"/>
                  </a:lnTo>
                  <a:lnTo>
                    <a:pt x="468" y="293"/>
                  </a:lnTo>
                  <a:lnTo>
                    <a:pt x="425" y="210"/>
                  </a:lnTo>
                  <a:lnTo>
                    <a:pt x="363" y="168"/>
                  </a:lnTo>
                  <a:lnTo>
                    <a:pt x="295" y="176"/>
                  </a:lnTo>
                  <a:lnTo>
                    <a:pt x="266" y="108"/>
                  </a:lnTo>
                  <a:lnTo>
                    <a:pt x="236" y="182"/>
                  </a:lnTo>
                  <a:lnTo>
                    <a:pt x="209" y="160"/>
                  </a:lnTo>
                  <a:lnTo>
                    <a:pt x="189" y="263"/>
                  </a:lnTo>
                  <a:lnTo>
                    <a:pt x="7" y="279"/>
                  </a:lnTo>
                  <a:lnTo>
                    <a:pt x="51" y="156"/>
                  </a:lnTo>
                  <a:lnTo>
                    <a:pt x="0" y="178"/>
                  </a:lnTo>
                  <a:lnTo>
                    <a:pt x="60" y="93"/>
                  </a:lnTo>
                  <a:lnTo>
                    <a:pt x="17" y="101"/>
                  </a:lnTo>
                  <a:lnTo>
                    <a:pt x="68" y="47"/>
                  </a:lnTo>
                  <a:lnTo>
                    <a:pt x="28" y="43"/>
                  </a:lnTo>
                  <a:lnTo>
                    <a:pt x="64" y="17"/>
                  </a:lnTo>
                  <a:lnTo>
                    <a:pt x="64" y="17"/>
                  </a:lnTo>
                  <a:close/>
                </a:path>
              </a:pathLst>
            </a:custGeom>
            <a:solidFill>
              <a:srgbClr val="FFF5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48" name="Freeform 48"/>
            <p:cNvSpPr>
              <a:spLocks/>
            </p:cNvSpPr>
            <p:nvPr/>
          </p:nvSpPr>
          <p:spPr bwMode="auto">
            <a:xfrm>
              <a:off x="4908" y="2610"/>
              <a:ext cx="127" cy="145"/>
            </a:xfrm>
            <a:custGeom>
              <a:avLst/>
              <a:gdLst/>
              <a:ahLst/>
              <a:cxnLst>
                <a:cxn ang="0">
                  <a:pos x="169" y="0"/>
                </a:cxn>
                <a:cxn ang="0">
                  <a:pos x="209" y="63"/>
                </a:cxn>
                <a:cxn ang="0">
                  <a:pos x="232" y="34"/>
                </a:cxn>
                <a:cxn ang="0">
                  <a:pos x="275" y="70"/>
                </a:cxn>
                <a:cxn ang="0">
                  <a:pos x="227" y="334"/>
                </a:cxn>
                <a:cxn ang="0">
                  <a:pos x="298" y="375"/>
                </a:cxn>
                <a:cxn ang="0">
                  <a:pos x="380" y="370"/>
                </a:cxn>
                <a:cxn ang="0">
                  <a:pos x="380" y="581"/>
                </a:cxn>
                <a:cxn ang="0">
                  <a:pos x="184" y="429"/>
                </a:cxn>
                <a:cxn ang="0">
                  <a:pos x="196" y="483"/>
                </a:cxn>
                <a:cxn ang="0">
                  <a:pos x="111" y="331"/>
                </a:cxn>
                <a:cxn ang="0">
                  <a:pos x="106" y="427"/>
                </a:cxn>
                <a:cxn ang="0">
                  <a:pos x="79" y="366"/>
                </a:cxn>
                <a:cxn ang="0">
                  <a:pos x="40" y="337"/>
                </a:cxn>
                <a:cxn ang="0">
                  <a:pos x="64" y="251"/>
                </a:cxn>
                <a:cxn ang="0">
                  <a:pos x="29" y="254"/>
                </a:cxn>
                <a:cxn ang="0">
                  <a:pos x="44" y="160"/>
                </a:cxn>
                <a:cxn ang="0">
                  <a:pos x="11" y="169"/>
                </a:cxn>
                <a:cxn ang="0">
                  <a:pos x="43" y="92"/>
                </a:cxn>
                <a:cxn ang="0">
                  <a:pos x="0" y="95"/>
                </a:cxn>
                <a:cxn ang="0">
                  <a:pos x="31" y="63"/>
                </a:cxn>
                <a:cxn ang="0">
                  <a:pos x="7" y="28"/>
                </a:cxn>
                <a:cxn ang="0">
                  <a:pos x="169" y="0"/>
                </a:cxn>
                <a:cxn ang="0">
                  <a:pos x="169" y="0"/>
                </a:cxn>
              </a:cxnLst>
              <a:rect l="0" t="0" r="r" b="b"/>
              <a:pathLst>
                <a:path w="380" h="581">
                  <a:moveTo>
                    <a:pt x="169" y="0"/>
                  </a:moveTo>
                  <a:lnTo>
                    <a:pt x="209" y="63"/>
                  </a:lnTo>
                  <a:lnTo>
                    <a:pt x="232" y="34"/>
                  </a:lnTo>
                  <a:lnTo>
                    <a:pt x="275" y="70"/>
                  </a:lnTo>
                  <a:lnTo>
                    <a:pt x="227" y="334"/>
                  </a:lnTo>
                  <a:lnTo>
                    <a:pt x="298" y="375"/>
                  </a:lnTo>
                  <a:lnTo>
                    <a:pt x="380" y="370"/>
                  </a:lnTo>
                  <a:lnTo>
                    <a:pt x="380" y="581"/>
                  </a:lnTo>
                  <a:lnTo>
                    <a:pt x="184" y="429"/>
                  </a:lnTo>
                  <a:lnTo>
                    <a:pt x="196" y="483"/>
                  </a:lnTo>
                  <a:lnTo>
                    <a:pt x="111" y="331"/>
                  </a:lnTo>
                  <a:lnTo>
                    <a:pt x="106" y="427"/>
                  </a:lnTo>
                  <a:lnTo>
                    <a:pt x="79" y="366"/>
                  </a:lnTo>
                  <a:lnTo>
                    <a:pt x="40" y="337"/>
                  </a:lnTo>
                  <a:lnTo>
                    <a:pt x="64" y="251"/>
                  </a:lnTo>
                  <a:lnTo>
                    <a:pt x="29" y="254"/>
                  </a:lnTo>
                  <a:lnTo>
                    <a:pt x="44" y="160"/>
                  </a:lnTo>
                  <a:lnTo>
                    <a:pt x="11" y="169"/>
                  </a:lnTo>
                  <a:lnTo>
                    <a:pt x="43" y="92"/>
                  </a:lnTo>
                  <a:lnTo>
                    <a:pt x="0" y="95"/>
                  </a:lnTo>
                  <a:lnTo>
                    <a:pt x="31" y="63"/>
                  </a:lnTo>
                  <a:lnTo>
                    <a:pt x="7" y="28"/>
                  </a:lnTo>
                  <a:lnTo>
                    <a:pt x="169" y="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5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49" name="Freeform 49"/>
            <p:cNvSpPr>
              <a:spLocks/>
            </p:cNvSpPr>
            <p:nvPr/>
          </p:nvSpPr>
          <p:spPr bwMode="auto">
            <a:xfrm>
              <a:off x="5022" y="2604"/>
              <a:ext cx="112" cy="151"/>
            </a:xfrm>
            <a:custGeom>
              <a:avLst/>
              <a:gdLst/>
              <a:ahLst/>
              <a:cxnLst>
                <a:cxn ang="0">
                  <a:pos x="90" y="0"/>
                </a:cxn>
                <a:cxn ang="0">
                  <a:pos x="86" y="90"/>
                </a:cxn>
                <a:cxn ang="0">
                  <a:pos x="41" y="110"/>
                </a:cxn>
                <a:cxn ang="0">
                  <a:pos x="46" y="197"/>
                </a:cxn>
                <a:cxn ang="0">
                  <a:pos x="77" y="160"/>
                </a:cxn>
                <a:cxn ang="0">
                  <a:pos x="138" y="330"/>
                </a:cxn>
                <a:cxn ang="0">
                  <a:pos x="93" y="426"/>
                </a:cxn>
                <a:cxn ang="0">
                  <a:pos x="61" y="390"/>
                </a:cxn>
                <a:cxn ang="0">
                  <a:pos x="0" y="396"/>
                </a:cxn>
                <a:cxn ang="0">
                  <a:pos x="28" y="596"/>
                </a:cxn>
                <a:cxn ang="0">
                  <a:pos x="77" y="601"/>
                </a:cxn>
                <a:cxn ang="0">
                  <a:pos x="223" y="575"/>
                </a:cxn>
                <a:cxn ang="0">
                  <a:pos x="288" y="524"/>
                </a:cxn>
                <a:cxn ang="0">
                  <a:pos x="191" y="504"/>
                </a:cxn>
                <a:cxn ang="0">
                  <a:pos x="337" y="468"/>
                </a:cxn>
                <a:cxn ang="0">
                  <a:pos x="158" y="453"/>
                </a:cxn>
                <a:cxn ang="0">
                  <a:pos x="305" y="413"/>
                </a:cxn>
                <a:cxn ang="0">
                  <a:pos x="172" y="406"/>
                </a:cxn>
                <a:cxn ang="0">
                  <a:pos x="317" y="359"/>
                </a:cxn>
                <a:cxn ang="0">
                  <a:pos x="167" y="324"/>
                </a:cxn>
                <a:cxn ang="0">
                  <a:pos x="305" y="300"/>
                </a:cxn>
                <a:cxn ang="0">
                  <a:pos x="143" y="246"/>
                </a:cxn>
                <a:cxn ang="0">
                  <a:pos x="305" y="228"/>
                </a:cxn>
                <a:cxn ang="0">
                  <a:pos x="138" y="180"/>
                </a:cxn>
                <a:cxn ang="0">
                  <a:pos x="314" y="161"/>
                </a:cxn>
                <a:cxn ang="0">
                  <a:pos x="125" y="115"/>
                </a:cxn>
                <a:cxn ang="0">
                  <a:pos x="290" y="100"/>
                </a:cxn>
                <a:cxn ang="0">
                  <a:pos x="140" y="38"/>
                </a:cxn>
                <a:cxn ang="0">
                  <a:pos x="90" y="0"/>
                </a:cxn>
                <a:cxn ang="0">
                  <a:pos x="90" y="0"/>
                </a:cxn>
              </a:cxnLst>
              <a:rect l="0" t="0" r="r" b="b"/>
              <a:pathLst>
                <a:path w="337" h="601">
                  <a:moveTo>
                    <a:pt x="90" y="0"/>
                  </a:moveTo>
                  <a:lnTo>
                    <a:pt x="86" y="90"/>
                  </a:lnTo>
                  <a:lnTo>
                    <a:pt x="41" y="110"/>
                  </a:lnTo>
                  <a:lnTo>
                    <a:pt x="46" y="197"/>
                  </a:lnTo>
                  <a:lnTo>
                    <a:pt x="77" y="160"/>
                  </a:lnTo>
                  <a:lnTo>
                    <a:pt x="138" y="330"/>
                  </a:lnTo>
                  <a:lnTo>
                    <a:pt x="93" y="426"/>
                  </a:lnTo>
                  <a:lnTo>
                    <a:pt x="61" y="390"/>
                  </a:lnTo>
                  <a:lnTo>
                    <a:pt x="0" y="396"/>
                  </a:lnTo>
                  <a:lnTo>
                    <a:pt x="28" y="596"/>
                  </a:lnTo>
                  <a:lnTo>
                    <a:pt x="77" y="601"/>
                  </a:lnTo>
                  <a:lnTo>
                    <a:pt x="223" y="575"/>
                  </a:lnTo>
                  <a:lnTo>
                    <a:pt x="288" y="524"/>
                  </a:lnTo>
                  <a:lnTo>
                    <a:pt x="191" y="504"/>
                  </a:lnTo>
                  <a:lnTo>
                    <a:pt x="337" y="468"/>
                  </a:lnTo>
                  <a:lnTo>
                    <a:pt x="158" y="453"/>
                  </a:lnTo>
                  <a:lnTo>
                    <a:pt x="305" y="413"/>
                  </a:lnTo>
                  <a:lnTo>
                    <a:pt x="172" y="406"/>
                  </a:lnTo>
                  <a:lnTo>
                    <a:pt x="317" y="359"/>
                  </a:lnTo>
                  <a:lnTo>
                    <a:pt x="167" y="324"/>
                  </a:lnTo>
                  <a:lnTo>
                    <a:pt x="305" y="300"/>
                  </a:lnTo>
                  <a:lnTo>
                    <a:pt x="143" y="246"/>
                  </a:lnTo>
                  <a:lnTo>
                    <a:pt x="305" y="228"/>
                  </a:lnTo>
                  <a:lnTo>
                    <a:pt x="138" y="180"/>
                  </a:lnTo>
                  <a:lnTo>
                    <a:pt x="314" y="161"/>
                  </a:lnTo>
                  <a:lnTo>
                    <a:pt x="125" y="115"/>
                  </a:lnTo>
                  <a:lnTo>
                    <a:pt x="290" y="100"/>
                  </a:lnTo>
                  <a:lnTo>
                    <a:pt x="140" y="38"/>
                  </a:lnTo>
                  <a:lnTo>
                    <a:pt x="90" y="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5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50" name="Freeform 50"/>
            <p:cNvSpPr>
              <a:spLocks/>
            </p:cNvSpPr>
            <p:nvPr/>
          </p:nvSpPr>
          <p:spPr bwMode="auto">
            <a:xfrm>
              <a:off x="5198" y="2411"/>
              <a:ext cx="22" cy="104"/>
            </a:xfrm>
            <a:custGeom>
              <a:avLst/>
              <a:gdLst/>
              <a:ahLst/>
              <a:cxnLst>
                <a:cxn ang="0">
                  <a:pos x="31" y="415"/>
                </a:cxn>
                <a:cxn ang="0">
                  <a:pos x="68" y="416"/>
                </a:cxn>
                <a:cxn ang="0">
                  <a:pos x="68" y="164"/>
                </a:cxn>
                <a:cxn ang="0">
                  <a:pos x="53" y="51"/>
                </a:cxn>
                <a:cxn ang="0">
                  <a:pos x="43" y="112"/>
                </a:cxn>
                <a:cxn ang="0">
                  <a:pos x="0" y="0"/>
                </a:cxn>
                <a:cxn ang="0">
                  <a:pos x="18" y="161"/>
                </a:cxn>
                <a:cxn ang="0">
                  <a:pos x="31" y="280"/>
                </a:cxn>
                <a:cxn ang="0">
                  <a:pos x="31" y="415"/>
                </a:cxn>
                <a:cxn ang="0">
                  <a:pos x="31" y="415"/>
                </a:cxn>
              </a:cxnLst>
              <a:rect l="0" t="0" r="r" b="b"/>
              <a:pathLst>
                <a:path w="68" h="416">
                  <a:moveTo>
                    <a:pt x="31" y="415"/>
                  </a:moveTo>
                  <a:lnTo>
                    <a:pt x="68" y="416"/>
                  </a:lnTo>
                  <a:lnTo>
                    <a:pt x="68" y="164"/>
                  </a:lnTo>
                  <a:lnTo>
                    <a:pt x="53" y="51"/>
                  </a:lnTo>
                  <a:lnTo>
                    <a:pt x="43" y="112"/>
                  </a:lnTo>
                  <a:lnTo>
                    <a:pt x="0" y="0"/>
                  </a:lnTo>
                  <a:lnTo>
                    <a:pt x="18" y="161"/>
                  </a:lnTo>
                  <a:lnTo>
                    <a:pt x="31" y="280"/>
                  </a:lnTo>
                  <a:lnTo>
                    <a:pt x="31" y="415"/>
                  </a:lnTo>
                  <a:lnTo>
                    <a:pt x="31" y="415"/>
                  </a:lnTo>
                  <a:close/>
                </a:path>
              </a:pathLst>
            </a:custGeom>
            <a:solidFill>
              <a:srgbClr val="FFFFD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51" name="Freeform 51"/>
            <p:cNvSpPr>
              <a:spLocks/>
            </p:cNvSpPr>
            <p:nvPr/>
          </p:nvSpPr>
          <p:spPr bwMode="auto">
            <a:xfrm>
              <a:off x="4965" y="2322"/>
              <a:ext cx="215" cy="61"/>
            </a:xfrm>
            <a:custGeom>
              <a:avLst/>
              <a:gdLst/>
              <a:ahLst/>
              <a:cxnLst>
                <a:cxn ang="0">
                  <a:pos x="645" y="149"/>
                </a:cxn>
                <a:cxn ang="0">
                  <a:pos x="546" y="41"/>
                </a:cxn>
                <a:cxn ang="0">
                  <a:pos x="464" y="8"/>
                </a:cxn>
                <a:cxn ang="0">
                  <a:pos x="335" y="0"/>
                </a:cxn>
                <a:cxn ang="0">
                  <a:pos x="214" y="37"/>
                </a:cxn>
                <a:cxn ang="0">
                  <a:pos x="108" y="77"/>
                </a:cxn>
                <a:cxn ang="0">
                  <a:pos x="44" y="146"/>
                </a:cxn>
                <a:cxn ang="0">
                  <a:pos x="0" y="205"/>
                </a:cxn>
                <a:cxn ang="0">
                  <a:pos x="60" y="154"/>
                </a:cxn>
                <a:cxn ang="0">
                  <a:pos x="40" y="240"/>
                </a:cxn>
                <a:cxn ang="0">
                  <a:pos x="76" y="177"/>
                </a:cxn>
                <a:cxn ang="0">
                  <a:pos x="148" y="115"/>
                </a:cxn>
                <a:cxn ang="0">
                  <a:pos x="214" y="89"/>
                </a:cxn>
                <a:cxn ang="0">
                  <a:pos x="283" y="73"/>
                </a:cxn>
                <a:cxn ang="0">
                  <a:pos x="267" y="58"/>
                </a:cxn>
                <a:cxn ang="0">
                  <a:pos x="310" y="28"/>
                </a:cxn>
                <a:cxn ang="0">
                  <a:pos x="411" y="28"/>
                </a:cxn>
                <a:cxn ang="0">
                  <a:pos x="563" y="92"/>
                </a:cxn>
                <a:cxn ang="0">
                  <a:pos x="598" y="140"/>
                </a:cxn>
                <a:cxn ang="0">
                  <a:pos x="636" y="195"/>
                </a:cxn>
                <a:cxn ang="0">
                  <a:pos x="616" y="141"/>
                </a:cxn>
                <a:cxn ang="0">
                  <a:pos x="645" y="149"/>
                </a:cxn>
                <a:cxn ang="0">
                  <a:pos x="645" y="149"/>
                </a:cxn>
              </a:cxnLst>
              <a:rect l="0" t="0" r="r" b="b"/>
              <a:pathLst>
                <a:path w="645" h="240">
                  <a:moveTo>
                    <a:pt x="645" y="149"/>
                  </a:moveTo>
                  <a:lnTo>
                    <a:pt x="546" y="41"/>
                  </a:lnTo>
                  <a:lnTo>
                    <a:pt x="464" y="8"/>
                  </a:lnTo>
                  <a:lnTo>
                    <a:pt x="335" y="0"/>
                  </a:lnTo>
                  <a:lnTo>
                    <a:pt x="214" y="37"/>
                  </a:lnTo>
                  <a:lnTo>
                    <a:pt x="108" y="77"/>
                  </a:lnTo>
                  <a:lnTo>
                    <a:pt x="44" y="146"/>
                  </a:lnTo>
                  <a:lnTo>
                    <a:pt x="0" y="205"/>
                  </a:lnTo>
                  <a:lnTo>
                    <a:pt x="60" y="154"/>
                  </a:lnTo>
                  <a:lnTo>
                    <a:pt x="40" y="240"/>
                  </a:lnTo>
                  <a:lnTo>
                    <a:pt x="76" y="177"/>
                  </a:lnTo>
                  <a:lnTo>
                    <a:pt x="148" y="115"/>
                  </a:lnTo>
                  <a:lnTo>
                    <a:pt x="214" y="89"/>
                  </a:lnTo>
                  <a:lnTo>
                    <a:pt x="283" y="73"/>
                  </a:lnTo>
                  <a:lnTo>
                    <a:pt x="267" y="58"/>
                  </a:lnTo>
                  <a:lnTo>
                    <a:pt x="310" y="28"/>
                  </a:lnTo>
                  <a:lnTo>
                    <a:pt x="411" y="28"/>
                  </a:lnTo>
                  <a:lnTo>
                    <a:pt x="563" y="92"/>
                  </a:lnTo>
                  <a:lnTo>
                    <a:pt x="598" y="140"/>
                  </a:lnTo>
                  <a:lnTo>
                    <a:pt x="636" y="195"/>
                  </a:lnTo>
                  <a:lnTo>
                    <a:pt x="616" y="141"/>
                  </a:lnTo>
                  <a:lnTo>
                    <a:pt x="645" y="149"/>
                  </a:lnTo>
                  <a:lnTo>
                    <a:pt x="645" y="149"/>
                  </a:lnTo>
                  <a:close/>
                </a:path>
              </a:pathLst>
            </a:custGeom>
            <a:solidFill>
              <a:srgbClr val="FFFFD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52" name="Freeform 52"/>
            <p:cNvSpPr>
              <a:spLocks/>
            </p:cNvSpPr>
            <p:nvPr/>
          </p:nvSpPr>
          <p:spPr bwMode="auto">
            <a:xfrm>
              <a:off x="4927" y="2399"/>
              <a:ext cx="44" cy="80"/>
            </a:xfrm>
            <a:custGeom>
              <a:avLst/>
              <a:gdLst/>
              <a:ahLst/>
              <a:cxnLst>
                <a:cxn ang="0">
                  <a:pos x="130" y="0"/>
                </a:cxn>
                <a:cxn ang="0">
                  <a:pos x="82" y="113"/>
                </a:cxn>
                <a:cxn ang="0">
                  <a:pos x="40" y="139"/>
                </a:cxn>
                <a:cxn ang="0">
                  <a:pos x="49" y="27"/>
                </a:cxn>
                <a:cxn ang="0">
                  <a:pos x="11" y="148"/>
                </a:cxn>
                <a:cxn ang="0">
                  <a:pos x="0" y="260"/>
                </a:cxn>
                <a:cxn ang="0">
                  <a:pos x="4" y="316"/>
                </a:cxn>
                <a:cxn ang="0">
                  <a:pos x="100" y="321"/>
                </a:cxn>
                <a:cxn ang="0">
                  <a:pos x="98" y="293"/>
                </a:cxn>
                <a:cxn ang="0">
                  <a:pos x="26" y="286"/>
                </a:cxn>
                <a:cxn ang="0">
                  <a:pos x="22" y="177"/>
                </a:cxn>
                <a:cxn ang="0">
                  <a:pos x="114" y="148"/>
                </a:cxn>
                <a:cxn ang="0">
                  <a:pos x="130" y="0"/>
                </a:cxn>
                <a:cxn ang="0">
                  <a:pos x="130" y="0"/>
                </a:cxn>
              </a:cxnLst>
              <a:rect l="0" t="0" r="r" b="b"/>
              <a:pathLst>
                <a:path w="130" h="321">
                  <a:moveTo>
                    <a:pt x="130" y="0"/>
                  </a:moveTo>
                  <a:lnTo>
                    <a:pt x="82" y="113"/>
                  </a:lnTo>
                  <a:lnTo>
                    <a:pt x="40" y="139"/>
                  </a:lnTo>
                  <a:lnTo>
                    <a:pt x="49" y="27"/>
                  </a:lnTo>
                  <a:lnTo>
                    <a:pt x="11" y="148"/>
                  </a:lnTo>
                  <a:lnTo>
                    <a:pt x="0" y="260"/>
                  </a:lnTo>
                  <a:lnTo>
                    <a:pt x="4" y="316"/>
                  </a:lnTo>
                  <a:lnTo>
                    <a:pt x="100" y="321"/>
                  </a:lnTo>
                  <a:lnTo>
                    <a:pt x="98" y="293"/>
                  </a:lnTo>
                  <a:lnTo>
                    <a:pt x="26" y="286"/>
                  </a:lnTo>
                  <a:lnTo>
                    <a:pt x="22" y="177"/>
                  </a:lnTo>
                  <a:lnTo>
                    <a:pt x="114" y="148"/>
                  </a:lnTo>
                  <a:lnTo>
                    <a:pt x="130" y="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FFFFD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5" name="右箭头 54"/>
          <p:cNvSpPr/>
          <p:nvPr/>
        </p:nvSpPr>
        <p:spPr bwMode="auto">
          <a:xfrm rot="10800000">
            <a:off x="3200400" y="5105400"/>
            <a:ext cx="3276600" cy="2286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94633E-6 L -0.575 -0.002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36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700" y="-1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66713E-6 L -0.5724 -0.0016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36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00" y="-1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1.92228E-6 L -0.59409 -0.0055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00" y="-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3EDA2-0A9F-4315-B3A6-97743C325093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80</a:t>
            </a:fld>
            <a:endParaRPr lang="en-US" altLang="zh-CN" dirty="0"/>
          </a:p>
        </p:txBody>
      </p:sp>
      <p:graphicFrame>
        <p:nvGraphicFramePr>
          <p:cNvPr id="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314468"/>
              </p:ext>
            </p:extLst>
          </p:nvPr>
        </p:nvGraphicFramePr>
        <p:xfrm>
          <a:off x="762000" y="2684304"/>
          <a:ext cx="3657600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344" name="Equation" r:id="rId3" imgW="1752600" imgH="482600" progId="">
                  <p:embed/>
                </p:oleObj>
              </mc:Choice>
              <mc:Fallback>
                <p:oleObj name="Equation" r:id="rId3" imgW="1752600" imgH="482600" progId="">
                  <p:embed/>
                  <p:pic>
                    <p:nvPicPr>
                      <p:cNvPr id="0" name="Picture 4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684304"/>
                        <a:ext cx="3657600" cy="865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Box 5"/>
              <p:cNvSpPr txBox="1">
                <a:spLocks noChangeArrowheads="1"/>
              </p:cNvSpPr>
              <p:nvPr/>
            </p:nvSpPr>
            <p:spPr bwMode="auto">
              <a:xfrm>
                <a:off x="533400" y="3505200"/>
                <a:ext cx="8382000" cy="28623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l" eaLnBrk="1" hangingPunct="1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zh-CN" altLang="en-US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𝟐</m:t>
                      </m:r>
                      <m:r>
                        <a:rPr kumimoji="1" lang="en-US" altLang="zh-CN" sz="2000" b="1" i="1" dirty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𝑷</m:t>
                      </m:r>
                      <m:r>
                        <a:rPr kumimoji="1" lang="en-US" altLang="zh-CN" sz="2000" b="1" i="1" dirty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＝</m:t>
                      </m:r>
                      <m:d>
                        <m:dPr>
                          <m:ctrlPr>
                            <a:rPr kumimoji="1" lang="en-US" altLang="zh-CN" sz="2000" b="1" i="1" dirty="0" smtClean="0">
                              <a:solidFill>
                                <a:srgbClr val="000000"/>
                              </a:solidFill>
                              <a:latin typeface="Cambria Math"/>
                              <a:ea typeface="黑体" pitchFamily="2" charset="-122"/>
                            </a:rPr>
                          </m:ctrlPr>
                        </m:dPr>
                        <m:e>
                          <m:r>
                            <a:rPr kumimoji="1" lang="en-US" altLang="zh-CN" sz="2000" b="1" i="1" dirty="0">
                              <a:solidFill>
                                <a:srgbClr val="000000"/>
                              </a:solidFill>
                              <a:latin typeface="Cambria Math"/>
                              <a:ea typeface="黑体" pitchFamily="2" charset="-122"/>
                            </a:rPr>
                            <m:t>𝟓</m:t>
                          </m:r>
                          <m:r>
                            <a:rPr kumimoji="1" lang="en-US" altLang="zh-CN" sz="2000" b="1" i="1" dirty="0">
                              <a:solidFill>
                                <a:srgbClr val="000000"/>
                              </a:solidFill>
                              <a:latin typeface="Cambria Math"/>
                              <a:ea typeface="黑体" pitchFamily="2" charset="-122"/>
                            </a:rPr>
                            <m:t>，</m:t>
                          </m:r>
                          <m:r>
                            <a:rPr kumimoji="1" lang="en-US" altLang="zh-CN" sz="2000" b="1" i="1" dirty="0" smtClean="0">
                              <a:solidFill>
                                <a:srgbClr val="000000"/>
                              </a:solidFill>
                              <a:latin typeface="Cambria Math"/>
                              <a:ea typeface="黑体" pitchFamily="2" charset="-122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kumimoji="1" lang="en-US" altLang="zh-CN" sz="2000" b="1" dirty="0" smtClean="0">
                  <a:solidFill>
                    <a:srgbClr val="000000"/>
                  </a:solidFill>
                  <a:latin typeface="Tahoma" pitchFamily="34" charset="0"/>
                  <a:ea typeface="黑体" pitchFamily="2" charset="-122"/>
                </a:endParaRPr>
              </a:p>
              <a:p>
                <a:pPr algn="l" eaLnBrk="1" hangingPunct="1">
                  <a:spcBef>
                    <a:spcPct val="50000"/>
                  </a:spcBef>
                </a:pPr>
                <a:r>
                  <a:rPr kumimoji="1" lang="zh-CN" altLang="en-US" sz="2000" b="1" dirty="0" smtClean="0">
                    <a:solidFill>
                      <a:srgbClr val="000000"/>
                    </a:solidFill>
                    <a:latin typeface="Tahoma" pitchFamily="34" charset="0"/>
                    <a:ea typeface="黑体" pitchFamily="2" charset="-122"/>
                  </a:rPr>
                  <a:t>然后计算</a:t>
                </a:r>
                <a14:m>
                  <m:oMath xmlns:m="http://schemas.openxmlformats.org/officeDocument/2006/math">
                    <m:r>
                      <a:rPr kumimoji="1" lang="zh-CN" altLang="en-US" sz="2000" b="1" i="1" dirty="0" smtClean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𝟑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𝑷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＝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𝟐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𝑷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+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𝑷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=(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𝟓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, 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𝟐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)+(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𝟐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, 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𝟕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)=(</m:t>
                    </m:r>
                    <m:r>
                      <a:rPr kumimoji="1" lang="en-US" altLang="zh-CN" sz="2000" b="1" i="1" dirty="0" smtClean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𝟖</m:t>
                    </m:r>
                    <m:r>
                      <a:rPr kumimoji="1" lang="en-US" altLang="zh-CN" sz="2000" b="1" i="1" dirty="0" smtClean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, </m:t>
                    </m:r>
                    <m:r>
                      <a:rPr kumimoji="1" lang="en-US" altLang="zh-CN" sz="2000" b="1" i="1" dirty="0" smtClean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𝟑</m:t>
                    </m:r>
                    <m:r>
                      <a:rPr kumimoji="1" lang="en-US" altLang="zh-CN" sz="2000" b="1" i="1" dirty="0" smtClean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), </m:t>
                    </m:r>
                  </m:oMath>
                </a14:m>
                <a:r>
                  <a:rPr kumimoji="1" lang="zh-CN" altLang="en-US" sz="2000" b="1" dirty="0">
                    <a:solidFill>
                      <a:srgbClr val="000000"/>
                    </a:solidFill>
                    <a:latin typeface="Tahoma" pitchFamily="34" charset="0"/>
                    <a:ea typeface="黑体" pitchFamily="2" charset="-122"/>
                  </a:rPr>
                  <a:t>依次可以计算出 </a:t>
                </a:r>
                <a14:m>
                  <m:oMath xmlns:m="http://schemas.openxmlformats.org/officeDocument/2006/math">
                    <m:r>
                      <a:rPr kumimoji="1" lang="en-US" altLang="zh-CN" sz="2000" b="1" i="1" dirty="0" smtClean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𝒏𝑷</m:t>
                    </m:r>
                  </m:oMath>
                </a14:m>
                <a:r>
                  <a:rPr kumimoji="1" lang="en-US" altLang="zh-CN" sz="2000" b="1" dirty="0">
                    <a:solidFill>
                      <a:srgbClr val="000000"/>
                    </a:solidFill>
                    <a:latin typeface="Tahoma" pitchFamily="34" charset="0"/>
                    <a:ea typeface="黑体" pitchFamily="2" charset="-122"/>
                  </a:rPr>
                  <a:t>:</a:t>
                </a:r>
              </a:p>
              <a:p>
                <a:pPr algn="l" eaLnBrk="1" hangingPunct="1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𝑷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=(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𝟐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, 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𝟕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)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，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        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𝟐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𝑷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=(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𝟓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, 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𝟐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),         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𝟑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𝑷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=(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𝟖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, 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𝟑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),  </m:t>
                      </m:r>
                    </m:oMath>
                  </m:oMathPara>
                </a14:m>
                <a:endParaRPr kumimoji="1" lang="en-US" altLang="zh-CN" sz="2000" b="1" dirty="0">
                  <a:solidFill>
                    <a:srgbClr val="000000"/>
                  </a:solidFill>
                  <a:latin typeface="Tahoma" pitchFamily="34" charset="0"/>
                  <a:ea typeface="黑体" pitchFamily="2" charset="-122"/>
                </a:endParaRPr>
              </a:p>
              <a:p>
                <a:pPr algn="l" eaLnBrk="1" hangingPunct="1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𝟒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𝑷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=(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𝟏𝟎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, 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𝟐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)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，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   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𝟓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𝑷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=(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𝟑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, 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𝟔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),         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𝟔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𝑷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=(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𝟕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, 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𝟗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), </m:t>
                      </m:r>
                    </m:oMath>
                  </m:oMathPara>
                </a14:m>
                <a:endParaRPr kumimoji="1" lang="en-US" altLang="zh-CN" sz="2000" b="1" dirty="0">
                  <a:solidFill>
                    <a:srgbClr val="000000"/>
                  </a:solidFill>
                  <a:latin typeface="Tahoma" pitchFamily="34" charset="0"/>
                  <a:ea typeface="黑体" pitchFamily="2" charset="-122"/>
                </a:endParaRPr>
              </a:p>
              <a:p>
                <a:pPr algn="l" eaLnBrk="1" hangingPunct="1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𝟕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𝑷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=(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𝟕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, 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𝟐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)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，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       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𝟖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𝑷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=(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𝟑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, 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𝟓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),         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𝟗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𝑷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=(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𝟏𝟎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, 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𝟗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),</m:t>
                      </m:r>
                    </m:oMath>
                  </m:oMathPara>
                </a14:m>
                <a:endParaRPr kumimoji="1" lang="en-US" altLang="zh-CN" sz="2000" b="1" dirty="0">
                  <a:solidFill>
                    <a:srgbClr val="000000"/>
                  </a:solidFill>
                  <a:latin typeface="Tahoma" pitchFamily="34" charset="0"/>
                  <a:ea typeface="黑体" pitchFamily="2" charset="-122"/>
                </a:endParaRPr>
              </a:p>
              <a:p>
                <a:pPr algn="l" eaLnBrk="1" hangingPunct="1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𝟏𝟎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𝑷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=(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𝟖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, 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𝟖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)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，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   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𝟏𝟏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𝑷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=(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𝟓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, 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𝟗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),       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𝟏𝟐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𝑷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=(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𝟐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, 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𝟒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),</m:t>
                      </m:r>
                    </m:oMath>
                  </m:oMathPara>
                </a14:m>
                <a:endParaRPr kumimoji="1" lang="en-US" altLang="zh-CN" sz="2000" b="1" dirty="0">
                  <a:solidFill>
                    <a:srgbClr val="000000"/>
                  </a:solidFill>
                  <a:latin typeface="Tahoma" pitchFamily="34" charset="0"/>
                  <a:ea typeface="黑体" pitchFamily="2" charset="-122"/>
                </a:endParaRPr>
              </a:p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𝟏𝟑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𝑷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＝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 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𝟏𝟐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𝑷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＋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𝑷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＝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 (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𝟐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, 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𝟒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)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＋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 (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𝟐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, 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𝟕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) 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＝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 (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𝟐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, 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𝟒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)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＋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 (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𝟐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, 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－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𝟒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)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＝</m:t>
                      </m:r>
                      <m:r>
                        <a:rPr lang="zh-CN" altLang="en-US" sz="2000" i="1" dirty="0">
                          <a:solidFill>
                            <a:srgbClr val="FF00FF"/>
                          </a:solidFill>
                          <a:latin typeface="Cambria Math"/>
                        </a:rPr>
                        <m:t>𝒪</m:t>
                      </m:r>
                    </m:oMath>
                  </m:oMathPara>
                </a14:m>
                <a:endParaRPr kumimoji="1" lang="en-US" altLang="zh-CN" sz="2000" b="1" i="1" dirty="0">
                  <a:solidFill>
                    <a:srgbClr val="CC3300"/>
                  </a:solidFill>
                  <a:latin typeface="Tahoma" pitchFamily="34" charset="0"/>
                  <a:ea typeface="黑体" pitchFamily="2" charset="-122"/>
                </a:endParaRPr>
              </a:p>
              <a:p>
                <a:pPr algn="l" eaLnBrk="1" hangingPunct="1">
                  <a:spcBef>
                    <a:spcPct val="50000"/>
                  </a:spcBef>
                </a:pPr>
                <a:r>
                  <a:rPr kumimoji="1" lang="zh-CN" altLang="en-US" sz="2000" b="1" dirty="0">
                    <a:solidFill>
                      <a:srgbClr val="000000"/>
                    </a:solidFill>
                    <a:latin typeface="Tahoma" pitchFamily="34" charset="0"/>
                    <a:ea typeface="黑体" pitchFamily="2" charset="-122"/>
                  </a:rPr>
                  <a:t>因此，</a:t>
                </a:r>
                <a14:m>
                  <m:oMath xmlns:m="http://schemas.openxmlformats.org/officeDocument/2006/math">
                    <m:r>
                      <a:rPr kumimoji="1" lang="en-US" altLang="zh-CN" sz="2000" b="1" i="1" dirty="0" smtClean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𝑷</m:t>
                    </m:r>
                    <m:r>
                      <a:rPr kumimoji="1" lang="en-US" altLang="zh-CN" sz="2000" b="1" i="1" dirty="0" smtClean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 = (</m:t>
                    </m:r>
                    <m:r>
                      <a:rPr kumimoji="1" lang="en-US" altLang="zh-CN" sz="2000" b="1" i="1" dirty="0" smtClean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𝟐</m:t>
                    </m:r>
                    <m:r>
                      <a:rPr kumimoji="1" lang="en-US" altLang="zh-CN" sz="2000" b="1" i="1" dirty="0" smtClean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, </m:t>
                    </m:r>
                    <m:r>
                      <a:rPr kumimoji="1" lang="en-US" altLang="zh-CN" sz="2000" b="1" i="1" dirty="0" smtClean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𝟕</m:t>
                    </m:r>
                    <m:r>
                      <a:rPr kumimoji="1" lang="en-US" altLang="zh-CN" sz="2000" b="1" i="1" dirty="0" smtClean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)</m:t>
                    </m:r>
                  </m:oMath>
                </a14:m>
                <a:r>
                  <a:rPr kumimoji="1" lang="zh-CN" altLang="en-US" sz="2000" b="1" dirty="0">
                    <a:solidFill>
                      <a:srgbClr val="000000"/>
                    </a:solidFill>
                    <a:latin typeface="Tahoma" pitchFamily="34" charset="0"/>
                    <a:ea typeface="黑体" pitchFamily="2" charset="-122"/>
                  </a:rPr>
                  <a:t>是</a:t>
                </a:r>
                <a:r>
                  <a:rPr kumimoji="1" lang="en-US" altLang="zh-CN" sz="2000" b="1" dirty="0">
                    <a:solidFill>
                      <a:srgbClr val="000000"/>
                    </a:solidFill>
                    <a:latin typeface="Tahoma" pitchFamily="34" charset="0"/>
                    <a:ea typeface="黑体" pitchFamily="2" charset="-122"/>
                  </a:rPr>
                  <a:t>ECC</a:t>
                </a:r>
                <a:r>
                  <a:rPr kumimoji="1" lang="zh-CN" altLang="en-US" sz="2000" b="1" dirty="0">
                    <a:solidFill>
                      <a:srgbClr val="000000"/>
                    </a:solidFill>
                    <a:latin typeface="Tahoma" pitchFamily="34" charset="0"/>
                    <a:ea typeface="黑体" pitchFamily="2" charset="-122"/>
                  </a:rPr>
                  <a:t>的</a:t>
                </a:r>
                <a:r>
                  <a:rPr kumimoji="1" lang="zh-CN" altLang="en-US" sz="2000" b="1" dirty="0">
                    <a:solidFill>
                      <a:srgbClr val="CC3300"/>
                    </a:solidFill>
                    <a:latin typeface="Tahoma" pitchFamily="34" charset="0"/>
                    <a:ea typeface="黑体" pitchFamily="2" charset="-122"/>
                  </a:rPr>
                  <a:t>生成元</a:t>
                </a:r>
                <a:r>
                  <a:rPr kumimoji="1" lang="zh-CN" altLang="en-US" sz="2000" b="1" dirty="0">
                    <a:solidFill>
                      <a:srgbClr val="000000"/>
                    </a:solidFill>
                    <a:latin typeface="Tahoma" pitchFamily="34" charset="0"/>
                    <a:ea typeface="黑体" pitchFamily="2" charset="-122"/>
                  </a:rPr>
                  <a:t>，</a:t>
                </a:r>
                <a:r>
                  <a:rPr kumimoji="1" lang="en-US" altLang="zh-CN" sz="2000" b="1" dirty="0">
                    <a:solidFill>
                      <a:srgbClr val="000000"/>
                    </a:solidFill>
                    <a:latin typeface="Tahoma" pitchFamily="34" charset="0"/>
                    <a:ea typeface="黑体" pitchFamily="2" charset="-122"/>
                  </a:rPr>
                  <a:t>ECC</a:t>
                </a:r>
                <a:r>
                  <a:rPr kumimoji="1" lang="zh-CN" altLang="en-US" sz="2000" b="1" dirty="0">
                    <a:solidFill>
                      <a:srgbClr val="000000"/>
                    </a:solidFill>
                    <a:latin typeface="Tahoma" pitchFamily="34" charset="0"/>
                    <a:ea typeface="黑体" pitchFamily="2" charset="-122"/>
                  </a:rPr>
                  <a:t>是一个</a:t>
                </a:r>
                <a:r>
                  <a:rPr kumimoji="1" lang="zh-CN" altLang="en-US" sz="2000" b="1" dirty="0" smtClean="0">
                    <a:solidFill>
                      <a:srgbClr val="000000"/>
                    </a:solidFill>
                    <a:latin typeface="Tahoma" pitchFamily="34" charset="0"/>
                    <a:ea typeface="黑体" pitchFamily="2" charset="-122"/>
                  </a:rPr>
                  <a:t>循环群</a:t>
                </a:r>
                <a:endParaRPr kumimoji="1" lang="zh-CN" altLang="en-US" sz="2000" b="1" dirty="0">
                  <a:solidFill>
                    <a:srgbClr val="000000"/>
                  </a:solidFill>
                  <a:latin typeface="Tahoma" pitchFamily="34" charset="0"/>
                  <a:ea typeface="黑体" pitchFamily="2" charset="-122"/>
                </a:endParaRPr>
              </a:p>
            </p:txBody>
          </p:sp>
        </mc:Choice>
        <mc:Fallback xmlns="">
          <p:sp>
            <p:nvSpPr>
              <p:cNvPr id="10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3505200"/>
                <a:ext cx="8382000" cy="2862322"/>
              </a:xfrm>
              <a:prstGeom prst="rect">
                <a:avLst/>
              </a:prstGeom>
              <a:blipFill rotWithShape="1">
                <a:blip r:embed="rId5" cstate="print"/>
                <a:stretch>
                  <a:fillRect l="-800" b="-2766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4692180"/>
              </p:ext>
            </p:extLst>
          </p:nvPr>
        </p:nvGraphicFramePr>
        <p:xfrm>
          <a:off x="4787900" y="2190570"/>
          <a:ext cx="4203700" cy="154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345" name="公式" r:id="rId6" imgW="2145960" imgH="914400" progId="">
                  <p:embed/>
                </p:oleObj>
              </mc:Choice>
              <mc:Fallback>
                <p:oleObj name="公式" r:id="rId6" imgW="2145960" imgH="914400" progId="">
                  <p:embed/>
                  <p:pic>
                    <p:nvPicPr>
                      <p:cNvPr id="0" name="Picture 4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2190570"/>
                        <a:ext cx="4203700" cy="1543050"/>
                      </a:xfrm>
                      <a:prstGeom prst="rect">
                        <a:avLst/>
                      </a:prstGeom>
                      <a:blipFill dpi="0" rotWithShape="0">
                        <a:blip r:embed="rId8"/>
                        <a:srcRect/>
                        <a:tile tx="0" ty="0" sx="100000" sy="100000" flip="none" algn="tl"/>
                      </a:blip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8"/>
              <p:cNvSpPr>
                <a:spLocks noChangeArrowheads="1"/>
              </p:cNvSpPr>
              <p:nvPr/>
            </p:nvSpPr>
            <p:spPr bwMode="auto">
              <a:xfrm>
                <a:off x="460513" y="2209799"/>
                <a:ext cx="3505200" cy="396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l" eaLnBrk="1" hangingPunct="1">
                  <a:spcBef>
                    <a:spcPct val="5000"/>
                  </a:spcBef>
                </a:pPr>
                <a:r>
                  <a:rPr kumimoji="1" lang="zh-CN" altLang="en-US" sz="2000" b="1" dirty="0">
                    <a:latin typeface="黑体" pitchFamily="2" charset="-122"/>
                    <a:ea typeface="黑体" pitchFamily="2" charset="-122"/>
                  </a:rPr>
                  <a:t>考察点</a:t>
                </a:r>
                <a14:m>
                  <m:oMath xmlns:m="http://schemas.openxmlformats.org/officeDocument/2006/math">
                    <m:r>
                      <a:rPr kumimoji="1" lang="en-US" altLang="zh-CN" sz="2000" b="1" i="1" dirty="0" smtClean="0">
                        <a:latin typeface="Cambria Math"/>
                        <a:ea typeface="黑体" pitchFamily="2" charset="-122"/>
                      </a:rPr>
                      <m:t>𝑷</m:t>
                    </m:r>
                    <m:r>
                      <a:rPr kumimoji="1" lang="en-US" altLang="zh-CN" sz="2000" b="1" i="1" dirty="0" smtClean="0">
                        <a:latin typeface="Cambria Math"/>
                        <a:ea typeface="黑体" pitchFamily="2" charset="-122"/>
                      </a:rPr>
                      <m:t>(</m:t>
                    </m:r>
                    <m:r>
                      <a:rPr kumimoji="1" lang="en-US" altLang="zh-CN" sz="2000" b="1" i="1" dirty="0" smtClean="0">
                        <a:latin typeface="Cambria Math"/>
                        <a:ea typeface="黑体" pitchFamily="2" charset="-122"/>
                      </a:rPr>
                      <m:t>𝟐</m:t>
                    </m:r>
                    <m:r>
                      <a:rPr kumimoji="1" lang="en-US" altLang="zh-CN" sz="2000" b="1" i="1" dirty="0" smtClean="0">
                        <a:latin typeface="Cambria Math"/>
                        <a:ea typeface="黑体" pitchFamily="2" charset="-122"/>
                      </a:rPr>
                      <m:t>, </m:t>
                    </m:r>
                    <m:r>
                      <a:rPr kumimoji="1" lang="en-US" altLang="zh-CN" sz="2000" b="1" i="1" dirty="0" smtClean="0">
                        <a:latin typeface="Cambria Math"/>
                        <a:ea typeface="黑体" pitchFamily="2" charset="-122"/>
                      </a:rPr>
                      <m:t>𝟕</m:t>
                    </m:r>
                    <m:r>
                      <a:rPr kumimoji="1" lang="en-US" altLang="zh-CN" sz="2000" b="1" i="1" dirty="0" smtClean="0">
                        <a:latin typeface="Cambria Math"/>
                        <a:ea typeface="黑体" pitchFamily="2" charset="-122"/>
                      </a:rPr>
                      <m:t>)</m:t>
                    </m:r>
                  </m:oMath>
                </a14:m>
                <a:r>
                  <a:rPr kumimoji="1" lang="zh-CN" altLang="en-US" sz="2000" b="1" dirty="0">
                    <a:latin typeface="黑体" pitchFamily="2" charset="-122"/>
                    <a:ea typeface="黑体" pitchFamily="2" charset="-122"/>
                  </a:rPr>
                  <a:t>的倍点运算：</a:t>
                </a:r>
                <a:r>
                  <a:rPr kumimoji="1" lang="zh-CN" altLang="en-US" sz="2000" b="1" dirty="0">
                    <a:solidFill>
                      <a:srgbClr val="CC3300"/>
                    </a:solidFill>
                    <a:latin typeface="黑体" pitchFamily="2" charset="-122"/>
                    <a:ea typeface="黑体" pitchFamily="2" charset="-122"/>
                  </a:rPr>
                  <a:t>                                                  </a:t>
                </a:r>
                <a:endParaRPr kumimoji="1" lang="zh-CN" altLang="en-US" sz="2000" b="1" dirty="0">
                  <a:solidFill>
                    <a:srgbClr val="CC3300"/>
                  </a:solidFill>
                  <a:latin typeface="黑体" pitchFamily="2" charset="-122"/>
                  <a:ea typeface="黑体" pitchFamily="2" charset="-122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13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0513" y="2209799"/>
                <a:ext cx="3505200" cy="396875"/>
              </a:xfrm>
              <a:prstGeom prst="rect">
                <a:avLst/>
              </a:prstGeom>
              <a:blipFill rotWithShape="1">
                <a:blip r:embed="rId9" cstate="print"/>
                <a:stretch>
                  <a:fillRect l="-1913" t="-9091" b="-2272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3"/>
              <p:cNvSpPr>
                <a:spLocks noChangeArrowheads="1"/>
              </p:cNvSpPr>
              <p:nvPr/>
            </p:nvSpPr>
            <p:spPr bwMode="auto">
              <a:xfrm>
                <a:off x="457200" y="1682739"/>
                <a:ext cx="8229600" cy="4070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l">
                  <a:spcBef>
                    <a:spcPct val="20000"/>
                  </a:spcBef>
                  <a:buFontTx/>
                  <a:buChar char="•"/>
                </a:pPr>
                <a:r>
                  <a:rPr kumimoji="1" lang="zh-CN" altLang="en-US" sz="2000" b="1" dirty="0" smtClean="0">
                    <a:latin typeface="Tahoma" pitchFamily="34" charset="0"/>
                    <a:ea typeface="黑体" pitchFamily="2" charset="-122"/>
                  </a:rPr>
                  <a:t>例： </a:t>
                </a:r>
                <a14:m>
                  <m:oMath xmlns:m="http://schemas.openxmlformats.org/officeDocument/2006/math">
                    <m:r>
                      <a:rPr kumimoji="1" lang="zh-CN" altLang="en-US" sz="2000" b="1" dirty="0">
                        <a:latin typeface="Cambria Math"/>
                        <a:ea typeface="黑体" pitchFamily="2" charset="-122"/>
                      </a:rPr>
                      <m:t>由</m:t>
                    </m:r>
                    <m:sSup>
                      <m:sSupPr>
                        <m:ctrlPr>
                          <a:rPr kumimoji="1" lang="en-US" altLang="zh-CN" sz="2000" b="1" i="1" dirty="0" smtClean="0">
                            <a:solidFill>
                              <a:srgbClr val="FF0000"/>
                            </a:solidFill>
                            <a:latin typeface="Cambria Math"/>
                            <a:ea typeface="黑体" pitchFamily="2" charset="-122"/>
                          </a:rPr>
                        </m:ctrlPr>
                      </m:sSupPr>
                      <m:e>
                        <m:r>
                          <a:rPr kumimoji="1" lang="en-US" altLang="zh-CN" sz="2000" b="1" i="1" dirty="0" smtClean="0">
                            <a:solidFill>
                              <a:srgbClr val="FF0000"/>
                            </a:solidFill>
                            <a:latin typeface="Cambria Math"/>
                            <a:ea typeface="黑体" pitchFamily="2" charset="-122"/>
                          </a:rPr>
                          <m:t>𝒚</m:t>
                        </m:r>
                      </m:e>
                      <m:sup>
                        <m:r>
                          <a:rPr kumimoji="1" lang="en-US" altLang="zh-CN" sz="2000" b="1" i="1" dirty="0" smtClean="0">
                            <a:solidFill>
                              <a:srgbClr val="FF0000"/>
                            </a:solidFill>
                            <a:latin typeface="Cambria Math"/>
                            <a:ea typeface="黑体" pitchFamily="2" charset="-122"/>
                          </a:rPr>
                          <m:t>𝟐</m:t>
                        </m:r>
                      </m:sup>
                    </m:sSup>
                    <m:r>
                      <a:rPr kumimoji="1" lang="en-US" altLang="zh-CN" sz="2000" b="1" i="1" dirty="0" smtClean="0">
                        <a:solidFill>
                          <a:srgbClr val="FF0000"/>
                        </a:solidFill>
                        <a:latin typeface="Cambria Math"/>
                        <a:ea typeface="黑体" pitchFamily="2" charset="-122"/>
                      </a:rPr>
                      <m:t>=</m:t>
                    </m:r>
                    <m:sSup>
                      <m:sSupPr>
                        <m:ctrlPr>
                          <a:rPr kumimoji="1" lang="en-US" altLang="zh-CN" sz="2000" b="1" i="1" dirty="0" smtClean="0">
                            <a:solidFill>
                              <a:srgbClr val="FF0000"/>
                            </a:solidFill>
                            <a:latin typeface="Cambria Math"/>
                            <a:ea typeface="黑体" pitchFamily="2" charset="-122"/>
                          </a:rPr>
                        </m:ctrlPr>
                      </m:sSupPr>
                      <m:e>
                        <m:r>
                          <a:rPr kumimoji="1" lang="en-US" altLang="zh-CN" sz="2000" b="1" i="1" dirty="0" smtClean="0">
                            <a:solidFill>
                              <a:srgbClr val="FF0000"/>
                            </a:solidFill>
                            <a:latin typeface="Cambria Math"/>
                            <a:ea typeface="黑体" pitchFamily="2" charset="-122"/>
                          </a:rPr>
                          <m:t>𝒙</m:t>
                        </m:r>
                      </m:e>
                      <m:sup>
                        <m:r>
                          <a:rPr kumimoji="1" lang="en-US" altLang="zh-CN" sz="2000" b="1" i="1" dirty="0" smtClean="0">
                            <a:solidFill>
                              <a:srgbClr val="FF0000"/>
                            </a:solidFill>
                            <a:latin typeface="Cambria Math"/>
                            <a:ea typeface="黑体" pitchFamily="2" charset="-122"/>
                          </a:rPr>
                          <m:t>𝟑</m:t>
                        </m:r>
                      </m:sup>
                    </m:sSup>
                    <m:r>
                      <a:rPr kumimoji="1" lang="en-US" altLang="zh-CN" sz="2000" b="1" dirty="0" smtClean="0">
                        <a:solidFill>
                          <a:srgbClr val="FF0000"/>
                        </a:solidFill>
                        <a:latin typeface="Cambria Math"/>
                        <a:ea typeface="黑体" pitchFamily="2" charset="-122"/>
                      </a:rPr>
                      <m:t>+</m:t>
                    </m:r>
                    <m:r>
                      <a:rPr kumimoji="1" lang="en-US" altLang="zh-CN" sz="2000" b="1" dirty="0" smtClean="0">
                        <a:solidFill>
                          <a:srgbClr val="FF0000"/>
                        </a:solidFill>
                        <a:latin typeface="Cambria Math"/>
                        <a:ea typeface="黑体" pitchFamily="2" charset="-122"/>
                      </a:rPr>
                      <m:t>𝒙</m:t>
                    </m:r>
                    <m:r>
                      <a:rPr kumimoji="1" lang="en-US" altLang="zh-CN" sz="2000" b="1" dirty="0" smtClean="0">
                        <a:solidFill>
                          <a:srgbClr val="FF0000"/>
                        </a:solidFill>
                        <a:latin typeface="Cambria Math"/>
                        <a:ea typeface="黑体" pitchFamily="2" charset="-122"/>
                      </a:rPr>
                      <m:t>+</m:t>
                    </m:r>
                    <m:r>
                      <a:rPr kumimoji="1" lang="en-US" altLang="zh-CN" sz="2000" b="1" dirty="0" smtClean="0">
                        <a:solidFill>
                          <a:srgbClr val="FF0000"/>
                        </a:solidFill>
                        <a:latin typeface="Cambria Math"/>
                        <a:ea typeface="黑体" pitchFamily="2" charset="-122"/>
                      </a:rPr>
                      <m:t>𝟔</m:t>
                    </m:r>
                    <m:r>
                      <a:rPr kumimoji="1" lang="en-US" altLang="zh-CN" sz="2000" b="1" dirty="0" smtClean="0">
                        <a:solidFill>
                          <a:srgbClr val="FF0000"/>
                        </a:solidFill>
                        <a:latin typeface="Cambria Math"/>
                        <a:ea typeface="黑体" pitchFamily="2" charset="-122"/>
                      </a:rPr>
                      <m:t> (</m:t>
                    </m:r>
                    <m:r>
                      <a:rPr kumimoji="1" lang="en-US" altLang="zh-CN" sz="2000" b="1" dirty="0" smtClean="0">
                        <a:solidFill>
                          <a:srgbClr val="FF0000"/>
                        </a:solidFill>
                        <a:latin typeface="Cambria Math"/>
                        <a:ea typeface="黑体" pitchFamily="2" charset="-122"/>
                      </a:rPr>
                      <m:t>𝒎𝒐𝒅</m:t>
                    </m:r>
                    <m:r>
                      <a:rPr kumimoji="1" lang="en-US" altLang="zh-CN" sz="2000" b="1" dirty="0" smtClean="0">
                        <a:solidFill>
                          <a:srgbClr val="FF0000"/>
                        </a:solidFill>
                        <a:latin typeface="Cambria Math"/>
                        <a:ea typeface="黑体" pitchFamily="2" charset="-122"/>
                      </a:rPr>
                      <m:t> </m:t>
                    </m:r>
                    <m:r>
                      <a:rPr kumimoji="1" lang="en-US" altLang="zh-CN" sz="2000" b="1" dirty="0" smtClean="0">
                        <a:solidFill>
                          <a:srgbClr val="FF0000"/>
                        </a:solidFill>
                        <a:latin typeface="Cambria Math"/>
                        <a:ea typeface="黑体" pitchFamily="2" charset="-122"/>
                      </a:rPr>
                      <m:t>𝟏𝟏</m:t>
                    </m:r>
                    <m:r>
                      <a:rPr kumimoji="1" lang="en-US" altLang="zh-CN" sz="2000" b="1" dirty="0" smtClean="0">
                        <a:solidFill>
                          <a:srgbClr val="FF0000"/>
                        </a:solidFill>
                        <a:latin typeface="Cambria Math"/>
                        <a:ea typeface="黑体" pitchFamily="2" charset="-122"/>
                      </a:rPr>
                      <m:t>)</m:t>
                    </m:r>
                  </m:oMath>
                </a14:m>
                <a:r>
                  <a:rPr kumimoji="1" lang="zh-CN" altLang="en-US" sz="2000" b="1" dirty="0">
                    <a:latin typeface="Tahoma" pitchFamily="34" charset="0"/>
                    <a:ea typeface="黑体" pitchFamily="2" charset="-122"/>
                  </a:rPr>
                  <a:t>所确定的有限域 </a:t>
                </a:r>
                <a14:m>
                  <m:oMath xmlns:m="http://schemas.openxmlformats.org/officeDocument/2006/math">
                    <m:r>
                      <a:rPr kumimoji="1" lang="en-US" altLang="zh-CN" sz="2000" b="1" i="1" dirty="0" smtClean="0">
                        <a:latin typeface="Cambria Math"/>
                        <a:ea typeface="黑体" pitchFamily="2" charset="-122"/>
                      </a:rPr>
                      <m:t>𝒁</m:t>
                    </m:r>
                    <m:r>
                      <a:rPr kumimoji="1" lang="en-US" altLang="zh-CN" sz="2000" b="1" i="1" baseline="-25000" dirty="0">
                        <a:latin typeface="Cambria Math"/>
                        <a:ea typeface="黑体" pitchFamily="2" charset="-122"/>
                      </a:rPr>
                      <m:t>𝟏𝟏</m:t>
                    </m:r>
                    <m:r>
                      <a:rPr kumimoji="1" lang="en-US" altLang="zh-CN" sz="2000" b="1" i="1" dirty="0">
                        <a:latin typeface="Cambria Math"/>
                        <a:ea typeface="黑体" pitchFamily="2" charset="-122"/>
                      </a:rPr>
                      <m:t> </m:t>
                    </m:r>
                  </m:oMath>
                </a14:m>
                <a:r>
                  <a:rPr kumimoji="1" lang="zh-CN" altLang="en-US" sz="2000" b="1" dirty="0">
                    <a:latin typeface="Tahoma" pitchFamily="34" charset="0"/>
                    <a:ea typeface="黑体" pitchFamily="2" charset="-122"/>
                  </a:rPr>
                  <a:t>上的椭圆曲线</a:t>
                </a:r>
              </a:p>
            </p:txBody>
          </p:sp>
        </mc:Choice>
        <mc:Fallback xmlns="">
          <p:sp>
            <p:nvSpPr>
              <p:cNvPr id="15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682739"/>
                <a:ext cx="8229600" cy="407099"/>
              </a:xfrm>
              <a:prstGeom prst="rect">
                <a:avLst/>
              </a:prstGeom>
              <a:blipFill rotWithShape="1">
                <a:blip r:embed="rId10" cstate="print"/>
                <a:stretch>
                  <a:fillRect l="-741" t="-8955" b="-25373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autoUpdateAnimBg="0"/>
      <p:bldP spid="13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A589-9869-47AC-9A70-3BEDB108F5FD}" type="slidenum">
              <a:rPr lang="en-US" altLang="zh-CN"/>
              <a:pPr/>
              <a:t>81</a:t>
            </a:fld>
            <a:endParaRPr lang="en-US" altLang="zh-CN"/>
          </a:p>
        </p:txBody>
      </p:sp>
      <p:sp>
        <p:nvSpPr>
          <p:cNvPr id="228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altLang="zh-CN" dirty="0">
                <a:solidFill>
                  <a:schemeClr val="tx1"/>
                </a:solidFill>
              </a:rPr>
              <a:t>Task 1 - Multiplication c = a</a:t>
            </a:r>
            <a:r>
              <a:rPr lang="de-CH" altLang="zh-CN" dirty="0">
                <a:solidFill>
                  <a:schemeClr val="tx1"/>
                </a:solidFill>
                <a:sym typeface="Symbol" pitchFamily="18" charset="2"/>
              </a:rPr>
              <a:t></a:t>
            </a:r>
            <a:r>
              <a:rPr lang="de-CH" altLang="zh-CN" dirty="0">
                <a:solidFill>
                  <a:schemeClr val="tx1"/>
                </a:solidFill>
              </a:rPr>
              <a:t>b in GF</a:t>
            </a:r>
            <a:r>
              <a:rPr lang="de-CH" altLang="zh-CN" baseline="-25000" dirty="0">
                <a:solidFill>
                  <a:schemeClr val="tx1"/>
                </a:solidFill>
              </a:rPr>
              <a:t>11</a:t>
            </a:r>
            <a:endParaRPr lang="en-GB" altLang="zh-CN" baseline="-25000" dirty="0">
              <a:solidFill>
                <a:schemeClr val="tx1"/>
              </a:solidFill>
            </a:endParaRPr>
          </a:p>
        </p:txBody>
      </p:sp>
      <p:sp>
        <p:nvSpPr>
          <p:cNvPr id="228356" name="Rectangle 4"/>
          <p:cNvSpPr>
            <a:spLocks noChangeArrowheads="1"/>
          </p:cNvSpPr>
          <p:nvPr/>
        </p:nvSpPr>
        <p:spPr bwMode="auto">
          <a:xfrm>
            <a:off x="533400" y="2590800"/>
            <a:ext cx="807720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725" tIns="42862" rIns="85725" bIns="42862"/>
          <a:lstStyle>
            <a:lvl1pPr marL="317500" indent="-317500" defTabSz="708025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688975" indent="-231775" defTabSz="708025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060450" indent="-212725" defTabSz="708025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484313" indent="-211138" defTabSz="708025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1909763" indent="-212725" defTabSz="708025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366963" indent="-212725" defTabSz="70802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824163" indent="-212725" defTabSz="70802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281363" indent="-212725" defTabSz="70802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738563" indent="-212725" defTabSz="70802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0" hangingPunct="0">
              <a:spcBef>
                <a:spcPct val="40000"/>
              </a:spcBef>
              <a:buClr>
                <a:srgbClr val="FF3517"/>
              </a:buClr>
              <a:buSzPct val="140000"/>
              <a:buFontTx/>
              <a:buChar char="•"/>
            </a:pPr>
            <a:r>
              <a:rPr kumimoji="0" lang="de-CH" altLang="zh-CN" sz="2000">
                <a:latin typeface="Tahoma" pitchFamily="34" charset="0"/>
              </a:rPr>
              <a:t>Compile a multiplication table for  </a:t>
            </a:r>
            <a:r>
              <a:rPr kumimoji="0" lang="de-CH" altLang="zh-CN" sz="2000">
                <a:solidFill>
                  <a:srgbClr val="FF0000"/>
                </a:solidFill>
                <a:latin typeface="Tahoma" pitchFamily="34" charset="0"/>
              </a:rPr>
              <a:t>c = a </a:t>
            </a:r>
            <a:r>
              <a:rPr kumimoji="0" lang="de-CH" altLang="zh-CN" sz="2200">
                <a:solidFill>
                  <a:srgbClr val="FF0000"/>
                </a:solidFill>
                <a:latin typeface="Tahoma" pitchFamily="34" charset="0"/>
                <a:sym typeface="Symbol" pitchFamily="18" charset="2"/>
              </a:rPr>
              <a:t></a:t>
            </a:r>
            <a:r>
              <a:rPr kumimoji="0" lang="de-CH" altLang="zh-CN" sz="2000">
                <a:solidFill>
                  <a:srgbClr val="FF0000"/>
                </a:solidFill>
                <a:latin typeface="Tahoma" pitchFamily="34" charset="0"/>
              </a:rPr>
              <a:t> b  mod 11</a:t>
            </a:r>
          </a:p>
          <a:p>
            <a:pPr eaLnBrk="0" hangingPunct="0">
              <a:spcBef>
                <a:spcPct val="40000"/>
              </a:spcBef>
              <a:buClr>
                <a:srgbClr val="FF3517"/>
              </a:buClr>
              <a:buSzPct val="140000"/>
              <a:buFontTx/>
              <a:buChar char="•"/>
            </a:pPr>
            <a:r>
              <a:rPr kumimoji="0" lang="de-CH" altLang="zh-CN" sz="2000">
                <a:latin typeface="Tahoma" pitchFamily="34" charset="0"/>
              </a:rPr>
              <a:t>Determine the solutions of  the equation  </a:t>
            </a:r>
            <a:r>
              <a:rPr kumimoji="0" lang="de-CH" altLang="zh-CN" sz="2000">
                <a:solidFill>
                  <a:srgbClr val="FF0000"/>
                </a:solidFill>
                <a:latin typeface="Tahoma" pitchFamily="34" charset="0"/>
              </a:rPr>
              <a:t>x</a:t>
            </a:r>
            <a:r>
              <a:rPr kumimoji="0" lang="de-CH" altLang="zh-CN" sz="2000" baseline="30000">
                <a:solidFill>
                  <a:srgbClr val="FF0000"/>
                </a:solidFill>
                <a:latin typeface="Tahoma" pitchFamily="34" charset="0"/>
              </a:rPr>
              <a:t>2</a:t>
            </a:r>
            <a:r>
              <a:rPr kumimoji="0" lang="de-CH" altLang="zh-CN" sz="2000">
                <a:solidFill>
                  <a:srgbClr val="FF0000"/>
                </a:solidFill>
                <a:latin typeface="Tahoma" pitchFamily="34" charset="0"/>
              </a:rPr>
              <a:t> = </a:t>
            </a:r>
            <a:r>
              <a:rPr kumimoji="0" lang="de-CH" altLang="zh-CN" sz="2000">
                <a:solidFill>
                  <a:srgbClr val="FF0000"/>
                </a:solidFill>
                <a:latin typeface="Tahoma" pitchFamily="34" charset="0"/>
                <a:sym typeface="Symbol" pitchFamily="18" charset="2"/>
              </a:rPr>
              <a:t>5  mod 11</a:t>
            </a:r>
            <a:r>
              <a:rPr kumimoji="0" lang="de-CH" altLang="zh-CN" sz="2000">
                <a:latin typeface="Tahoma" pitchFamily="34" charset="0"/>
              </a:rPr>
              <a:t> </a:t>
            </a:r>
          </a:p>
          <a:p>
            <a:pPr eaLnBrk="0" hangingPunct="0">
              <a:spcBef>
                <a:spcPct val="40000"/>
              </a:spcBef>
              <a:buClr>
                <a:srgbClr val="FF3517"/>
              </a:buClr>
              <a:buSzPct val="140000"/>
              <a:buFontTx/>
              <a:buChar char="•"/>
            </a:pPr>
            <a:endParaRPr kumimoji="0" lang="de-CH" altLang="zh-CN" sz="20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34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8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356" grpId="0" autoUpdateAnimBg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649FB-C9CF-4A71-B1CE-1120F082BD01}" type="slidenum">
              <a:rPr lang="en-US" altLang="zh-CN"/>
              <a:pPr/>
              <a:t>82</a:t>
            </a:fld>
            <a:endParaRPr lang="en-US" altLang="zh-CN"/>
          </a:p>
        </p:txBody>
      </p:sp>
      <p:sp>
        <p:nvSpPr>
          <p:cNvPr id="2304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CH" altLang="zh-CN" dirty="0">
                <a:solidFill>
                  <a:schemeClr val="tx1"/>
                </a:solidFill>
              </a:rPr>
              <a:t>Solution 1 - Multiplication c = a</a:t>
            </a:r>
            <a:r>
              <a:rPr lang="de-CH" altLang="zh-CN" dirty="0">
                <a:solidFill>
                  <a:schemeClr val="tx1"/>
                </a:solidFill>
                <a:sym typeface="Symbol" pitchFamily="18" charset="2"/>
              </a:rPr>
              <a:t></a:t>
            </a:r>
            <a:r>
              <a:rPr lang="de-CH" altLang="zh-CN" dirty="0">
                <a:solidFill>
                  <a:schemeClr val="tx1"/>
                </a:solidFill>
              </a:rPr>
              <a:t>b in GF</a:t>
            </a:r>
            <a:r>
              <a:rPr lang="de-CH" altLang="zh-CN" baseline="-25000" dirty="0">
                <a:solidFill>
                  <a:schemeClr val="tx1"/>
                </a:solidFill>
              </a:rPr>
              <a:t>11</a:t>
            </a:r>
            <a:endParaRPr lang="en-GB" altLang="zh-CN" baseline="-25000" dirty="0">
              <a:solidFill>
                <a:schemeClr val="tx1"/>
              </a:solidFill>
            </a:endParaRPr>
          </a:p>
        </p:txBody>
      </p:sp>
      <p:grpSp>
        <p:nvGrpSpPr>
          <p:cNvPr id="230403" name="Group 3"/>
          <p:cNvGrpSpPr>
            <a:grpSpLocks/>
          </p:cNvGrpSpPr>
          <p:nvPr/>
        </p:nvGrpSpPr>
        <p:grpSpPr bwMode="auto">
          <a:xfrm>
            <a:off x="762000" y="1666875"/>
            <a:ext cx="6019800" cy="5267325"/>
            <a:chOff x="480" y="768"/>
            <a:chExt cx="3792" cy="3318"/>
          </a:xfrm>
        </p:grpSpPr>
        <p:sp>
          <p:nvSpPr>
            <p:cNvPr id="230404" name="Rectangle 4"/>
            <p:cNvSpPr>
              <a:spLocks noChangeArrowheads="1"/>
            </p:cNvSpPr>
            <p:nvPr/>
          </p:nvSpPr>
          <p:spPr bwMode="auto">
            <a:xfrm>
              <a:off x="768" y="1056"/>
              <a:ext cx="3216" cy="2784"/>
            </a:xfrm>
            <a:prstGeom prst="rect">
              <a:avLst/>
            </a:prstGeom>
            <a:solidFill>
              <a:srgbClr val="FFFF9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5725" tIns="42862" rIns="85725" bIns="42862" anchor="ctr"/>
            <a:lstStyle/>
            <a:p>
              <a:pPr algn="ctr"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solidFill>
                    <a:srgbClr val="FF0000"/>
                  </a:solidFill>
                  <a:latin typeface="Courier New" pitchFamily="49" charset="0"/>
                </a:rPr>
                <a:t>0</a:t>
              </a:r>
              <a:r>
                <a:rPr kumimoji="0" lang="zh-CN" altLang="de-DE" sz="2000" b="1">
                  <a:latin typeface="Courier New" pitchFamily="49" charset="0"/>
                </a:rPr>
                <a:t>  0  0  0  0  0  0  0  0  0  0</a:t>
              </a:r>
            </a:p>
            <a:p>
              <a:pPr algn="ctr"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0  </a:t>
              </a:r>
              <a:r>
                <a:rPr kumimoji="0" lang="zh-CN" altLang="de-DE" sz="2000" b="1">
                  <a:solidFill>
                    <a:srgbClr val="FF0000"/>
                  </a:solidFill>
                  <a:latin typeface="Courier New" pitchFamily="49" charset="0"/>
                </a:rPr>
                <a:t>1</a:t>
              </a:r>
              <a:r>
                <a:rPr kumimoji="0" lang="zh-CN" altLang="de-DE" sz="2000" b="1">
                  <a:latin typeface="Courier New" pitchFamily="49" charset="0"/>
                </a:rPr>
                <a:t>  2  3  4  5  6  7  8  9 10</a:t>
              </a:r>
            </a:p>
            <a:p>
              <a:pPr algn="ctr"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  0  2  </a:t>
              </a:r>
              <a:r>
                <a:rPr kumimoji="0" lang="zh-CN" altLang="de-DE" sz="2000" b="1">
                  <a:solidFill>
                    <a:srgbClr val="FF0000"/>
                  </a:solidFill>
                  <a:latin typeface="Courier New" pitchFamily="49" charset="0"/>
                </a:rPr>
                <a:t>4</a:t>
              </a:r>
              <a:r>
                <a:rPr kumimoji="0" lang="zh-CN" altLang="de-DE" sz="2000" b="1">
                  <a:latin typeface="Courier New" pitchFamily="49" charset="0"/>
                </a:rPr>
                <a:t>  6  8 10  1  3  5  7  9  </a:t>
              </a:r>
            </a:p>
            <a:p>
              <a:pPr algn="ctr"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0  3  6  </a:t>
              </a:r>
              <a:r>
                <a:rPr kumimoji="0" lang="zh-CN" altLang="de-DE" sz="2000" b="1">
                  <a:solidFill>
                    <a:srgbClr val="FF0000"/>
                  </a:solidFill>
                  <a:latin typeface="Courier New" pitchFamily="49" charset="0"/>
                </a:rPr>
                <a:t>9</a:t>
              </a:r>
              <a:r>
                <a:rPr kumimoji="0" lang="zh-CN" altLang="de-DE" sz="2000" b="1">
                  <a:latin typeface="Courier New" pitchFamily="49" charset="0"/>
                </a:rPr>
                <a:t>  1  4  7 10  2  5  8</a:t>
              </a:r>
            </a:p>
            <a:p>
              <a:pPr algn="ctr"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0  4  8  1  </a:t>
              </a:r>
              <a:r>
                <a:rPr kumimoji="0" lang="zh-CN" altLang="de-DE" sz="2000" b="1">
                  <a:solidFill>
                    <a:srgbClr val="FF0000"/>
                  </a:solidFill>
                  <a:latin typeface="Courier New" pitchFamily="49" charset="0"/>
                </a:rPr>
                <a:t>5</a:t>
              </a:r>
              <a:r>
                <a:rPr kumimoji="0" lang="zh-CN" altLang="de-DE" sz="2000" b="1">
                  <a:latin typeface="Courier New" pitchFamily="49" charset="0"/>
                </a:rPr>
                <a:t>  9  2  6 10  4  7</a:t>
              </a:r>
            </a:p>
            <a:p>
              <a:pPr algn="ctr"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0  5 10  4  9  </a:t>
              </a:r>
              <a:r>
                <a:rPr kumimoji="0" lang="zh-CN" altLang="de-DE" sz="2000" b="1">
                  <a:solidFill>
                    <a:srgbClr val="FF0000"/>
                  </a:solidFill>
                  <a:latin typeface="Courier New" pitchFamily="49" charset="0"/>
                </a:rPr>
                <a:t>3</a:t>
              </a:r>
              <a:r>
                <a:rPr kumimoji="0" lang="zh-CN" altLang="de-DE" sz="2000" b="1">
                  <a:latin typeface="Courier New" pitchFamily="49" charset="0"/>
                </a:rPr>
                <a:t>  8  2  7  1  6</a:t>
              </a:r>
            </a:p>
            <a:p>
              <a:pPr algn="ctr"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0  6  1  7  2  8  </a:t>
              </a:r>
              <a:r>
                <a:rPr kumimoji="0" lang="zh-CN" altLang="de-DE" sz="2000" b="1">
                  <a:solidFill>
                    <a:srgbClr val="FF0000"/>
                  </a:solidFill>
                  <a:latin typeface="Courier New" pitchFamily="49" charset="0"/>
                </a:rPr>
                <a:t>3</a:t>
              </a:r>
              <a:r>
                <a:rPr kumimoji="0" lang="zh-CN" altLang="de-DE" sz="2000" b="1">
                  <a:latin typeface="Courier New" pitchFamily="49" charset="0"/>
                </a:rPr>
                <a:t>  9  4 10  5</a:t>
              </a:r>
            </a:p>
            <a:p>
              <a:pPr algn="ctr"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0  7  3 10  6  2  9  </a:t>
              </a:r>
              <a:r>
                <a:rPr kumimoji="0" lang="zh-CN" altLang="de-DE" sz="2000" b="1">
                  <a:solidFill>
                    <a:srgbClr val="FF0000"/>
                  </a:solidFill>
                  <a:latin typeface="Courier New" pitchFamily="49" charset="0"/>
                </a:rPr>
                <a:t>5</a:t>
              </a:r>
              <a:r>
                <a:rPr kumimoji="0" lang="zh-CN" altLang="de-DE" sz="2000" b="1">
                  <a:latin typeface="Courier New" pitchFamily="49" charset="0"/>
                </a:rPr>
                <a:t>  1  8  4</a:t>
              </a:r>
            </a:p>
            <a:p>
              <a:pPr algn="ctr"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0  8  5  2 10  7  4  1  </a:t>
              </a:r>
              <a:r>
                <a:rPr kumimoji="0" lang="zh-CN" altLang="de-DE" sz="2000" b="1">
                  <a:solidFill>
                    <a:srgbClr val="FF0000"/>
                  </a:solidFill>
                  <a:latin typeface="Courier New" pitchFamily="49" charset="0"/>
                </a:rPr>
                <a:t>9</a:t>
              </a:r>
              <a:r>
                <a:rPr kumimoji="0" lang="zh-CN" altLang="de-DE" sz="2000" b="1">
                  <a:latin typeface="Courier New" pitchFamily="49" charset="0"/>
                </a:rPr>
                <a:t>  6  3</a:t>
              </a:r>
            </a:p>
            <a:p>
              <a:pPr algn="ctr"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0  9  7  5  3  1 10  8  6  </a:t>
              </a:r>
              <a:r>
                <a:rPr kumimoji="0" lang="zh-CN" altLang="de-DE" sz="2000" b="1">
                  <a:solidFill>
                    <a:srgbClr val="FF0000"/>
                  </a:solidFill>
                  <a:latin typeface="Courier New" pitchFamily="49" charset="0"/>
                </a:rPr>
                <a:t>4</a:t>
              </a:r>
              <a:r>
                <a:rPr kumimoji="0" lang="zh-CN" altLang="de-DE" sz="2000" b="1">
                  <a:latin typeface="Courier New" pitchFamily="49" charset="0"/>
                </a:rPr>
                <a:t>  2</a:t>
              </a:r>
            </a:p>
            <a:p>
              <a:pPr algn="ctr"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0 10  9  8  7  6  5  4  3  2  </a:t>
              </a:r>
              <a:r>
                <a:rPr kumimoji="0" lang="zh-CN" altLang="de-DE" sz="2000" b="1">
                  <a:solidFill>
                    <a:srgbClr val="FF0000"/>
                  </a:solidFill>
                  <a:latin typeface="Courier New" pitchFamily="49" charset="0"/>
                </a:rPr>
                <a:t>1</a:t>
              </a:r>
            </a:p>
          </p:txBody>
        </p:sp>
        <p:sp>
          <p:nvSpPr>
            <p:cNvPr id="230405" name="Rectangle 5"/>
            <p:cNvSpPr>
              <a:spLocks noChangeArrowheads="1"/>
            </p:cNvSpPr>
            <p:nvPr/>
          </p:nvSpPr>
          <p:spPr bwMode="auto">
            <a:xfrm>
              <a:off x="720" y="768"/>
              <a:ext cx="3264" cy="288"/>
            </a:xfrm>
            <a:prstGeom prst="rect">
              <a:avLst/>
            </a:prstGeom>
            <a:solidFill>
              <a:srgbClr val="A3FB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5725" tIns="42862" rIns="85725" bIns="42862" anchor="ctr"/>
            <a:lstStyle/>
            <a:p>
              <a:pPr eaLnBrk="0" hangingPunct="0">
                <a:spcBef>
                  <a:spcPct val="4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 0  1  2  3  4  5  6  7  8  9 10</a:t>
              </a:r>
            </a:p>
          </p:txBody>
        </p:sp>
        <p:sp>
          <p:nvSpPr>
            <p:cNvPr id="230406" name="Line 6"/>
            <p:cNvSpPr>
              <a:spLocks noChangeShapeType="1"/>
            </p:cNvSpPr>
            <p:nvPr/>
          </p:nvSpPr>
          <p:spPr bwMode="auto">
            <a:xfrm>
              <a:off x="768" y="1440"/>
              <a:ext cx="0" cy="5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5725" tIns="42862" rIns="85725" bIns="42862" anchor="ctr"/>
            <a:lstStyle/>
            <a:p>
              <a:endParaRPr lang="zh-CN" altLang="en-US"/>
            </a:p>
          </p:txBody>
        </p:sp>
        <p:sp>
          <p:nvSpPr>
            <p:cNvPr id="230407" name="Rectangle 7"/>
            <p:cNvSpPr>
              <a:spLocks noChangeArrowheads="1"/>
            </p:cNvSpPr>
            <p:nvPr/>
          </p:nvSpPr>
          <p:spPr bwMode="auto">
            <a:xfrm>
              <a:off x="480" y="1056"/>
              <a:ext cx="288" cy="2784"/>
            </a:xfrm>
            <a:prstGeom prst="rect">
              <a:avLst/>
            </a:prstGeom>
            <a:solidFill>
              <a:srgbClr val="A3FB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5725" tIns="42862" rIns="85725" bIns="42862" anchor="ctr"/>
            <a:lstStyle/>
            <a:p>
              <a:pPr algn="ctr"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0</a:t>
              </a:r>
            </a:p>
            <a:p>
              <a:pPr algn="ctr"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1</a:t>
              </a:r>
            </a:p>
            <a:p>
              <a:pPr algn="ctr"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2</a:t>
              </a:r>
            </a:p>
            <a:p>
              <a:pPr algn="ctr"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3</a:t>
              </a:r>
            </a:p>
            <a:p>
              <a:pPr algn="ctr"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4</a:t>
              </a:r>
            </a:p>
            <a:p>
              <a:pPr algn="ctr"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5</a:t>
              </a:r>
            </a:p>
            <a:p>
              <a:pPr algn="ctr"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6</a:t>
              </a:r>
            </a:p>
            <a:p>
              <a:pPr algn="ctr"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7</a:t>
              </a:r>
            </a:p>
            <a:p>
              <a:pPr algn="ctr"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8</a:t>
              </a:r>
            </a:p>
            <a:p>
              <a:pPr algn="ctr"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9</a:t>
              </a:r>
            </a:p>
            <a:p>
              <a:pPr algn="ctr"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10</a:t>
              </a:r>
            </a:p>
          </p:txBody>
        </p:sp>
        <p:sp>
          <p:nvSpPr>
            <p:cNvPr id="230408" name="Line 8"/>
            <p:cNvSpPr>
              <a:spLocks noChangeShapeType="1"/>
            </p:cNvSpPr>
            <p:nvPr/>
          </p:nvSpPr>
          <p:spPr bwMode="auto">
            <a:xfrm>
              <a:off x="480" y="1056"/>
              <a:ext cx="350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5725" tIns="42862" rIns="85725" bIns="42862" anchor="ctr"/>
            <a:lstStyle/>
            <a:p>
              <a:endParaRPr lang="zh-CN" altLang="en-US"/>
            </a:p>
          </p:txBody>
        </p:sp>
        <p:sp>
          <p:nvSpPr>
            <p:cNvPr id="230409" name="Text Box 9"/>
            <p:cNvSpPr txBox="1">
              <a:spLocks noChangeArrowheads="1"/>
            </p:cNvSpPr>
            <p:nvPr/>
          </p:nvSpPr>
          <p:spPr bwMode="auto">
            <a:xfrm>
              <a:off x="3984" y="768"/>
              <a:ext cx="240" cy="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D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5725" tIns="42862" rIns="85725" bIns="42862" anchor="ctr">
              <a:spAutoFit/>
            </a:bodyPr>
            <a:lstStyle/>
            <a:p>
              <a:pPr algn="ctr" eaLnBrk="0" hangingPunct="0">
                <a:spcBef>
                  <a:spcPct val="4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de-DE" altLang="zh-CN" sz="2000" i="1"/>
                <a:t>a</a:t>
              </a:r>
            </a:p>
          </p:txBody>
        </p:sp>
        <p:sp>
          <p:nvSpPr>
            <p:cNvPr id="230410" name="Text Box 10"/>
            <p:cNvSpPr txBox="1">
              <a:spLocks noChangeArrowheads="1"/>
            </p:cNvSpPr>
            <p:nvPr/>
          </p:nvSpPr>
          <p:spPr bwMode="auto">
            <a:xfrm>
              <a:off x="480" y="3840"/>
              <a:ext cx="288" cy="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D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5725" tIns="42862" rIns="85725" bIns="42862" anchor="ctr">
              <a:spAutoFit/>
            </a:bodyPr>
            <a:lstStyle/>
            <a:p>
              <a:pPr algn="ctr" eaLnBrk="0" hangingPunct="0">
                <a:spcBef>
                  <a:spcPct val="4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de-DE" altLang="zh-CN" sz="2000" i="1"/>
                <a:t>b</a:t>
              </a:r>
            </a:p>
          </p:txBody>
        </p:sp>
        <p:sp>
          <p:nvSpPr>
            <p:cNvPr id="230411" name="Text Box 11"/>
            <p:cNvSpPr txBox="1">
              <a:spLocks noChangeArrowheads="1"/>
            </p:cNvSpPr>
            <p:nvPr/>
          </p:nvSpPr>
          <p:spPr bwMode="auto">
            <a:xfrm>
              <a:off x="3984" y="3552"/>
              <a:ext cx="288" cy="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D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5725" tIns="42862" rIns="85725" bIns="42862" anchor="ctr">
              <a:spAutoFit/>
            </a:bodyPr>
            <a:lstStyle/>
            <a:p>
              <a:pPr algn="ctr" eaLnBrk="0" hangingPunct="0">
                <a:spcBef>
                  <a:spcPct val="4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de-DE" altLang="zh-CN" sz="2000" i="1"/>
                <a:t>c</a:t>
              </a:r>
            </a:p>
          </p:txBody>
        </p:sp>
        <p:sp>
          <p:nvSpPr>
            <p:cNvPr id="230412" name="Text Box 12"/>
            <p:cNvSpPr txBox="1">
              <a:spLocks noChangeArrowheads="1"/>
            </p:cNvSpPr>
            <p:nvPr/>
          </p:nvSpPr>
          <p:spPr bwMode="auto">
            <a:xfrm>
              <a:off x="480" y="773"/>
              <a:ext cx="288" cy="2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5725" tIns="42862" rIns="85725" bIns="42862" anchor="ctr">
              <a:spAutoFit/>
            </a:bodyPr>
            <a:lstStyle/>
            <a:p>
              <a:pPr algn="ctr" eaLnBrk="0" hangingPunct="0">
                <a:spcBef>
                  <a:spcPct val="4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400" b="1">
                  <a:latin typeface="Courier New" pitchFamily="49" charset="0"/>
                  <a:sym typeface="Symbol" pitchFamily="18" charset="2"/>
                </a:rPr>
                <a:t></a:t>
              </a:r>
            </a:p>
          </p:txBody>
        </p:sp>
        <p:sp>
          <p:nvSpPr>
            <p:cNvPr id="230413" name="Line 13"/>
            <p:cNvSpPr>
              <a:spLocks noChangeShapeType="1"/>
            </p:cNvSpPr>
            <p:nvPr/>
          </p:nvSpPr>
          <p:spPr bwMode="auto">
            <a:xfrm>
              <a:off x="768" y="768"/>
              <a:ext cx="0" cy="30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5725" tIns="42862" rIns="85725" bIns="42862" anchor="ctr"/>
            <a:lstStyle/>
            <a:p>
              <a:endParaRPr lang="zh-CN" altLang="en-US"/>
            </a:p>
          </p:txBody>
        </p:sp>
      </p:grpSp>
      <p:sp>
        <p:nvSpPr>
          <p:cNvPr id="230415" name="Text Box 15"/>
          <p:cNvSpPr txBox="1">
            <a:spLocks noChangeArrowheads="1"/>
          </p:cNvSpPr>
          <p:nvPr/>
        </p:nvSpPr>
        <p:spPr bwMode="auto">
          <a:xfrm>
            <a:off x="6629400" y="2428875"/>
            <a:ext cx="2085975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D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tIns="108000" bIns="108000">
            <a:spAutoFit/>
          </a:bodyPr>
          <a:lstStyle/>
          <a:p>
            <a:pPr eaLnBrk="0" hangingPunct="0">
              <a:spcBef>
                <a:spcPct val="30000"/>
              </a:spcBef>
            </a:pPr>
            <a:r>
              <a:rPr kumimoji="0" lang="de-CH" altLang="zh-CN" sz="2000">
                <a:latin typeface="Tahoma" pitchFamily="34" charset="0"/>
              </a:rPr>
              <a:t>x</a:t>
            </a:r>
            <a:r>
              <a:rPr kumimoji="0" lang="de-CH" altLang="zh-CN" sz="2000" baseline="30000">
                <a:latin typeface="Tahoma" pitchFamily="34" charset="0"/>
              </a:rPr>
              <a:t>2</a:t>
            </a:r>
            <a:r>
              <a:rPr kumimoji="0" lang="de-CH" altLang="zh-CN" sz="2000">
                <a:latin typeface="Tahoma" pitchFamily="34" charset="0"/>
              </a:rPr>
              <a:t> = 5  mod 11 ?</a:t>
            </a:r>
          </a:p>
        </p:txBody>
      </p:sp>
      <p:sp>
        <p:nvSpPr>
          <p:cNvPr id="230416" name="Text Box 16"/>
          <p:cNvSpPr txBox="1">
            <a:spLocks noChangeArrowheads="1"/>
          </p:cNvSpPr>
          <p:nvPr/>
        </p:nvSpPr>
        <p:spPr bwMode="auto">
          <a:xfrm>
            <a:off x="6629400" y="2809875"/>
            <a:ext cx="173355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D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>
            <a:spAutoFit/>
          </a:bodyPr>
          <a:lstStyle/>
          <a:p>
            <a:pPr eaLnBrk="0" hangingPunct="0">
              <a:spcBef>
                <a:spcPct val="30000"/>
              </a:spcBef>
            </a:pPr>
            <a:r>
              <a:rPr kumimoji="0" lang="de-CH" altLang="zh-CN" sz="2000">
                <a:solidFill>
                  <a:srgbClr val="FF0000"/>
                </a:solidFill>
                <a:latin typeface="Tahoma" pitchFamily="34" charset="0"/>
              </a:rPr>
              <a:t>x</a:t>
            </a:r>
            <a:r>
              <a:rPr kumimoji="0" lang="de-CH" altLang="zh-CN" sz="2000" baseline="-25000">
                <a:solidFill>
                  <a:srgbClr val="FF0000"/>
                </a:solidFill>
                <a:latin typeface="Tahoma" pitchFamily="34" charset="0"/>
              </a:rPr>
              <a:t>1</a:t>
            </a:r>
            <a:r>
              <a:rPr kumimoji="0" lang="de-CH" altLang="zh-CN" sz="2000">
                <a:solidFill>
                  <a:srgbClr val="FF0000"/>
                </a:solidFill>
                <a:latin typeface="Tahoma" pitchFamily="34" charset="0"/>
              </a:rPr>
              <a:t> = 4, x</a:t>
            </a:r>
            <a:r>
              <a:rPr kumimoji="0" lang="de-CH" altLang="zh-CN" sz="2000" baseline="-25000">
                <a:solidFill>
                  <a:srgbClr val="FF0000"/>
                </a:solidFill>
                <a:latin typeface="Tahoma" pitchFamily="34" charset="0"/>
              </a:rPr>
              <a:t>2</a:t>
            </a:r>
            <a:r>
              <a:rPr kumimoji="0" lang="de-CH" altLang="zh-CN" sz="2000">
                <a:solidFill>
                  <a:srgbClr val="FF0000"/>
                </a:solidFill>
                <a:latin typeface="Tahoma" pitchFamily="34" charset="0"/>
              </a:rPr>
              <a:t> = 7</a:t>
            </a:r>
          </a:p>
        </p:txBody>
      </p:sp>
      <p:grpSp>
        <p:nvGrpSpPr>
          <p:cNvPr id="230417" name="Group 17"/>
          <p:cNvGrpSpPr>
            <a:grpSpLocks/>
          </p:cNvGrpSpPr>
          <p:nvPr/>
        </p:nvGrpSpPr>
        <p:grpSpPr bwMode="auto">
          <a:xfrm>
            <a:off x="3124200" y="3724275"/>
            <a:ext cx="1752600" cy="1600200"/>
            <a:chOff x="1968" y="2064"/>
            <a:chExt cx="1104" cy="1008"/>
          </a:xfrm>
        </p:grpSpPr>
        <p:sp>
          <p:nvSpPr>
            <p:cNvPr id="230418" name="Oval 18"/>
            <p:cNvSpPr>
              <a:spLocks noChangeArrowheads="1"/>
            </p:cNvSpPr>
            <p:nvPr/>
          </p:nvSpPr>
          <p:spPr bwMode="auto">
            <a:xfrm>
              <a:off x="2832" y="2832"/>
              <a:ext cx="240" cy="24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D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 tIns="108000" bIns="108000" anchor="ctr"/>
            <a:lstStyle/>
            <a:p>
              <a:endParaRPr lang="zh-CN" altLang="en-US"/>
            </a:p>
          </p:txBody>
        </p:sp>
        <p:sp>
          <p:nvSpPr>
            <p:cNvPr id="230419" name="Oval 19"/>
            <p:cNvSpPr>
              <a:spLocks noChangeArrowheads="1"/>
            </p:cNvSpPr>
            <p:nvPr/>
          </p:nvSpPr>
          <p:spPr bwMode="auto">
            <a:xfrm>
              <a:off x="1968" y="2064"/>
              <a:ext cx="240" cy="24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D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 tIns="108000" bIns="108000" anchor="ctr"/>
            <a:lstStyle/>
            <a:p>
              <a:endParaRPr lang="zh-CN" altLang="en-US"/>
            </a:p>
          </p:txBody>
        </p:sp>
      </p:grpSp>
      <p:grpSp>
        <p:nvGrpSpPr>
          <p:cNvPr id="230420" name="Group 20"/>
          <p:cNvGrpSpPr>
            <a:grpSpLocks/>
          </p:cNvGrpSpPr>
          <p:nvPr/>
        </p:nvGrpSpPr>
        <p:grpSpPr bwMode="auto">
          <a:xfrm>
            <a:off x="787400" y="1679575"/>
            <a:ext cx="4051300" cy="3644900"/>
            <a:chOff x="496" y="776"/>
            <a:chExt cx="2552" cy="2296"/>
          </a:xfrm>
        </p:grpSpPr>
        <p:grpSp>
          <p:nvGrpSpPr>
            <p:cNvPr id="230421" name="Group 21"/>
            <p:cNvGrpSpPr>
              <a:grpSpLocks/>
            </p:cNvGrpSpPr>
            <p:nvPr/>
          </p:nvGrpSpPr>
          <p:grpSpPr bwMode="auto">
            <a:xfrm>
              <a:off x="504" y="784"/>
              <a:ext cx="1696" cy="1520"/>
              <a:chOff x="504" y="784"/>
              <a:chExt cx="1696" cy="1520"/>
            </a:xfrm>
          </p:grpSpPr>
          <p:sp>
            <p:nvSpPr>
              <p:cNvPr id="230422" name="Oval 22"/>
              <p:cNvSpPr>
                <a:spLocks noChangeArrowheads="1"/>
              </p:cNvSpPr>
              <p:nvPr/>
            </p:nvSpPr>
            <p:spPr bwMode="auto">
              <a:xfrm>
                <a:off x="504" y="2064"/>
                <a:ext cx="240" cy="24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9D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wrap="none" tIns="108000" bIns="108000" anchor="ctr"/>
              <a:lstStyle/>
              <a:p>
                <a:endParaRPr lang="zh-CN" altLang="en-US"/>
              </a:p>
            </p:txBody>
          </p:sp>
          <p:sp>
            <p:nvSpPr>
              <p:cNvPr id="230423" name="Oval 23"/>
              <p:cNvSpPr>
                <a:spLocks noChangeArrowheads="1"/>
              </p:cNvSpPr>
              <p:nvPr/>
            </p:nvSpPr>
            <p:spPr bwMode="auto">
              <a:xfrm>
                <a:off x="1960" y="784"/>
                <a:ext cx="240" cy="24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9D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wrap="none" tIns="108000" bIns="108000" anchor="ctr"/>
              <a:lstStyle/>
              <a:p>
                <a:endParaRPr lang="zh-CN" altLang="en-US"/>
              </a:p>
            </p:txBody>
          </p:sp>
        </p:grpSp>
        <p:grpSp>
          <p:nvGrpSpPr>
            <p:cNvPr id="230424" name="Group 24"/>
            <p:cNvGrpSpPr>
              <a:grpSpLocks/>
            </p:cNvGrpSpPr>
            <p:nvPr/>
          </p:nvGrpSpPr>
          <p:grpSpPr bwMode="auto">
            <a:xfrm>
              <a:off x="496" y="776"/>
              <a:ext cx="2552" cy="2296"/>
              <a:chOff x="496" y="776"/>
              <a:chExt cx="2552" cy="2296"/>
            </a:xfrm>
          </p:grpSpPr>
          <p:sp>
            <p:nvSpPr>
              <p:cNvPr id="230425" name="Oval 25"/>
              <p:cNvSpPr>
                <a:spLocks noChangeArrowheads="1"/>
              </p:cNvSpPr>
              <p:nvPr/>
            </p:nvSpPr>
            <p:spPr bwMode="auto">
              <a:xfrm>
                <a:off x="496" y="2832"/>
                <a:ext cx="240" cy="24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9D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wrap="none" tIns="108000" bIns="108000" anchor="ctr"/>
              <a:lstStyle/>
              <a:p>
                <a:endParaRPr lang="zh-CN" altLang="en-US"/>
              </a:p>
            </p:txBody>
          </p:sp>
          <p:sp>
            <p:nvSpPr>
              <p:cNvPr id="230426" name="Oval 26"/>
              <p:cNvSpPr>
                <a:spLocks noChangeArrowheads="1"/>
              </p:cNvSpPr>
              <p:nvPr/>
            </p:nvSpPr>
            <p:spPr bwMode="auto">
              <a:xfrm>
                <a:off x="2808" y="776"/>
                <a:ext cx="240" cy="24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9D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wrap="none" tIns="108000" bIns="108000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237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30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0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0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2" dur="500"/>
                                        <p:tgtEl>
                                          <p:spTgt spid="230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6" dur="500"/>
                                        <p:tgtEl>
                                          <p:spTgt spid="230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415" grpId="0" autoUpdateAnimBg="0"/>
      <p:bldP spid="230416" grpId="0" autoUpdateAnimBg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8463-D1AF-4BDF-9635-83529B7ECDC4}" type="slidenum">
              <a:rPr lang="en-US" altLang="zh-CN"/>
              <a:pPr/>
              <a:t>83</a:t>
            </a:fld>
            <a:endParaRPr lang="en-US" altLang="zh-CN"/>
          </a:p>
        </p:txBody>
      </p:sp>
      <p:sp>
        <p:nvSpPr>
          <p:cNvPr id="232450" name="Rectangle 2"/>
          <p:cNvSpPr>
            <a:spLocks noChangeArrowheads="1"/>
          </p:cNvSpPr>
          <p:nvPr/>
        </p:nvSpPr>
        <p:spPr bwMode="auto">
          <a:xfrm>
            <a:off x="533400" y="2438400"/>
            <a:ext cx="80772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725" tIns="42862" rIns="85725" bIns="42862"/>
          <a:lstStyle>
            <a:lvl1pPr marL="317500" indent="-317500" defTabSz="708025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688975" indent="-231775" defTabSz="708025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060450" indent="-212725" defTabSz="708025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484313" indent="-211138" defTabSz="708025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1909763" indent="-212725" defTabSz="708025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366963" indent="-212725" defTabSz="70802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824163" indent="-212725" defTabSz="70802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281363" indent="-212725" defTabSz="70802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738563" indent="-212725" defTabSz="70802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0" hangingPunct="0">
              <a:spcBef>
                <a:spcPct val="40000"/>
              </a:spcBef>
              <a:buClr>
                <a:srgbClr val="FF3517"/>
              </a:buClr>
              <a:buSzPct val="140000"/>
              <a:buFontTx/>
              <a:buChar char="•"/>
            </a:pPr>
            <a:r>
              <a:rPr kumimoji="0" lang="de-CH" altLang="zh-CN" sz="2000">
                <a:latin typeface="Tahoma" pitchFamily="34" charset="0"/>
              </a:rPr>
              <a:t>Which points </a:t>
            </a:r>
            <a:r>
              <a:rPr kumimoji="0" lang="de-CH" altLang="zh-CN" sz="2000">
                <a:solidFill>
                  <a:srgbClr val="FF0000"/>
                </a:solidFill>
                <a:latin typeface="Tahoma" pitchFamily="34" charset="0"/>
              </a:rPr>
              <a:t>P(x,y)</a:t>
            </a:r>
            <a:r>
              <a:rPr kumimoji="0" lang="de-CH" altLang="zh-CN" sz="2000">
                <a:latin typeface="Tahoma" pitchFamily="34" charset="0"/>
              </a:rPr>
              <a:t> with </a:t>
            </a:r>
            <a:r>
              <a:rPr kumimoji="0" lang="de-CH" altLang="zh-CN" sz="2000">
                <a:solidFill>
                  <a:srgbClr val="FF0000"/>
                </a:solidFill>
                <a:latin typeface="Tahoma" pitchFamily="34" charset="0"/>
              </a:rPr>
              <a:t>x</a:t>
            </a:r>
            <a:r>
              <a:rPr kumimoji="0" lang="de-CH" altLang="zh-CN" sz="2000">
                <a:latin typeface="Tahoma" pitchFamily="34" charset="0"/>
              </a:rPr>
              <a:t> and </a:t>
            </a:r>
            <a:r>
              <a:rPr kumimoji="0" lang="de-CH" altLang="zh-CN" sz="2000">
                <a:solidFill>
                  <a:srgbClr val="FF0000"/>
                </a:solidFill>
                <a:latin typeface="Tahoma" pitchFamily="34" charset="0"/>
              </a:rPr>
              <a:t>y</a:t>
            </a:r>
            <a:r>
              <a:rPr kumimoji="0" lang="de-CH" altLang="zh-CN" sz="2000">
                <a:latin typeface="Tahoma" pitchFamily="34" charset="0"/>
              </a:rPr>
              <a:t> in </a:t>
            </a:r>
            <a:r>
              <a:rPr kumimoji="0" lang="de-CH" altLang="zh-CN" sz="2000">
                <a:solidFill>
                  <a:srgbClr val="FF0000"/>
                </a:solidFill>
                <a:latin typeface="Tahoma" pitchFamily="34" charset="0"/>
              </a:rPr>
              <a:t>GF</a:t>
            </a:r>
            <a:r>
              <a:rPr kumimoji="0" lang="de-CH" altLang="zh-CN" sz="2000" baseline="-25000">
                <a:solidFill>
                  <a:srgbClr val="FF0000"/>
                </a:solidFill>
                <a:latin typeface="Tahoma" pitchFamily="34" charset="0"/>
              </a:rPr>
              <a:t>11</a:t>
            </a:r>
            <a:r>
              <a:rPr kumimoji="0" lang="de-CH" altLang="zh-CN" sz="2000">
                <a:latin typeface="Tahoma" pitchFamily="34" charset="0"/>
              </a:rPr>
              <a:t> fulfill the</a:t>
            </a:r>
            <a:br>
              <a:rPr kumimoji="0" lang="de-CH" altLang="zh-CN" sz="2000">
                <a:latin typeface="Tahoma" pitchFamily="34" charset="0"/>
              </a:rPr>
            </a:br>
            <a:r>
              <a:rPr kumimoji="0" lang="de-CH" altLang="zh-CN" sz="2000">
                <a:latin typeface="Tahoma" pitchFamily="34" charset="0"/>
              </a:rPr>
              <a:t>elliptic curve equation:</a:t>
            </a:r>
            <a:br>
              <a:rPr kumimoji="0" lang="de-CH" altLang="zh-CN" sz="2000">
                <a:latin typeface="Tahoma" pitchFamily="34" charset="0"/>
              </a:rPr>
            </a:br>
            <a:r>
              <a:rPr kumimoji="0" lang="de-CH" altLang="zh-CN" sz="2000">
                <a:latin typeface="Tahoma" pitchFamily="34" charset="0"/>
              </a:rPr>
              <a:t/>
            </a:r>
            <a:br>
              <a:rPr kumimoji="0" lang="de-CH" altLang="zh-CN" sz="2000">
                <a:latin typeface="Tahoma" pitchFamily="34" charset="0"/>
              </a:rPr>
            </a:br>
            <a:r>
              <a:rPr kumimoji="0" lang="de-CH" altLang="zh-CN">
                <a:solidFill>
                  <a:srgbClr val="FF0000"/>
                </a:solidFill>
                <a:latin typeface="Tahoma" pitchFamily="34" charset="0"/>
              </a:rPr>
              <a:t>y</a:t>
            </a:r>
            <a:r>
              <a:rPr kumimoji="0" lang="de-CH" altLang="zh-CN" baseline="30000">
                <a:solidFill>
                  <a:srgbClr val="FF0000"/>
                </a:solidFill>
                <a:latin typeface="Tahoma" pitchFamily="34" charset="0"/>
              </a:rPr>
              <a:t>2 </a:t>
            </a:r>
            <a:r>
              <a:rPr kumimoji="0" lang="de-CH" altLang="zh-CN">
                <a:solidFill>
                  <a:srgbClr val="FF0000"/>
                </a:solidFill>
                <a:latin typeface="Tahoma" pitchFamily="34" charset="0"/>
              </a:rPr>
              <a:t>= x</a:t>
            </a:r>
            <a:r>
              <a:rPr kumimoji="0" lang="de-CH" altLang="zh-CN" baseline="30000">
                <a:solidFill>
                  <a:srgbClr val="FF0000"/>
                </a:solidFill>
                <a:latin typeface="Tahoma" pitchFamily="34" charset="0"/>
              </a:rPr>
              <a:t>3</a:t>
            </a:r>
            <a:r>
              <a:rPr kumimoji="0" lang="de-CH" altLang="zh-CN">
                <a:solidFill>
                  <a:srgbClr val="FF0000"/>
                </a:solidFill>
                <a:latin typeface="Tahoma" pitchFamily="34" charset="0"/>
              </a:rPr>
              <a:t> + x + 6  mod 11</a:t>
            </a:r>
            <a:r>
              <a:rPr kumimoji="0" lang="de-CH" altLang="zh-CN" sz="2000">
                <a:latin typeface="Tahoma" pitchFamily="34" charset="0"/>
              </a:rPr>
              <a:t> </a:t>
            </a:r>
            <a:br>
              <a:rPr kumimoji="0" lang="de-CH" altLang="zh-CN" sz="2000">
                <a:latin typeface="Tahoma" pitchFamily="34" charset="0"/>
              </a:rPr>
            </a:br>
            <a:endParaRPr kumimoji="0" lang="de-CH" altLang="zh-CN" sz="2000">
              <a:solidFill>
                <a:srgbClr val="FF0000"/>
              </a:solidFill>
              <a:latin typeface="Tahoma" pitchFamily="34" charset="0"/>
            </a:endParaRPr>
          </a:p>
        </p:txBody>
      </p:sp>
      <p:sp>
        <p:nvSpPr>
          <p:cNvPr id="23245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altLang="zh-CN" dirty="0">
                <a:solidFill>
                  <a:schemeClr val="tx1"/>
                </a:solidFill>
              </a:rPr>
              <a:t>Task 2 – Points on an Elliptic Curve </a:t>
            </a:r>
            <a:endParaRPr lang="en-GB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23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2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450" grpId="0" autoUpdateAnimBg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091B3-A1FC-4DB9-8760-7F2A89BBBF69}" type="slidenum">
              <a:rPr lang="en-US" altLang="zh-CN"/>
              <a:pPr/>
              <a:t>84</a:t>
            </a:fld>
            <a:endParaRPr lang="en-US" altLang="zh-CN"/>
          </a:p>
        </p:txBody>
      </p:sp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CH" altLang="zh-CN" dirty="0">
                <a:solidFill>
                  <a:schemeClr val="tx1"/>
                </a:solidFill>
              </a:rPr>
              <a:t>Solution 2 – Points on an Elliptic Curve</a:t>
            </a:r>
            <a:endParaRPr lang="en-GB" altLang="zh-CN" dirty="0">
              <a:solidFill>
                <a:schemeClr val="tx1"/>
              </a:solidFill>
            </a:endParaRPr>
          </a:p>
        </p:txBody>
      </p:sp>
      <p:grpSp>
        <p:nvGrpSpPr>
          <p:cNvPr id="234499" name="Group 3"/>
          <p:cNvGrpSpPr>
            <a:grpSpLocks/>
          </p:cNvGrpSpPr>
          <p:nvPr/>
        </p:nvGrpSpPr>
        <p:grpSpPr bwMode="auto">
          <a:xfrm>
            <a:off x="762000" y="1219200"/>
            <a:ext cx="4191000" cy="4876800"/>
            <a:chOff x="480" y="768"/>
            <a:chExt cx="2640" cy="3072"/>
          </a:xfrm>
        </p:grpSpPr>
        <p:sp>
          <p:nvSpPr>
            <p:cNvPr id="234500" name="Rectangle 4"/>
            <p:cNvSpPr>
              <a:spLocks noChangeArrowheads="1"/>
            </p:cNvSpPr>
            <p:nvPr/>
          </p:nvSpPr>
          <p:spPr bwMode="auto">
            <a:xfrm>
              <a:off x="768" y="1056"/>
              <a:ext cx="2352" cy="2784"/>
            </a:xfrm>
            <a:prstGeom prst="rect">
              <a:avLst/>
            </a:prstGeom>
            <a:solidFill>
              <a:srgbClr val="FFFF9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5725" tIns="42862" rIns="85725" bIns="42862" anchor="ctr"/>
            <a:lstStyle/>
            <a:p>
              <a:pPr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solidFill>
                    <a:srgbClr val="FF0000"/>
                  </a:solidFill>
                  <a:latin typeface="Courier New" pitchFamily="49" charset="0"/>
                </a:rPr>
                <a:t> </a:t>
              </a:r>
              <a:r>
                <a:rPr kumimoji="0" lang="zh-CN" altLang="de-DE" sz="2000" b="1">
                  <a:latin typeface="Courier New" pitchFamily="49" charset="0"/>
                </a:rPr>
                <a:t>6  -</a:t>
              </a:r>
            </a:p>
            <a:p>
              <a:pPr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 8  - </a:t>
              </a:r>
            </a:p>
            <a:p>
              <a:pPr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 5  4,7  </a:t>
              </a:r>
              <a:r>
                <a:rPr kumimoji="0" lang="zh-CN" altLang="de-DE" sz="2000" b="1">
                  <a:solidFill>
                    <a:srgbClr val="FF0000"/>
                  </a:solidFill>
                  <a:latin typeface="Courier New" pitchFamily="49" charset="0"/>
                </a:rPr>
                <a:t>(2,4)  (2,7)</a:t>
              </a:r>
              <a:r>
                <a:rPr kumimoji="0" lang="zh-CN" altLang="de-DE" sz="2000" b="1">
                  <a:latin typeface="Courier New" pitchFamily="49" charset="0"/>
                </a:rPr>
                <a:t>    </a:t>
              </a:r>
            </a:p>
            <a:p>
              <a:pPr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 3  5,6  </a:t>
              </a:r>
              <a:r>
                <a:rPr kumimoji="0" lang="zh-CN" altLang="de-DE" sz="2000" b="1">
                  <a:solidFill>
                    <a:srgbClr val="FF0000"/>
                  </a:solidFill>
                  <a:latin typeface="Courier New" pitchFamily="49" charset="0"/>
                </a:rPr>
                <a:t>(3,5)  (3,6)</a:t>
              </a:r>
            </a:p>
            <a:p>
              <a:pPr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 8  -</a:t>
              </a:r>
            </a:p>
            <a:p>
              <a:pPr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 4  2,9  </a:t>
              </a:r>
              <a:r>
                <a:rPr kumimoji="0" lang="zh-CN" altLang="de-DE" sz="2000" b="1">
                  <a:solidFill>
                    <a:srgbClr val="FF0000"/>
                  </a:solidFill>
                  <a:latin typeface="Courier New" pitchFamily="49" charset="0"/>
                </a:rPr>
                <a:t>(5,2)  (5,9)</a:t>
              </a:r>
            </a:p>
            <a:p>
              <a:pPr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 8  -</a:t>
              </a:r>
            </a:p>
            <a:p>
              <a:pPr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 4  2,9  </a:t>
              </a:r>
              <a:r>
                <a:rPr kumimoji="0" lang="zh-CN" altLang="de-DE" sz="2000" b="1">
                  <a:solidFill>
                    <a:srgbClr val="FF0000"/>
                  </a:solidFill>
                  <a:latin typeface="Courier New" pitchFamily="49" charset="0"/>
                </a:rPr>
                <a:t>(7,2)  (7,9)</a:t>
              </a:r>
            </a:p>
            <a:p>
              <a:pPr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 9  3,8  </a:t>
              </a:r>
              <a:r>
                <a:rPr kumimoji="0" lang="zh-CN" altLang="de-DE" sz="2000" b="1">
                  <a:solidFill>
                    <a:srgbClr val="FF0000"/>
                  </a:solidFill>
                  <a:latin typeface="Courier New" pitchFamily="49" charset="0"/>
                </a:rPr>
                <a:t>(8,3)  (8,8)</a:t>
              </a:r>
            </a:p>
            <a:p>
              <a:pPr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 7  -</a:t>
              </a:r>
            </a:p>
            <a:p>
              <a:pPr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 4  2,9  </a:t>
              </a:r>
              <a:r>
                <a:rPr kumimoji="0" lang="zh-CN" altLang="de-DE" sz="2000" b="1">
                  <a:solidFill>
                    <a:srgbClr val="FF0000"/>
                  </a:solidFill>
                  <a:latin typeface="Courier New" pitchFamily="49" charset="0"/>
                </a:rPr>
                <a:t>(10,2) (10,9)</a:t>
              </a:r>
            </a:p>
          </p:txBody>
        </p:sp>
        <p:sp>
          <p:nvSpPr>
            <p:cNvPr id="234501" name="Rectangle 5"/>
            <p:cNvSpPr>
              <a:spLocks noChangeArrowheads="1"/>
            </p:cNvSpPr>
            <p:nvPr/>
          </p:nvSpPr>
          <p:spPr bwMode="auto">
            <a:xfrm>
              <a:off x="720" y="768"/>
              <a:ext cx="2400" cy="288"/>
            </a:xfrm>
            <a:prstGeom prst="rect">
              <a:avLst/>
            </a:prstGeom>
            <a:solidFill>
              <a:srgbClr val="A3FB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5725" tIns="42862" rIns="85725" bIns="42862" anchor="ctr"/>
            <a:lstStyle/>
            <a:p>
              <a:pPr eaLnBrk="0" hangingPunct="0">
                <a:spcBef>
                  <a:spcPct val="4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 </a:t>
              </a:r>
              <a:r>
                <a:rPr kumimoji="0" lang="de-DE" altLang="zh-CN" sz="2000" b="1">
                  <a:latin typeface="Courier New" pitchFamily="49" charset="0"/>
                </a:rPr>
                <a:t>y</a:t>
              </a:r>
              <a:r>
                <a:rPr kumimoji="0" lang="de-DE" altLang="zh-CN" sz="2000" b="1" baseline="30000">
                  <a:latin typeface="Courier New" pitchFamily="49" charset="0"/>
                </a:rPr>
                <a:t>2</a:t>
              </a:r>
              <a:r>
                <a:rPr kumimoji="0" lang="de-DE" altLang="zh-CN" sz="2000" b="1">
                  <a:latin typeface="Courier New" pitchFamily="49" charset="0"/>
                </a:rPr>
                <a:t>  y</a:t>
              </a:r>
              <a:r>
                <a:rPr kumimoji="0" lang="de-DE" altLang="zh-CN" sz="2000" b="1" baseline="-25000">
                  <a:latin typeface="Courier New" pitchFamily="49" charset="0"/>
                </a:rPr>
                <a:t>1,2</a:t>
              </a:r>
              <a:r>
                <a:rPr kumimoji="0" lang="de-DE" altLang="zh-CN" sz="2000" b="1">
                  <a:latin typeface="Courier New" pitchFamily="49" charset="0"/>
                </a:rPr>
                <a:t>  P(x,y) P'(x,y)</a:t>
              </a:r>
            </a:p>
          </p:txBody>
        </p:sp>
        <p:sp>
          <p:nvSpPr>
            <p:cNvPr id="234502" name="Line 6"/>
            <p:cNvSpPr>
              <a:spLocks noChangeShapeType="1"/>
            </p:cNvSpPr>
            <p:nvPr/>
          </p:nvSpPr>
          <p:spPr bwMode="auto">
            <a:xfrm>
              <a:off x="768" y="1440"/>
              <a:ext cx="0" cy="5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5725" tIns="42862" rIns="85725" bIns="42862" anchor="ctr"/>
            <a:lstStyle/>
            <a:p>
              <a:endParaRPr lang="zh-CN" altLang="en-US"/>
            </a:p>
          </p:txBody>
        </p:sp>
        <p:sp>
          <p:nvSpPr>
            <p:cNvPr id="234503" name="Rectangle 7"/>
            <p:cNvSpPr>
              <a:spLocks noChangeArrowheads="1"/>
            </p:cNvSpPr>
            <p:nvPr/>
          </p:nvSpPr>
          <p:spPr bwMode="auto">
            <a:xfrm>
              <a:off x="480" y="1056"/>
              <a:ext cx="288" cy="2784"/>
            </a:xfrm>
            <a:prstGeom prst="rect">
              <a:avLst/>
            </a:prstGeom>
            <a:solidFill>
              <a:srgbClr val="A3FB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5725" tIns="42862" rIns="85725" bIns="42862" anchor="ctr"/>
            <a:lstStyle/>
            <a:p>
              <a:pPr algn="ctr"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0</a:t>
              </a:r>
            </a:p>
            <a:p>
              <a:pPr algn="ctr"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1</a:t>
              </a:r>
            </a:p>
            <a:p>
              <a:pPr algn="ctr"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2</a:t>
              </a:r>
            </a:p>
            <a:p>
              <a:pPr algn="ctr"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3</a:t>
              </a:r>
            </a:p>
            <a:p>
              <a:pPr algn="ctr"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4</a:t>
              </a:r>
            </a:p>
            <a:p>
              <a:pPr algn="ctr"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5</a:t>
              </a:r>
            </a:p>
            <a:p>
              <a:pPr algn="ctr"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6</a:t>
              </a:r>
            </a:p>
            <a:p>
              <a:pPr algn="ctr"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7</a:t>
              </a:r>
            </a:p>
            <a:p>
              <a:pPr algn="ctr"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8</a:t>
              </a:r>
            </a:p>
            <a:p>
              <a:pPr algn="ctr"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9</a:t>
              </a:r>
            </a:p>
            <a:p>
              <a:pPr algn="ctr"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10</a:t>
              </a:r>
            </a:p>
          </p:txBody>
        </p:sp>
        <p:sp>
          <p:nvSpPr>
            <p:cNvPr id="234504" name="Line 8"/>
            <p:cNvSpPr>
              <a:spLocks noChangeShapeType="1"/>
            </p:cNvSpPr>
            <p:nvPr/>
          </p:nvSpPr>
          <p:spPr bwMode="auto">
            <a:xfrm>
              <a:off x="480" y="1056"/>
              <a:ext cx="26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5725" tIns="42862" rIns="85725" bIns="42862" anchor="ctr"/>
            <a:lstStyle/>
            <a:p>
              <a:endParaRPr lang="zh-CN" altLang="en-US"/>
            </a:p>
          </p:txBody>
        </p:sp>
        <p:sp>
          <p:nvSpPr>
            <p:cNvPr id="234505" name="Text Box 9"/>
            <p:cNvSpPr txBox="1">
              <a:spLocks noChangeArrowheads="1"/>
            </p:cNvSpPr>
            <p:nvPr/>
          </p:nvSpPr>
          <p:spPr bwMode="auto">
            <a:xfrm>
              <a:off x="480" y="773"/>
              <a:ext cx="288" cy="2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5725" tIns="42862" rIns="85725" bIns="42862" anchor="ctr">
              <a:spAutoFit/>
            </a:bodyPr>
            <a:lstStyle/>
            <a:p>
              <a:pPr algn="ctr" eaLnBrk="0" hangingPunct="0">
                <a:spcBef>
                  <a:spcPct val="4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de-DE" altLang="zh-CN" sz="2400" b="1">
                  <a:latin typeface="Courier New" pitchFamily="49" charset="0"/>
                  <a:sym typeface="Symbol" pitchFamily="18" charset="2"/>
                </a:rPr>
                <a:t>x</a:t>
              </a:r>
            </a:p>
          </p:txBody>
        </p:sp>
        <p:sp>
          <p:nvSpPr>
            <p:cNvPr id="234506" name="Line 10"/>
            <p:cNvSpPr>
              <a:spLocks noChangeShapeType="1"/>
            </p:cNvSpPr>
            <p:nvPr/>
          </p:nvSpPr>
          <p:spPr bwMode="auto">
            <a:xfrm>
              <a:off x="768" y="768"/>
              <a:ext cx="0" cy="30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5725" tIns="42862" rIns="85725" bIns="42862" anchor="ctr"/>
            <a:lstStyle/>
            <a:p>
              <a:endParaRPr lang="zh-CN" altLang="en-US"/>
            </a:p>
          </p:txBody>
        </p:sp>
      </p:grpSp>
      <p:sp>
        <p:nvSpPr>
          <p:cNvPr id="234508" name="Text Box 12"/>
          <p:cNvSpPr txBox="1">
            <a:spLocks noChangeArrowheads="1"/>
          </p:cNvSpPr>
          <p:nvPr/>
        </p:nvSpPr>
        <p:spPr bwMode="auto">
          <a:xfrm>
            <a:off x="5181600" y="1752600"/>
            <a:ext cx="3446463" cy="424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D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tIns="108000" bIns="108000">
            <a:spAutoFit/>
          </a:bodyPr>
          <a:lstStyle/>
          <a:p>
            <a:pPr eaLnBrk="0" hangingPunct="0">
              <a:spcBef>
                <a:spcPct val="30000"/>
              </a:spcBef>
            </a:pPr>
            <a:r>
              <a:rPr kumimoji="0" lang="de-CH" altLang="zh-CN" sz="2000">
                <a:latin typeface="Tahoma" pitchFamily="34" charset="0"/>
              </a:rPr>
              <a:t>There are 12 points lying</a:t>
            </a:r>
            <a:br>
              <a:rPr kumimoji="0" lang="de-CH" altLang="zh-CN" sz="2000">
                <a:latin typeface="Tahoma" pitchFamily="34" charset="0"/>
              </a:rPr>
            </a:br>
            <a:r>
              <a:rPr kumimoji="0" lang="de-CH" altLang="zh-CN" sz="2000">
                <a:latin typeface="Tahoma" pitchFamily="34" charset="0"/>
              </a:rPr>
              <a:t>on the elliptic curve.</a:t>
            </a:r>
          </a:p>
          <a:p>
            <a:pPr eaLnBrk="0" hangingPunct="0">
              <a:spcBef>
                <a:spcPct val="30000"/>
              </a:spcBef>
            </a:pPr>
            <a:endParaRPr kumimoji="0" lang="de-CH" altLang="zh-CN" sz="2000">
              <a:latin typeface="Tahoma" pitchFamily="34" charset="0"/>
            </a:endParaRPr>
          </a:p>
          <a:p>
            <a:pPr eaLnBrk="0" hangingPunct="0">
              <a:spcBef>
                <a:spcPct val="30000"/>
              </a:spcBef>
            </a:pPr>
            <a:r>
              <a:rPr kumimoji="0" lang="de-CH" altLang="zh-CN" sz="2000">
                <a:latin typeface="Tahoma" pitchFamily="34" charset="0"/>
              </a:rPr>
              <a:t>Together with the point </a:t>
            </a:r>
            <a:r>
              <a:rPr kumimoji="0" lang="de-CH" altLang="zh-CN" sz="2000">
                <a:solidFill>
                  <a:srgbClr val="FF0000"/>
                </a:solidFill>
                <a:latin typeface="Tahoma" pitchFamily="34" charset="0"/>
              </a:rPr>
              <a:t>O</a:t>
            </a:r>
            <a:r>
              <a:rPr kumimoji="0" lang="de-CH" altLang="zh-CN" sz="2000">
                <a:latin typeface="Tahoma" pitchFamily="34" charset="0"/>
              </a:rPr>
              <a:t> at</a:t>
            </a:r>
            <a:br>
              <a:rPr kumimoji="0" lang="de-CH" altLang="zh-CN" sz="2000">
                <a:latin typeface="Tahoma" pitchFamily="34" charset="0"/>
              </a:rPr>
            </a:br>
            <a:r>
              <a:rPr kumimoji="0" lang="de-CH" altLang="zh-CN" sz="2000">
                <a:latin typeface="Tahoma" pitchFamily="34" charset="0"/>
              </a:rPr>
              <a:t>infinity, the points on the</a:t>
            </a:r>
            <a:br>
              <a:rPr kumimoji="0" lang="de-CH" altLang="zh-CN" sz="2000">
                <a:latin typeface="Tahoma" pitchFamily="34" charset="0"/>
              </a:rPr>
            </a:br>
            <a:r>
              <a:rPr kumimoji="0" lang="de-CH" altLang="zh-CN" sz="2000">
                <a:latin typeface="Tahoma" pitchFamily="34" charset="0"/>
              </a:rPr>
              <a:t>elliptic curve form a group</a:t>
            </a:r>
            <a:br>
              <a:rPr kumimoji="0" lang="de-CH" altLang="zh-CN" sz="2000">
                <a:latin typeface="Tahoma" pitchFamily="34" charset="0"/>
              </a:rPr>
            </a:br>
            <a:r>
              <a:rPr kumimoji="0" lang="de-CH" altLang="zh-CN" sz="2000">
                <a:latin typeface="Tahoma" pitchFamily="34" charset="0"/>
              </a:rPr>
              <a:t>with </a:t>
            </a:r>
            <a:r>
              <a:rPr kumimoji="0" lang="de-CH" altLang="zh-CN" sz="2000">
                <a:solidFill>
                  <a:srgbClr val="FF0000"/>
                </a:solidFill>
                <a:latin typeface="Tahoma" pitchFamily="34" charset="0"/>
              </a:rPr>
              <a:t>n=13</a:t>
            </a:r>
            <a:r>
              <a:rPr kumimoji="0" lang="de-CH" altLang="zh-CN" sz="2000">
                <a:latin typeface="Tahoma" pitchFamily="34" charset="0"/>
              </a:rPr>
              <a:t> elements.</a:t>
            </a:r>
          </a:p>
          <a:p>
            <a:pPr eaLnBrk="0" hangingPunct="0">
              <a:spcBef>
                <a:spcPct val="30000"/>
              </a:spcBef>
            </a:pPr>
            <a:endParaRPr kumimoji="0" lang="de-CH" altLang="zh-CN" sz="2000">
              <a:latin typeface="Tahoma" pitchFamily="34" charset="0"/>
            </a:endParaRPr>
          </a:p>
          <a:p>
            <a:pPr eaLnBrk="0" hangingPunct="0">
              <a:spcBef>
                <a:spcPct val="30000"/>
              </a:spcBef>
            </a:pPr>
            <a:r>
              <a:rPr kumimoji="0" lang="de-CH" altLang="zh-CN" sz="2000">
                <a:solidFill>
                  <a:srgbClr val="FF0000"/>
                </a:solidFill>
                <a:latin typeface="Tahoma" pitchFamily="34" charset="0"/>
              </a:rPr>
              <a:t>n</a:t>
            </a:r>
            <a:r>
              <a:rPr kumimoji="0" lang="de-CH" altLang="zh-CN" sz="2000">
                <a:latin typeface="Tahoma" pitchFamily="34" charset="0"/>
              </a:rPr>
              <a:t> is called the </a:t>
            </a:r>
            <a:r>
              <a:rPr kumimoji="0" lang="de-CH" altLang="zh-CN" sz="2000">
                <a:solidFill>
                  <a:srgbClr val="FF0000"/>
                </a:solidFill>
                <a:latin typeface="Tahoma" pitchFamily="34" charset="0"/>
              </a:rPr>
              <a:t>order</a:t>
            </a:r>
            <a:r>
              <a:rPr kumimoji="0" lang="de-CH" altLang="zh-CN" sz="2000">
                <a:latin typeface="Tahoma" pitchFamily="34" charset="0"/>
              </a:rPr>
              <a:t> of the</a:t>
            </a:r>
            <a:br>
              <a:rPr kumimoji="0" lang="de-CH" altLang="zh-CN" sz="2000">
                <a:latin typeface="Tahoma" pitchFamily="34" charset="0"/>
              </a:rPr>
            </a:br>
            <a:r>
              <a:rPr kumimoji="0" lang="de-CH" altLang="zh-CN" sz="2000">
                <a:latin typeface="Tahoma" pitchFamily="34" charset="0"/>
              </a:rPr>
              <a:t>elliptic curve group and </a:t>
            </a:r>
            <a:br>
              <a:rPr kumimoji="0" lang="de-CH" altLang="zh-CN" sz="2000">
                <a:latin typeface="Tahoma" pitchFamily="34" charset="0"/>
              </a:rPr>
            </a:br>
            <a:r>
              <a:rPr kumimoji="0" lang="de-CH" altLang="zh-CN" sz="2000">
                <a:latin typeface="Tahoma" pitchFamily="34" charset="0"/>
              </a:rPr>
              <a:t>depends on the choice of the</a:t>
            </a:r>
            <a:br>
              <a:rPr kumimoji="0" lang="de-CH" altLang="zh-CN" sz="2000">
                <a:latin typeface="Tahoma" pitchFamily="34" charset="0"/>
              </a:rPr>
            </a:br>
            <a:r>
              <a:rPr kumimoji="0" lang="de-CH" altLang="zh-CN" sz="2000">
                <a:latin typeface="Tahoma" pitchFamily="34" charset="0"/>
              </a:rPr>
              <a:t>curve parameters </a:t>
            </a:r>
            <a:r>
              <a:rPr kumimoji="0" lang="de-CH" altLang="zh-CN" sz="2000">
                <a:solidFill>
                  <a:srgbClr val="FF0000"/>
                </a:solidFill>
                <a:latin typeface="Tahoma" pitchFamily="34" charset="0"/>
              </a:rPr>
              <a:t>a</a:t>
            </a:r>
            <a:r>
              <a:rPr kumimoji="0" lang="de-CH" altLang="zh-CN" sz="2000">
                <a:latin typeface="Tahoma" pitchFamily="34" charset="0"/>
              </a:rPr>
              <a:t> and </a:t>
            </a:r>
            <a:r>
              <a:rPr kumimoji="0" lang="de-CH" altLang="zh-CN" sz="2000">
                <a:solidFill>
                  <a:srgbClr val="FF0000"/>
                </a:solidFill>
                <a:latin typeface="Tahoma" pitchFamily="34" charset="0"/>
              </a:rPr>
              <a:t>b</a:t>
            </a:r>
            <a:r>
              <a:rPr kumimoji="0" lang="de-CH" altLang="zh-CN" sz="2000">
                <a:latin typeface="Tahoma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847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4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34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508" grpId="0" autoUpdateAnimBg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4890D-0BA5-41B8-BAA0-3F61571582FD}" type="slidenum">
              <a:rPr lang="en-US" altLang="zh-CN"/>
              <a:pPr/>
              <a:t>85</a:t>
            </a:fld>
            <a:endParaRPr lang="en-US" altLang="zh-CN"/>
          </a:p>
        </p:txBody>
      </p:sp>
      <p:sp>
        <p:nvSpPr>
          <p:cNvPr id="28262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CH" altLang="zh-CN" dirty="0">
                <a:solidFill>
                  <a:schemeClr val="tx1"/>
                </a:solidFill>
              </a:rPr>
              <a:t>Points on an Elliptic Curve</a:t>
            </a:r>
            <a:endParaRPr lang="en-GB" altLang="zh-CN" dirty="0">
              <a:solidFill>
                <a:schemeClr val="tx1"/>
              </a:solidFill>
            </a:endParaRPr>
          </a:p>
        </p:txBody>
      </p:sp>
      <p:sp>
        <p:nvSpPr>
          <p:cNvPr id="282635" name="Text Box 1035"/>
          <p:cNvSpPr txBox="1">
            <a:spLocks noChangeArrowheads="1"/>
          </p:cNvSpPr>
          <p:nvPr/>
        </p:nvSpPr>
        <p:spPr bwMode="auto">
          <a:xfrm>
            <a:off x="609600" y="1219200"/>
            <a:ext cx="8018463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D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tIns="108000" bIns="108000">
            <a:spAutoFit/>
          </a:bodyPr>
          <a:lstStyle/>
          <a:p>
            <a:pPr eaLnBrk="0" hangingPunct="0"/>
            <a:r>
              <a:rPr kumimoji="0" lang="en-US" altLang="zh-CN" sz="3200">
                <a:sym typeface="Symbol" pitchFamily="18" charset="2"/>
              </a:rPr>
              <a:t>An elliptic curve </a:t>
            </a:r>
            <a:r>
              <a:rPr kumimoji="0" lang="en-US" altLang="zh-CN" sz="3200" i="1">
                <a:sym typeface="Symbol" pitchFamily="18" charset="2"/>
              </a:rPr>
              <a:t>E</a:t>
            </a:r>
            <a:r>
              <a:rPr kumimoji="0" lang="en-US" altLang="zh-CN" sz="3200">
                <a:sym typeface="Symbol" pitchFamily="18" charset="2"/>
              </a:rPr>
              <a:t> defined over </a:t>
            </a:r>
            <a:r>
              <a:rPr kumimoji="0" lang="en-US" altLang="zh-CN" sz="3200" b="1">
                <a:sym typeface="Symbol" pitchFamily="18" charset="2"/>
              </a:rPr>
              <a:t>Z</a:t>
            </a:r>
            <a:r>
              <a:rPr kumimoji="0" lang="en-US" altLang="zh-CN" sz="3200">
                <a:sym typeface="Symbol" pitchFamily="18" charset="2"/>
              </a:rPr>
              <a:t>p (</a:t>
            </a:r>
            <a:r>
              <a:rPr kumimoji="0" lang="en-US" altLang="zh-CN" sz="3200" i="1">
                <a:sym typeface="Symbol" pitchFamily="18" charset="2"/>
              </a:rPr>
              <a:t>P</a:t>
            </a:r>
            <a:r>
              <a:rPr kumimoji="0" lang="en-US" altLang="zh-CN" sz="3200">
                <a:sym typeface="Symbol" pitchFamily="18" charset="2"/>
              </a:rPr>
              <a:t> prime, </a:t>
            </a:r>
            <a:r>
              <a:rPr kumimoji="0" lang="en-US" altLang="zh-CN" sz="3200" i="1">
                <a:sym typeface="Symbol" pitchFamily="18" charset="2"/>
              </a:rPr>
              <a:t>P</a:t>
            </a:r>
            <a:r>
              <a:rPr kumimoji="0" lang="en-US" altLang="zh-CN" sz="3200">
                <a:sym typeface="Symbol" pitchFamily="18" charset="2"/>
              </a:rPr>
              <a:t>&gt;3) will have roughly </a:t>
            </a:r>
            <a:r>
              <a:rPr kumimoji="0" lang="en-US" altLang="zh-CN" sz="3200" i="1">
                <a:sym typeface="Symbol" pitchFamily="18" charset="2"/>
              </a:rPr>
              <a:t>P</a:t>
            </a:r>
            <a:r>
              <a:rPr kumimoji="0" lang="en-US" altLang="zh-CN" sz="3200">
                <a:sym typeface="Symbol" pitchFamily="18" charset="2"/>
              </a:rPr>
              <a:t> points on it. More precisely,  a well-known theorem due to Hasse asserts that the number of points on </a:t>
            </a:r>
            <a:r>
              <a:rPr kumimoji="0" lang="en-US" altLang="zh-CN" sz="3200" i="1">
                <a:sym typeface="Symbol" pitchFamily="18" charset="2"/>
              </a:rPr>
              <a:t>E</a:t>
            </a:r>
            <a:r>
              <a:rPr kumimoji="0" lang="en-US" altLang="zh-CN" sz="3200">
                <a:sym typeface="Symbol" pitchFamily="18" charset="2"/>
              </a:rPr>
              <a:t>, which we denote by #</a:t>
            </a:r>
            <a:r>
              <a:rPr kumimoji="0" lang="en-US" altLang="zh-CN" sz="3200" i="1">
                <a:sym typeface="Symbol" pitchFamily="18" charset="2"/>
              </a:rPr>
              <a:t>E</a:t>
            </a:r>
            <a:r>
              <a:rPr kumimoji="0" lang="en-US" altLang="zh-CN" sz="3200">
                <a:sym typeface="Symbol" pitchFamily="18" charset="2"/>
              </a:rPr>
              <a:t>, satisfies the following inequality</a:t>
            </a:r>
            <a:endParaRPr kumimoji="0" lang="de-CH" altLang="zh-CN" sz="3200">
              <a:sym typeface="Symbol" pitchFamily="18" charset="2"/>
            </a:endParaRPr>
          </a:p>
        </p:txBody>
      </p:sp>
      <p:graphicFrame>
        <p:nvGraphicFramePr>
          <p:cNvPr id="282636" name="Object 1036"/>
          <p:cNvGraphicFramePr>
            <a:graphicFrameLocks noChangeAspect="1"/>
          </p:cNvGraphicFramePr>
          <p:nvPr/>
        </p:nvGraphicFramePr>
        <p:xfrm>
          <a:off x="1295400" y="4648200"/>
          <a:ext cx="6096000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14" name="Equation" r:id="rId4" imgW="1942920" imgH="253800" progId="Equation.DSMT4">
                  <p:embed/>
                </p:oleObj>
              </mc:Choice>
              <mc:Fallback>
                <p:oleObj name="Equation" r:id="rId4" imgW="194292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648200"/>
                        <a:ext cx="6096000" cy="79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6276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2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635" grpId="0" autoUpdateAnimBg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1EBE3-DFD7-45C9-8035-39A339328DFD}" type="slidenum">
              <a:rPr lang="en-US" altLang="zh-CN"/>
              <a:pPr/>
              <a:t>86</a:t>
            </a:fld>
            <a:endParaRPr lang="en-US" altLang="zh-CN"/>
          </a:p>
        </p:txBody>
      </p:sp>
      <p:sp>
        <p:nvSpPr>
          <p:cNvPr id="2365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CH" altLang="zh-CN" dirty="0">
                <a:solidFill>
                  <a:schemeClr val="tx1"/>
                </a:solidFill>
              </a:rPr>
              <a:t>Task 3 – Iterate a Point on the Elliptic Curve </a:t>
            </a:r>
            <a:endParaRPr lang="en-GB" altLang="zh-CN" dirty="0">
              <a:solidFill>
                <a:schemeClr val="tx1"/>
              </a:solidFill>
            </a:endParaRPr>
          </a:p>
        </p:txBody>
      </p:sp>
      <p:grpSp>
        <p:nvGrpSpPr>
          <p:cNvPr id="236548" name="Group 4"/>
          <p:cNvGrpSpPr>
            <a:grpSpLocks/>
          </p:cNvGrpSpPr>
          <p:nvPr/>
        </p:nvGrpSpPr>
        <p:grpSpPr bwMode="auto">
          <a:xfrm>
            <a:off x="533400" y="1447800"/>
            <a:ext cx="8077200" cy="1819275"/>
            <a:chOff x="336" y="912"/>
            <a:chExt cx="5088" cy="1146"/>
          </a:xfrm>
        </p:grpSpPr>
        <p:sp>
          <p:nvSpPr>
            <p:cNvPr id="236549" name="Rectangle 5"/>
            <p:cNvSpPr>
              <a:spLocks noChangeArrowheads="1"/>
            </p:cNvSpPr>
            <p:nvPr/>
          </p:nvSpPr>
          <p:spPr bwMode="auto">
            <a:xfrm>
              <a:off x="336" y="912"/>
              <a:ext cx="5088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5725" tIns="42862" rIns="85725" bIns="42862"/>
            <a:lstStyle>
              <a:lvl1pPr marL="317500" indent="-317500" defTabSz="708025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688975" indent="-231775" defTabSz="708025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060450" indent="-212725" defTabSz="708025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484313" indent="-211138" defTabSz="708025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1909763" indent="-212725" defTabSz="708025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366963" indent="-212725" defTabSz="708025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824163" indent="-212725" defTabSz="708025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281363" indent="-212725" defTabSz="708025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738563" indent="-212725" defTabSz="708025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0" hangingPunct="0">
                <a:spcBef>
                  <a:spcPct val="40000"/>
                </a:spcBef>
                <a:buClr>
                  <a:srgbClr val="FF3517"/>
                </a:buClr>
                <a:buSzPct val="140000"/>
                <a:buFontTx/>
                <a:buChar char="•"/>
              </a:pPr>
              <a:r>
                <a:rPr kumimoji="0" lang="de-CH" altLang="zh-CN" sz="2000" dirty="0">
                  <a:latin typeface="Tahoma" pitchFamily="34" charset="0"/>
                </a:rPr>
                <a:t>Iterate the point </a:t>
              </a:r>
              <a:r>
                <a:rPr kumimoji="0" lang="de-CH" altLang="zh-CN" sz="2000" dirty="0">
                  <a:solidFill>
                    <a:srgbClr val="FF0000"/>
                  </a:solidFill>
                  <a:latin typeface="Tahoma" pitchFamily="34" charset="0"/>
                </a:rPr>
                <a:t>P(2,4)</a:t>
              </a:r>
              <a:r>
                <a:rPr kumimoji="0" lang="de-CH" altLang="zh-CN" sz="2000" dirty="0">
                  <a:latin typeface="Tahoma" pitchFamily="34" charset="0"/>
                </a:rPr>
                <a:t> lying on </a:t>
              </a:r>
              <a:r>
                <a:rPr kumimoji="0" lang="de-CH" altLang="zh-CN" sz="2000" dirty="0">
                  <a:solidFill>
                    <a:srgbClr val="FF0000"/>
                  </a:solidFill>
                  <a:latin typeface="Tahoma" pitchFamily="34" charset="0"/>
                </a:rPr>
                <a:t>y</a:t>
              </a:r>
              <a:r>
                <a:rPr kumimoji="0" lang="de-CH" altLang="zh-CN" sz="2000" baseline="30000" dirty="0">
                  <a:solidFill>
                    <a:srgbClr val="FF0000"/>
                  </a:solidFill>
                  <a:latin typeface="Tahoma" pitchFamily="34" charset="0"/>
                </a:rPr>
                <a:t>2 </a:t>
              </a:r>
              <a:r>
                <a:rPr kumimoji="0" lang="de-CH" altLang="zh-CN" sz="2000" dirty="0">
                  <a:solidFill>
                    <a:srgbClr val="FF0000"/>
                  </a:solidFill>
                  <a:latin typeface="Tahoma" pitchFamily="34" charset="0"/>
                </a:rPr>
                <a:t>= x</a:t>
              </a:r>
              <a:r>
                <a:rPr kumimoji="0" lang="de-CH" altLang="zh-CN" sz="2000" baseline="30000" dirty="0">
                  <a:solidFill>
                    <a:srgbClr val="FF0000"/>
                  </a:solidFill>
                  <a:latin typeface="Tahoma" pitchFamily="34" charset="0"/>
                </a:rPr>
                <a:t>3</a:t>
              </a:r>
              <a:r>
                <a:rPr kumimoji="0" lang="de-CH" altLang="zh-CN" sz="2000" dirty="0">
                  <a:solidFill>
                    <a:srgbClr val="FF0000"/>
                  </a:solidFill>
                  <a:latin typeface="Tahoma" pitchFamily="34" charset="0"/>
                </a:rPr>
                <a:t> + x + 6  mod 11</a:t>
              </a:r>
              <a:r>
                <a:rPr kumimoji="0" lang="de-CH" altLang="zh-CN" sz="2000" dirty="0">
                  <a:latin typeface="Tahoma" pitchFamily="34" charset="0"/>
                </a:rPr>
                <a:t>:</a:t>
              </a:r>
            </a:p>
            <a:p>
              <a:pPr eaLnBrk="0" hangingPunct="0">
                <a:spcBef>
                  <a:spcPct val="40000"/>
                </a:spcBef>
                <a:buClr>
                  <a:srgbClr val="FF3517"/>
                </a:buClr>
                <a:buSzPct val="140000"/>
                <a:buFontTx/>
                <a:buChar char="•"/>
              </a:pPr>
              <a:r>
                <a:rPr kumimoji="0" lang="de-CH" altLang="zh-CN" sz="2000" dirty="0">
                  <a:latin typeface="Tahoma" pitchFamily="34" charset="0"/>
                </a:rPr>
                <a:t>Compute  2</a:t>
              </a:r>
              <a:r>
                <a:rPr kumimoji="0" lang="de-CH" altLang="zh-CN" sz="2000" dirty="0">
                  <a:solidFill>
                    <a:srgbClr val="FF0000"/>
                  </a:solidFill>
                  <a:latin typeface="Tahoma" pitchFamily="34" charset="0"/>
                </a:rPr>
                <a:t>P = P + P  </a:t>
              </a:r>
              <a:r>
                <a:rPr kumimoji="0" lang="de-CH" altLang="zh-CN" sz="2000" dirty="0">
                  <a:latin typeface="Tahoma" pitchFamily="34" charset="0"/>
                </a:rPr>
                <a:t>by doubling the point P</a:t>
              </a:r>
            </a:p>
          </p:txBody>
        </p:sp>
        <p:sp>
          <p:nvSpPr>
            <p:cNvPr id="236553" name="Rectangle 9"/>
            <p:cNvSpPr>
              <a:spLocks noChangeArrowheads="1"/>
            </p:cNvSpPr>
            <p:nvPr/>
          </p:nvSpPr>
          <p:spPr bwMode="auto">
            <a:xfrm>
              <a:off x="336" y="1512"/>
              <a:ext cx="5088" cy="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5725" tIns="42862" rIns="85725" bIns="42862"/>
            <a:lstStyle>
              <a:lvl1pPr marL="317500" indent="-317500" defTabSz="708025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688975" indent="-231775" defTabSz="708025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060450" indent="-212725" defTabSz="708025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484313" indent="-211138" defTabSz="708025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1909763" indent="-212725" defTabSz="708025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366963" indent="-212725" defTabSz="708025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824163" indent="-212725" defTabSz="708025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281363" indent="-212725" defTabSz="708025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738563" indent="-212725" defTabSz="708025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0" hangingPunct="0">
                <a:spcBef>
                  <a:spcPct val="40000"/>
                </a:spcBef>
                <a:buClr>
                  <a:srgbClr val="FF3517"/>
                </a:buClr>
                <a:buSzPct val="140000"/>
                <a:buFontTx/>
                <a:buChar char="•"/>
              </a:pPr>
              <a:r>
                <a:rPr kumimoji="0" lang="de-CH" altLang="zh-CN" sz="2000" dirty="0">
                  <a:latin typeface="Tahoma" pitchFamily="34" charset="0"/>
                </a:rPr>
                <a:t>Compute  3</a:t>
              </a:r>
              <a:r>
                <a:rPr kumimoji="0" lang="de-CH" altLang="zh-CN" sz="2000" dirty="0">
                  <a:solidFill>
                    <a:srgbClr val="FF0000"/>
                  </a:solidFill>
                  <a:latin typeface="Tahoma" pitchFamily="34" charset="0"/>
                </a:rPr>
                <a:t>P = P + P + P = 2P + P  </a:t>
              </a:r>
              <a:r>
                <a:rPr kumimoji="0" lang="de-CH" altLang="zh-CN" sz="2000" dirty="0">
                  <a:latin typeface="Tahoma" pitchFamily="34" charset="0"/>
                </a:rPr>
                <a:t>by point addition </a:t>
              </a:r>
              <a:br>
                <a:rPr kumimoji="0" lang="de-CH" altLang="zh-CN" sz="2000" dirty="0">
                  <a:latin typeface="Tahoma" pitchFamily="34" charset="0"/>
                </a:rPr>
              </a:br>
              <a:endParaRPr kumimoji="0" lang="de-CH" altLang="zh-CN" sz="2000" dirty="0">
                <a:latin typeface="Tahoma" pitchFamily="34" charset="0"/>
              </a:endParaRPr>
            </a:p>
          </p:txBody>
        </p:sp>
        <p:sp>
          <p:nvSpPr>
            <p:cNvPr id="236557" name="Rectangle 13"/>
            <p:cNvSpPr>
              <a:spLocks noChangeArrowheads="1"/>
            </p:cNvSpPr>
            <p:nvPr/>
          </p:nvSpPr>
          <p:spPr bwMode="auto">
            <a:xfrm>
              <a:off x="336" y="1722"/>
              <a:ext cx="5088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5725" tIns="42862" rIns="85725" bIns="42862"/>
            <a:lstStyle>
              <a:lvl1pPr marL="317500" indent="-317500" defTabSz="708025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688975" indent="-231775" defTabSz="708025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060450" indent="-212725" defTabSz="708025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484313" indent="-211138" defTabSz="708025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1909763" indent="-212725" defTabSz="708025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366963" indent="-212725" defTabSz="708025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824163" indent="-212725" defTabSz="708025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281363" indent="-212725" defTabSz="708025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738563" indent="-212725" defTabSz="708025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0" hangingPunct="0">
                <a:spcBef>
                  <a:spcPct val="40000"/>
                </a:spcBef>
                <a:buClr>
                  <a:srgbClr val="FF3517"/>
                </a:buClr>
                <a:buSzPct val="140000"/>
                <a:buFontTx/>
                <a:buChar char="•"/>
              </a:pPr>
              <a:r>
                <a:rPr kumimoji="0" lang="de-CH" altLang="zh-CN" sz="2000" dirty="0">
                  <a:latin typeface="Tahoma" pitchFamily="34" charset="0"/>
                </a:rPr>
                <a:t>All operations are computed in GF</a:t>
              </a:r>
              <a:r>
                <a:rPr kumimoji="0" lang="de-CH" altLang="zh-CN" sz="2000" baseline="-25000" dirty="0">
                  <a:latin typeface="Tahoma" pitchFamily="34" charset="0"/>
                </a:rPr>
                <a:t>11</a:t>
              </a:r>
            </a:p>
          </p:txBody>
        </p:sp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5139629"/>
              </p:ext>
            </p:extLst>
          </p:nvPr>
        </p:nvGraphicFramePr>
        <p:xfrm>
          <a:off x="1496218" y="3098581"/>
          <a:ext cx="6151563" cy="360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84" name="公式" r:id="rId4" imgW="2705100" imgH="1866900" progId="">
                  <p:embed/>
                </p:oleObj>
              </mc:Choice>
              <mc:Fallback>
                <p:oleObj name="公式" r:id="rId4" imgW="2705100" imgH="186690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6218" y="3098581"/>
                        <a:ext cx="6151563" cy="360362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686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6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3B485-382B-41C3-93C1-AFC6CAC983D6}" type="slidenum">
              <a:rPr lang="en-US" altLang="zh-CN"/>
              <a:pPr/>
              <a:t>87</a:t>
            </a:fld>
            <a:endParaRPr lang="en-US" altLang="zh-CN"/>
          </a:p>
        </p:txBody>
      </p:sp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CH" altLang="zh-CN" dirty="0">
                <a:solidFill>
                  <a:schemeClr val="tx1"/>
                </a:solidFill>
              </a:rPr>
              <a:t>Solution 3 – Iterate a Point on the Elliptic Curve </a:t>
            </a:r>
            <a:endParaRPr lang="en-GB" altLang="zh-CN" dirty="0">
              <a:solidFill>
                <a:schemeClr val="tx1"/>
              </a:solidFill>
            </a:endParaRPr>
          </a:p>
        </p:txBody>
      </p:sp>
      <p:grpSp>
        <p:nvGrpSpPr>
          <p:cNvPr id="238596" name="Group 4"/>
          <p:cNvGrpSpPr>
            <a:grpSpLocks/>
          </p:cNvGrpSpPr>
          <p:nvPr/>
        </p:nvGrpSpPr>
        <p:grpSpPr bwMode="auto">
          <a:xfrm>
            <a:off x="533400" y="1447801"/>
            <a:ext cx="8077200" cy="1230313"/>
            <a:chOff x="336" y="912"/>
            <a:chExt cx="5088" cy="775"/>
          </a:xfrm>
        </p:grpSpPr>
        <p:sp>
          <p:nvSpPr>
            <p:cNvPr id="238597" name="Rectangle 5"/>
            <p:cNvSpPr>
              <a:spLocks noChangeArrowheads="1"/>
            </p:cNvSpPr>
            <p:nvPr/>
          </p:nvSpPr>
          <p:spPr bwMode="auto">
            <a:xfrm>
              <a:off x="336" y="912"/>
              <a:ext cx="5088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5725" tIns="42862" rIns="85725" bIns="42862"/>
            <a:lstStyle>
              <a:lvl1pPr marL="317500" indent="-317500" defTabSz="708025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688975" indent="-231775" defTabSz="708025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060450" indent="-212725" defTabSz="708025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484313" indent="-211138" defTabSz="708025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1909763" indent="-212725" defTabSz="708025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366963" indent="-212725" defTabSz="708025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824163" indent="-212725" defTabSz="708025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281363" indent="-212725" defTabSz="708025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738563" indent="-212725" defTabSz="708025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0" hangingPunct="0">
                <a:spcBef>
                  <a:spcPct val="40000"/>
                </a:spcBef>
                <a:buClr>
                  <a:srgbClr val="FF3517"/>
                </a:buClr>
                <a:buSzPct val="140000"/>
                <a:buFontTx/>
                <a:buChar char="•"/>
              </a:pPr>
              <a:r>
                <a:rPr kumimoji="0" lang="de-CH" altLang="zh-CN" sz="2000">
                  <a:latin typeface="Tahoma" pitchFamily="34" charset="0"/>
                </a:rPr>
                <a:t>Compute  2</a:t>
              </a:r>
              <a:r>
                <a:rPr kumimoji="0" lang="de-CH" altLang="zh-CN" sz="2000">
                  <a:solidFill>
                    <a:srgbClr val="FF0000"/>
                  </a:solidFill>
                  <a:latin typeface="Tahoma" pitchFamily="34" charset="0"/>
                </a:rPr>
                <a:t>P = P </a:t>
              </a:r>
              <a:r>
                <a:rPr kumimoji="0" lang="de-CH" altLang="zh-CN" sz="2000">
                  <a:solidFill>
                    <a:srgbClr val="FF0000"/>
                  </a:solidFill>
                  <a:latin typeface="Tahoma" pitchFamily="34" charset="0"/>
                  <a:sym typeface="Symbol" pitchFamily="18" charset="2"/>
                </a:rPr>
                <a:t>+</a:t>
              </a:r>
              <a:r>
                <a:rPr kumimoji="0" lang="de-CH" altLang="zh-CN" sz="2000">
                  <a:solidFill>
                    <a:srgbClr val="FF0000"/>
                  </a:solidFill>
                  <a:latin typeface="Tahoma" pitchFamily="34" charset="0"/>
                </a:rPr>
                <a:t> P  </a:t>
              </a:r>
              <a:r>
                <a:rPr kumimoji="0" lang="de-CH" altLang="zh-CN" sz="2000">
                  <a:latin typeface="Tahoma" pitchFamily="34" charset="0"/>
                </a:rPr>
                <a:t>by doubling the point P(2,4)</a:t>
              </a:r>
            </a:p>
          </p:txBody>
        </p:sp>
        <p:sp>
          <p:nvSpPr>
            <p:cNvPr id="238601" name="Text Box 9"/>
            <p:cNvSpPr txBox="1">
              <a:spLocks noChangeArrowheads="1"/>
            </p:cNvSpPr>
            <p:nvPr/>
          </p:nvSpPr>
          <p:spPr bwMode="auto">
            <a:xfrm>
              <a:off x="1200" y="1359"/>
              <a:ext cx="751" cy="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D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 tIns="108000" bIns="108000">
              <a:spAutoFit/>
            </a:bodyPr>
            <a:lstStyle/>
            <a:p>
              <a:pPr algn="ctr" eaLnBrk="0" hangingPunct="0">
                <a:spcBef>
                  <a:spcPct val="30000"/>
                </a:spcBef>
              </a:pPr>
              <a:r>
                <a:rPr kumimoji="0" lang="de-CH" altLang="zh-CN" sz="2000" dirty="0">
                  <a:solidFill>
                    <a:srgbClr val="FF0000"/>
                  </a:solidFill>
                  <a:latin typeface="Tahoma" pitchFamily="34" charset="0"/>
                </a:rPr>
                <a:t>2P=(5,9)</a:t>
              </a:r>
            </a:p>
          </p:txBody>
        </p:sp>
      </p:grpSp>
      <p:grpSp>
        <p:nvGrpSpPr>
          <p:cNvPr id="238602" name="Group 10"/>
          <p:cNvGrpSpPr>
            <a:grpSpLocks/>
          </p:cNvGrpSpPr>
          <p:nvPr/>
        </p:nvGrpSpPr>
        <p:grpSpPr bwMode="auto">
          <a:xfrm>
            <a:off x="533400" y="3886199"/>
            <a:ext cx="8077200" cy="1346200"/>
            <a:chOff x="336" y="2448"/>
            <a:chExt cx="5088" cy="848"/>
          </a:xfrm>
        </p:grpSpPr>
        <p:sp>
          <p:nvSpPr>
            <p:cNvPr id="238603" name="Rectangle 11"/>
            <p:cNvSpPr>
              <a:spLocks noChangeArrowheads="1"/>
            </p:cNvSpPr>
            <p:nvPr/>
          </p:nvSpPr>
          <p:spPr bwMode="auto">
            <a:xfrm>
              <a:off x="336" y="2448"/>
              <a:ext cx="5088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5725" tIns="42862" rIns="85725" bIns="42862"/>
            <a:lstStyle>
              <a:lvl1pPr marL="317500" indent="-317500" defTabSz="708025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688975" indent="-231775" defTabSz="708025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060450" indent="-212725" defTabSz="708025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484313" indent="-211138" defTabSz="708025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1909763" indent="-212725" defTabSz="708025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366963" indent="-212725" defTabSz="708025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824163" indent="-212725" defTabSz="708025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281363" indent="-212725" defTabSz="708025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738563" indent="-212725" defTabSz="708025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0" hangingPunct="0">
                <a:spcBef>
                  <a:spcPct val="40000"/>
                </a:spcBef>
                <a:buClr>
                  <a:srgbClr val="FF3517"/>
                </a:buClr>
                <a:buSzPct val="140000"/>
                <a:buFontTx/>
                <a:buChar char="•"/>
              </a:pPr>
              <a:r>
                <a:rPr kumimoji="0" lang="de-CH" altLang="zh-CN" sz="2000">
                  <a:latin typeface="Tahoma" pitchFamily="34" charset="0"/>
                </a:rPr>
                <a:t>Compute  3</a:t>
              </a:r>
              <a:r>
                <a:rPr kumimoji="0" lang="de-CH" altLang="zh-CN" sz="2000">
                  <a:solidFill>
                    <a:srgbClr val="FF0000"/>
                  </a:solidFill>
                  <a:latin typeface="Tahoma" pitchFamily="34" charset="0"/>
                </a:rPr>
                <a:t>P = P + P + P = 2P </a:t>
              </a:r>
              <a:r>
                <a:rPr kumimoji="0" lang="de-CH" altLang="zh-CN" sz="2000">
                  <a:solidFill>
                    <a:srgbClr val="FF0000"/>
                  </a:solidFill>
                  <a:latin typeface="Tahoma" pitchFamily="34" charset="0"/>
                  <a:sym typeface="Symbol" pitchFamily="18" charset="2"/>
                </a:rPr>
                <a:t>+</a:t>
              </a:r>
              <a:r>
                <a:rPr kumimoji="0" lang="de-CH" altLang="zh-CN" sz="2000">
                  <a:solidFill>
                    <a:srgbClr val="FF0000"/>
                  </a:solidFill>
                  <a:latin typeface="Tahoma" pitchFamily="34" charset="0"/>
                </a:rPr>
                <a:t> P  </a:t>
              </a:r>
              <a:r>
                <a:rPr kumimoji="0" lang="de-CH" altLang="zh-CN" sz="2000">
                  <a:latin typeface="Tahoma" pitchFamily="34" charset="0"/>
                </a:rPr>
                <a:t>by point addition </a:t>
              </a:r>
              <a:br>
                <a:rPr kumimoji="0" lang="de-CH" altLang="zh-CN" sz="2000">
                  <a:latin typeface="Tahoma" pitchFamily="34" charset="0"/>
                </a:rPr>
              </a:br>
              <a:endParaRPr kumimoji="0" lang="de-CH" altLang="zh-CN" sz="2000">
                <a:latin typeface="Tahoma" pitchFamily="34" charset="0"/>
              </a:endParaRPr>
            </a:p>
          </p:txBody>
        </p:sp>
        <p:sp>
          <p:nvSpPr>
            <p:cNvPr id="238607" name="Text Box 15"/>
            <p:cNvSpPr txBox="1">
              <a:spLocks noChangeArrowheads="1"/>
            </p:cNvSpPr>
            <p:nvPr/>
          </p:nvSpPr>
          <p:spPr bwMode="auto">
            <a:xfrm>
              <a:off x="1220" y="2968"/>
              <a:ext cx="751" cy="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D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 tIns="108000" bIns="108000">
              <a:spAutoFit/>
            </a:bodyPr>
            <a:lstStyle/>
            <a:p>
              <a:pPr algn="ctr" eaLnBrk="0" hangingPunct="0">
                <a:spcBef>
                  <a:spcPct val="30000"/>
                </a:spcBef>
              </a:pPr>
              <a:r>
                <a:rPr kumimoji="0" lang="de-CH" altLang="zh-CN" sz="2000" dirty="0">
                  <a:solidFill>
                    <a:srgbClr val="FF0000"/>
                  </a:solidFill>
                  <a:latin typeface="Tahoma" pitchFamily="34" charset="0"/>
                </a:rPr>
                <a:t>3P=(8,8)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108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8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38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A912F-18CA-41F8-8318-9681A2726D43}" type="slidenum">
              <a:rPr lang="en-US" altLang="zh-CN"/>
              <a:pPr/>
              <a:t>88</a:t>
            </a:fld>
            <a:endParaRPr lang="en-US" altLang="zh-CN"/>
          </a:p>
        </p:txBody>
      </p:sp>
      <p:sp>
        <p:nvSpPr>
          <p:cNvPr id="2406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CH" altLang="zh-CN" dirty="0">
                <a:solidFill>
                  <a:schemeClr val="tx1"/>
                </a:solidFill>
              </a:rPr>
              <a:t>Elliptic Curve Discrete Logarithm Problem (ECDLP)</a:t>
            </a:r>
            <a:endParaRPr lang="en-GB" altLang="zh-CN" dirty="0">
              <a:solidFill>
                <a:schemeClr val="tx1"/>
              </a:solidFill>
            </a:endParaRPr>
          </a:p>
        </p:txBody>
      </p:sp>
      <p:grpSp>
        <p:nvGrpSpPr>
          <p:cNvPr id="240643" name="Group 3"/>
          <p:cNvGrpSpPr>
            <a:grpSpLocks/>
          </p:cNvGrpSpPr>
          <p:nvPr/>
        </p:nvGrpSpPr>
        <p:grpSpPr bwMode="auto">
          <a:xfrm>
            <a:off x="685800" y="1219200"/>
            <a:ext cx="3124200" cy="5638800"/>
            <a:chOff x="432" y="576"/>
            <a:chExt cx="1968" cy="3552"/>
          </a:xfrm>
        </p:grpSpPr>
        <p:sp>
          <p:nvSpPr>
            <p:cNvPr id="240644" name="Rectangle 4"/>
            <p:cNvSpPr>
              <a:spLocks noChangeArrowheads="1"/>
            </p:cNvSpPr>
            <p:nvPr/>
          </p:nvSpPr>
          <p:spPr bwMode="auto">
            <a:xfrm>
              <a:off x="720" y="864"/>
              <a:ext cx="1680" cy="3264"/>
            </a:xfrm>
            <a:prstGeom prst="rect">
              <a:avLst/>
            </a:prstGeom>
            <a:solidFill>
              <a:srgbClr val="FFFF9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5725" tIns="42862" rIns="85725" bIns="42862" anchor="ctr"/>
            <a:lstStyle/>
            <a:p>
              <a:pPr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( 2,4)   3    9</a:t>
              </a:r>
            </a:p>
            <a:p>
              <a:pPr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( 5,9)   9    8 </a:t>
              </a:r>
            </a:p>
            <a:p>
              <a:pPr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( 8,8)   8   10</a:t>
              </a:r>
            </a:p>
            <a:p>
              <a:pPr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(10,9)   2    0</a:t>
              </a:r>
            </a:p>
            <a:p>
              <a:pPr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( 3,5)   1    2</a:t>
              </a:r>
            </a:p>
            <a:p>
              <a:pPr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( 7,2)   4    7</a:t>
              </a:r>
            </a:p>
            <a:p>
              <a:pPr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( 7,9)   1    2</a:t>
              </a:r>
            </a:p>
            <a:p>
              <a:pPr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( 3,6)   2    0</a:t>
              </a:r>
            </a:p>
            <a:p>
              <a:pPr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(10,2)   8   10</a:t>
              </a:r>
            </a:p>
            <a:p>
              <a:pPr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( 8,3)   9    8</a:t>
              </a:r>
            </a:p>
            <a:p>
              <a:pPr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( 5,2)   3    9</a:t>
              </a:r>
            </a:p>
            <a:p>
              <a:pPr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( 2,7)   </a:t>
              </a:r>
              <a:r>
                <a:rPr kumimoji="0" lang="zh-CN" altLang="de-DE" sz="2000" b="1">
                  <a:latin typeface="Courier New" pitchFamily="49" charset="0"/>
                  <a:sym typeface="Symbol" pitchFamily="18" charset="2"/>
                </a:rPr>
                <a:t>    -</a:t>
              </a:r>
            </a:p>
            <a:p>
              <a:pPr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  <a:sym typeface="Symbol" pitchFamily="18" charset="2"/>
                </a:rPr>
                <a:t>   </a:t>
              </a:r>
              <a:r>
                <a:rPr kumimoji="0" lang="de-DE" altLang="zh-CN" sz="2000" b="1">
                  <a:latin typeface="Courier New" pitchFamily="49" charset="0"/>
                  <a:sym typeface="Symbol" pitchFamily="18" charset="2"/>
                </a:rPr>
                <a:t>O         -</a:t>
              </a:r>
            </a:p>
          </p:txBody>
        </p:sp>
        <p:sp>
          <p:nvSpPr>
            <p:cNvPr id="240645" name="Rectangle 5"/>
            <p:cNvSpPr>
              <a:spLocks noChangeArrowheads="1"/>
            </p:cNvSpPr>
            <p:nvPr/>
          </p:nvSpPr>
          <p:spPr bwMode="auto">
            <a:xfrm>
              <a:off x="672" y="576"/>
              <a:ext cx="1728" cy="288"/>
            </a:xfrm>
            <a:prstGeom prst="rect">
              <a:avLst/>
            </a:prstGeom>
            <a:solidFill>
              <a:srgbClr val="A3FB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5725" tIns="42862" rIns="85725" bIns="42862" anchor="ctr"/>
            <a:lstStyle/>
            <a:p>
              <a:pPr eaLnBrk="0" hangingPunct="0">
                <a:spcBef>
                  <a:spcPct val="4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  </a:t>
              </a:r>
              <a:r>
                <a:rPr kumimoji="0" lang="de-DE" altLang="zh-CN" sz="2000" b="1">
                  <a:latin typeface="Courier New" pitchFamily="49" charset="0"/>
                </a:rPr>
                <a:t>kP      s   y</a:t>
              </a:r>
              <a:r>
                <a:rPr kumimoji="0" lang="de-DE" altLang="zh-CN" sz="2000" b="1" baseline="-25000">
                  <a:latin typeface="Courier New" pitchFamily="49" charset="0"/>
                </a:rPr>
                <a:t>0</a:t>
              </a:r>
              <a:endParaRPr kumimoji="0" lang="de-DE" altLang="zh-CN" sz="2000" b="1">
                <a:latin typeface="Courier New" pitchFamily="49" charset="0"/>
              </a:endParaRPr>
            </a:p>
          </p:txBody>
        </p:sp>
        <p:sp>
          <p:nvSpPr>
            <p:cNvPr id="240646" name="Line 6"/>
            <p:cNvSpPr>
              <a:spLocks noChangeShapeType="1"/>
            </p:cNvSpPr>
            <p:nvPr/>
          </p:nvSpPr>
          <p:spPr bwMode="auto">
            <a:xfrm>
              <a:off x="720" y="1248"/>
              <a:ext cx="0" cy="5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5725" tIns="42862" rIns="85725" bIns="42862" anchor="ctr"/>
            <a:lstStyle/>
            <a:p>
              <a:endParaRPr lang="zh-CN" altLang="en-US"/>
            </a:p>
          </p:txBody>
        </p:sp>
        <p:sp>
          <p:nvSpPr>
            <p:cNvPr id="240647" name="Rectangle 7"/>
            <p:cNvSpPr>
              <a:spLocks noChangeArrowheads="1"/>
            </p:cNvSpPr>
            <p:nvPr/>
          </p:nvSpPr>
          <p:spPr bwMode="auto">
            <a:xfrm>
              <a:off x="432" y="864"/>
              <a:ext cx="288" cy="3264"/>
            </a:xfrm>
            <a:prstGeom prst="rect">
              <a:avLst/>
            </a:prstGeom>
            <a:solidFill>
              <a:srgbClr val="A3FB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5725" tIns="42862" rIns="85725" bIns="42862" anchor="ctr"/>
            <a:lstStyle/>
            <a:p>
              <a:pPr algn="ctr"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1</a:t>
              </a:r>
            </a:p>
            <a:p>
              <a:pPr algn="ctr"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2</a:t>
              </a:r>
            </a:p>
            <a:p>
              <a:pPr algn="ctr"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3</a:t>
              </a:r>
            </a:p>
            <a:p>
              <a:pPr algn="ctr"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4</a:t>
              </a:r>
            </a:p>
            <a:p>
              <a:pPr algn="ctr"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5</a:t>
              </a:r>
            </a:p>
            <a:p>
              <a:pPr algn="ctr"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6</a:t>
              </a:r>
            </a:p>
            <a:p>
              <a:pPr algn="ctr"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7</a:t>
              </a:r>
            </a:p>
            <a:p>
              <a:pPr algn="ctr"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8</a:t>
              </a:r>
            </a:p>
            <a:p>
              <a:pPr algn="ctr"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9</a:t>
              </a:r>
            </a:p>
            <a:p>
              <a:pPr algn="ctr"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10</a:t>
              </a:r>
            </a:p>
            <a:p>
              <a:pPr algn="ctr"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11</a:t>
              </a:r>
            </a:p>
            <a:p>
              <a:pPr algn="ctr"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12</a:t>
              </a:r>
            </a:p>
            <a:p>
              <a:pPr algn="ctr" eaLnBrk="0" hangingPunct="0">
                <a:spcBef>
                  <a:spcPct val="3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zh-CN" altLang="de-DE" sz="2000" b="1">
                  <a:latin typeface="Courier New" pitchFamily="49" charset="0"/>
                </a:rPr>
                <a:t>13</a:t>
              </a:r>
            </a:p>
          </p:txBody>
        </p:sp>
        <p:sp>
          <p:nvSpPr>
            <p:cNvPr id="240648" name="Line 8"/>
            <p:cNvSpPr>
              <a:spLocks noChangeShapeType="1"/>
            </p:cNvSpPr>
            <p:nvPr/>
          </p:nvSpPr>
          <p:spPr bwMode="auto">
            <a:xfrm>
              <a:off x="432" y="864"/>
              <a:ext cx="19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5725" tIns="42862" rIns="85725" bIns="42862" anchor="ctr"/>
            <a:lstStyle/>
            <a:p>
              <a:endParaRPr lang="zh-CN" altLang="en-US"/>
            </a:p>
          </p:txBody>
        </p:sp>
        <p:sp>
          <p:nvSpPr>
            <p:cNvPr id="240649" name="Text Box 9"/>
            <p:cNvSpPr txBox="1">
              <a:spLocks noChangeArrowheads="1"/>
            </p:cNvSpPr>
            <p:nvPr/>
          </p:nvSpPr>
          <p:spPr bwMode="auto">
            <a:xfrm>
              <a:off x="432" y="581"/>
              <a:ext cx="288" cy="2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5725" tIns="42862" rIns="85725" bIns="42862" anchor="ctr">
              <a:spAutoFit/>
            </a:bodyPr>
            <a:lstStyle/>
            <a:p>
              <a:pPr algn="ctr" eaLnBrk="0" hangingPunct="0">
                <a:spcBef>
                  <a:spcPct val="40000"/>
                </a:spcBef>
                <a:buClr>
                  <a:srgbClr val="0099CC"/>
                </a:buClr>
                <a:buSzPct val="70000"/>
                <a:buFont typeface="Wingdings" pitchFamily="2" charset="2"/>
                <a:buNone/>
              </a:pPr>
              <a:r>
                <a:rPr kumimoji="0" lang="de-DE" altLang="zh-CN" sz="2400" b="1">
                  <a:latin typeface="Courier New" pitchFamily="49" charset="0"/>
                  <a:sym typeface="Symbol" pitchFamily="18" charset="2"/>
                </a:rPr>
                <a:t>k</a:t>
              </a:r>
            </a:p>
          </p:txBody>
        </p:sp>
        <p:sp>
          <p:nvSpPr>
            <p:cNvPr id="240650" name="Line 10"/>
            <p:cNvSpPr>
              <a:spLocks noChangeShapeType="1"/>
            </p:cNvSpPr>
            <p:nvPr/>
          </p:nvSpPr>
          <p:spPr bwMode="auto">
            <a:xfrm>
              <a:off x="720" y="576"/>
              <a:ext cx="0" cy="35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5725" tIns="42862" rIns="85725" bIns="42862" anchor="ctr"/>
            <a:lstStyle/>
            <a:p>
              <a:endParaRPr lang="zh-CN" altLang="en-US"/>
            </a:p>
          </p:txBody>
        </p:sp>
      </p:grpSp>
      <p:sp>
        <p:nvSpPr>
          <p:cNvPr id="240652" name="Text Box 12"/>
          <p:cNvSpPr txBox="1">
            <a:spLocks noChangeArrowheads="1"/>
          </p:cNvSpPr>
          <p:nvPr/>
        </p:nvSpPr>
        <p:spPr bwMode="auto">
          <a:xfrm>
            <a:off x="3962400" y="1600200"/>
            <a:ext cx="4745038" cy="451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D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tIns="108000" bIns="108000">
            <a:spAutoFit/>
          </a:bodyPr>
          <a:lstStyle/>
          <a:p>
            <a:pPr eaLnBrk="0" hangingPunct="0">
              <a:spcBef>
                <a:spcPct val="30000"/>
              </a:spcBef>
            </a:pPr>
            <a:r>
              <a:rPr kumimoji="0" lang="de-CH" altLang="zh-CN" sz="2000">
                <a:latin typeface="Tahoma" pitchFamily="34" charset="0"/>
              </a:rPr>
              <a:t>Given an elliptic curve</a:t>
            </a:r>
          </a:p>
          <a:p>
            <a:pPr eaLnBrk="0" hangingPunct="0">
              <a:spcBef>
                <a:spcPct val="30000"/>
              </a:spcBef>
            </a:pPr>
            <a:r>
              <a:rPr kumimoji="0" lang="de-CH" altLang="zh-CN" sz="2000">
                <a:solidFill>
                  <a:srgbClr val="FF0000"/>
                </a:solidFill>
                <a:latin typeface="Tahoma" pitchFamily="34" charset="0"/>
              </a:rPr>
              <a:t>    y</a:t>
            </a:r>
            <a:r>
              <a:rPr kumimoji="0" lang="de-CH" altLang="zh-CN" sz="2000" baseline="30000">
                <a:solidFill>
                  <a:srgbClr val="FF0000"/>
                </a:solidFill>
                <a:latin typeface="Tahoma" pitchFamily="34" charset="0"/>
              </a:rPr>
              <a:t>2 </a:t>
            </a:r>
            <a:r>
              <a:rPr kumimoji="0" lang="de-CH" altLang="zh-CN" sz="2000">
                <a:solidFill>
                  <a:srgbClr val="FF0000"/>
                </a:solidFill>
                <a:latin typeface="Tahoma" pitchFamily="34" charset="0"/>
              </a:rPr>
              <a:t>= x</a:t>
            </a:r>
            <a:r>
              <a:rPr kumimoji="0" lang="de-CH" altLang="zh-CN" sz="2000" baseline="30000">
                <a:solidFill>
                  <a:srgbClr val="FF0000"/>
                </a:solidFill>
                <a:latin typeface="Tahoma" pitchFamily="34" charset="0"/>
              </a:rPr>
              <a:t>3</a:t>
            </a:r>
            <a:r>
              <a:rPr kumimoji="0" lang="de-CH" altLang="zh-CN" sz="2000">
                <a:solidFill>
                  <a:srgbClr val="FF0000"/>
                </a:solidFill>
                <a:latin typeface="Tahoma" pitchFamily="34" charset="0"/>
              </a:rPr>
              <a:t> + ax + b  mod p</a:t>
            </a:r>
            <a:endParaRPr kumimoji="0" lang="de-CH" altLang="zh-CN" sz="2000">
              <a:latin typeface="Tahoma" pitchFamily="34" charset="0"/>
            </a:endParaRPr>
          </a:p>
          <a:p>
            <a:pPr eaLnBrk="0" hangingPunct="0">
              <a:spcBef>
                <a:spcPct val="30000"/>
              </a:spcBef>
            </a:pPr>
            <a:r>
              <a:rPr kumimoji="0" lang="de-CH" altLang="zh-CN" sz="2000">
                <a:latin typeface="Tahoma" pitchFamily="34" charset="0"/>
              </a:rPr>
              <a:t>and a basis point P, we can compute</a:t>
            </a:r>
          </a:p>
          <a:p>
            <a:pPr eaLnBrk="0" hangingPunct="0">
              <a:spcBef>
                <a:spcPct val="30000"/>
              </a:spcBef>
            </a:pPr>
            <a:r>
              <a:rPr kumimoji="0" lang="de-CH" altLang="zh-CN" sz="2000">
                <a:solidFill>
                  <a:srgbClr val="FF0000"/>
                </a:solidFill>
                <a:latin typeface="Tahoma" pitchFamily="34" charset="0"/>
              </a:rPr>
              <a:t>    Q = kP</a:t>
            </a:r>
            <a:endParaRPr kumimoji="0" lang="de-CH" altLang="zh-CN" sz="2000" baseline="30000">
              <a:solidFill>
                <a:srgbClr val="FF0000"/>
              </a:solidFill>
              <a:latin typeface="Tahoma" pitchFamily="34" charset="0"/>
            </a:endParaRPr>
          </a:p>
          <a:p>
            <a:pPr eaLnBrk="0" hangingPunct="0">
              <a:spcBef>
                <a:spcPct val="30000"/>
              </a:spcBef>
            </a:pPr>
            <a:r>
              <a:rPr kumimoji="0" lang="de-CH" altLang="zh-CN" sz="2000">
                <a:latin typeface="Tahoma" pitchFamily="34" charset="0"/>
              </a:rPr>
              <a:t>through k-1 iterative point additions.</a:t>
            </a:r>
            <a:br>
              <a:rPr kumimoji="0" lang="de-CH" altLang="zh-CN" sz="2000">
                <a:latin typeface="Tahoma" pitchFamily="34" charset="0"/>
              </a:rPr>
            </a:br>
            <a:r>
              <a:rPr kumimoji="0" lang="de-CH" altLang="zh-CN" sz="2000">
                <a:latin typeface="Tahoma" pitchFamily="34" charset="0"/>
              </a:rPr>
              <a:t>Fast algorithms for this task exist.</a:t>
            </a:r>
            <a:br>
              <a:rPr kumimoji="0" lang="de-CH" altLang="zh-CN" sz="2000">
                <a:latin typeface="Tahoma" pitchFamily="34" charset="0"/>
              </a:rPr>
            </a:br>
            <a:endParaRPr kumimoji="0" lang="de-CH" altLang="zh-CN" sz="2000">
              <a:latin typeface="Tahoma" pitchFamily="34" charset="0"/>
            </a:endParaRPr>
          </a:p>
          <a:p>
            <a:pPr eaLnBrk="0" hangingPunct="0">
              <a:spcBef>
                <a:spcPct val="30000"/>
              </a:spcBef>
            </a:pPr>
            <a:r>
              <a:rPr kumimoji="0" lang="de-CH" altLang="zh-CN" sz="2000">
                <a:solidFill>
                  <a:srgbClr val="FF0000"/>
                </a:solidFill>
                <a:latin typeface="Tahoma" pitchFamily="34" charset="0"/>
              </a:rPr>
              <a:t>Question</a:t>
            </a:r>
            <a:r>
              <a:rPr kumimoji="0" lang="de-CH" altLang="zh-CN" sz="2000">
                <a:latin typeface="Tahoma" pitchFamily="34" charset="0"/>
              </a:rPr>
              <a:t>: Is it possible to compute k</a:t>
            </a:r>
            <a:br>
              <a:rPr kumimoji="0" lang="de-CH" altLang="zh-CN" sz="2000">
                <a:latin typeface="Tahoma" pitchFamily="34" charset="0"/>
              </a:rPr>
            </a:br>
            <a:r>
              <a:rPr kumimoji="0" lang="de-CH" altLang="zh-CN" sz="2000">
                <a:latin typeface="Tahoma" pitchFamily="34" charset="0"/>
              </a:rPr>
              <a:t> when the point Q is known?</a:t>
            </a:r>
          </a:p>
          <a:p>
            <a:pPr eaLnBrk="0" hangingPunct="0">
              <a:spcBef>
                <a:spcPct val="30000"/>
              </a:spcBef>
            </a:pPr>
            <a:r>
              <a:rPr kumimoji="0" lang="de-CH" altLang="zh-CN" sz="2000">
                <a:solidFill>
                  <a:srgbClr val="FF0000"/>
                </a:solidFill>
                <a:latin typeface="Tahoma" pitchFamily="34" charset="0"/>
              </a:rPr>
              <a:t>Answer</a:t>
            </a:r>
            <a:r>
              <a:rPr kumimoji="0" lang="de-CH" altLang="zh-CN" sz="2000">
                <a:latin typeface="Tahoma" pitchFamily="34" charset="0"/>
              </a:rPr>
              <a:t>: This is a hard problem known</a:t>
            </a:r>
            <a:br>
              <a:rPr kumimoji="0" lang="de-CH" altLang="zh-CN" sz="2000">
                <a:latin typeface="Tahoma" pitchFamily="34" charset="0"/>
              </a:rPr>
            </a:br>
            <a:r>
              <a:rPr kumimoji="0" lang="de-CH" altLang="zh-CN" sz="2000">
                <a:latin typeface="Tahoma" pitchFamily="34" charset="0"/>
              </a:rPr>
              <a:t>as the Elliptic Curve Discrete Logarithm. </a:t>
            </a:r>
            <a:endParaRPr kumimoji="0" lang="de-CH" altLang="zh-CN" sz="2000" baseline="30000">
              <a:solidFill>
                <a:srgbClr val="FF0000"/>
              </a:solidFill>
              <a:latin typeface="Tahoma" pitchFamily="34" charset="0"/>
            </a:endParaRPr>
          </a:p>
          <a:p>
            <a:pPr eaLnBrk="0" hangingPunct="0">
              <a:spcBef>
                <a:spcPct val="30000"/>
              </a:spcBef>
            </a:pPr>
            <a:endParaRPr kumimoji="0" lang="de-CH" altLang="zh-CN" sz="20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484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0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40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0652" grpId="0" autoUpdateAnimBg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椭圆曲线密码算法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>
                    <a:solidFill>
                      <a:srgbClr val="FF0000"/>
                    </a:solidFill>
                    <a:latin typeface="华文琥珀" pitchFamily="2" charset="-122"/>
                    <a:ea typeface="华文琥珀" pitchFamily="2" charset="-122"/>
                  </a:rPr>
                  <a:t>密钥对生成：</a:t>
                </a:r>
                <a:endParaRPr lang="en-US" altLang="zh-CN" b="1" dirty="0" smtClean="0">
                  <a:solidFill>
                    <a:srgbClr val="FF0000"/>
                  </a:solidFill>
                  <a:latin typeface="华文琥珀" pitchFamily="2" charset="-122"/>
                  <a:ea typeface="华文琥珀" pitchFamily="2" charset="-122"/>
                </a:endParaRPr>
              </a:p>
              <a:p>
                <a:pPr lvl="1"/>
                <a:r>
                  <a:rPr lang="zh-CN" altLang="en-US" dirty="0" smtClean="0"/>
                  <a:t>选择一个椭圆曲线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en-US" altLang="zh-CN" b="0" i="1" smtClean="0">
                        <a:latin typeface="Cambria Math"/>
                      </a:rPr>
                      <m:t>+</m:t>
                    </m:r>
                    <m:r>
                      <a:rPr lang="en-US" altLang="zh-CN" b="0" i="1" smtClean="0">
                        <a:latin typeface="Cambria Math"/>
                      </a:rPr>
                      <m:t>𝑎𝑥</m:t>
                    </m:r>
                    <m:r>
                      <a:rPr lang="en-US" altLang="zh-CN" b="0" i="1" smtClean="0">
                        <a:latin typeface="Cambria Math"/>
                      </a:rPr>
                      <m:t>+</m:t>
                    </m:r>
                    <m:r>
                      <a:rPr lang="en-US" altLang="zh-CN" b="0" i="1" smtClean="0">
                        <a:latin typeface="Cambria Math"/>
                      </a:rPr>
                      <m:t>𝑏</m:t>
                    </m:r>
                    <m:r>
                      <a:rPr lang="en-US" altLang="zh-CN" b="0" i="1" smtClean="0">
                        <a:latin typeface="Cambria Math"/>
                      </a:rPr>
                      <m:t>  </m:t>
                    </m:r>
                    <m:d>
                      <m:d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𝑚𝑜𝑑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𝑝</m:t>
                        </m:r>
                      </m:e>
                    </m:d>
                    <m:r>
                      <a:rPr lang="en-US" altLang="zh-CN" b="0" i="1" smtClean="0">
                        <a:latin typeface="Cambria Math"/>
                      </a:rPr>
                      <m:t>, </m:t>
                    </m:r>
                  </m:oMath>
                </a14:m>
                <a:r>
                  <a:rPr lang="zh-CN" altLang="en-US" dirty="0" smtClean="0"/>
                  <a:t>构造一个椭圆曲线群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(</m:t>
                    </m:r>
                    <m:r>
                      <a:rPr lang="en-US" altLang="zh-CN" b="0" i="1" smtClean="0">
                        <a:latin typeface="Cambria Math"/>
                      </a:rPr>
                      <m:t>𝑎</m:t>
                    </m:r>
                    <m:r>
                      <a:rPr lang="en-US" altLang="zh-CN" b="0" i="1" smtClean="0">
                        <a:latin typeface="Cambria Math"/>
                      </a:rPr>
                      <m:t>,</m:t>
                    </m:r>
                    <m:r>
                      <a:rPr lang="en-US" altLang="zh-CN" b="0" i="1" smtClean="0">
                        <a:latin typeface="Cambria Math"/>
                      </a:rPr>
                      <m:t>𝑏</m:t>
                    </m:r>
                    <m:r>
                      <a:rPr lang="en-US" altLang="zh-CN" b="0" i="1" smtClean="0">
                        <a:latin typeface="Cambria Math"/>
                      </a:rPr>
                      <m:t>)</m:t>
                    </m:r>
                  </m:oMath>
                </a14:m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𝑎</m:t>
                        </m:r>
                        <m:r>
                          <a:rPr lang="en-US" altLang="zh-CN" i="1">
                            <a:latin typeface="Cambria Math"/>
                          </a:rPr>
                          <m:t>,</m:t>
                        </m:r>
                        <m:r>
                          <a:rPr lang="en-US" altLang="zh-CN" i="1">
                            <a:latin typeface="Cambria Math"/>
                          </a:rPr>
                          <m:t>𝑏</m:t>
                        </m:r>
                      </m:e>
                    </m:d>
                  </m:oMath>
                </a14:m>
                <a:r>
                  <a:rPr lang="zh-CN" altLang="en-US" dirty="0" smtClean="0"/>
                  <a:t>中挑选生成元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/>
                      </a:rPr>
                      <m:t>G</m:t>
                    </m:r>
                    <m:r>
                      <a:rPr lang="en-US" altLang="zh-CN" b="0" i="1" dirty="0" smtClean="0">
                        <a:latin typeface="Cambria Math"/>
                      </a:rPr>
                      <m:t>=(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CN" b="0" i="1" dirty="0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CN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dirty="0" smtClean="0"/>
                  <a:t>,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/>
                      </a:rPr>
                      <m:t>G</m:t>
                    </m:r>
                    <m:r>
                      <a:rPr lang="zh-CN" altLang="en-US" b="0" i="1" dirty="0" smtClean="0">
                        <a:latin typeface="Cambria Math"/>
                      </a:rPr>
                      <m:t>应</m:t>
                    </m:r>
                  </m:oMath>
                </a14:m>
                <a:r>
                  <a:rPr lang="zh-CN" altLang="en-US" dirty="0" smtClean="0"/>
                  <a:t>满足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/>
                      </a:rPr>
                      <m:t>𝑛𝐺</m:t>
                    </m:r>
                    <m:r>
                      <a:rPr lang="en-US" altLang="zh-CN" b="0" i="1" dirty="0" smtClean="0">
                        <a:latin typeface="Cambria Math"/>
                      </a:rPr>
                      <m:t>=</m:t>
                    </m:r>
                    <m:r>
                      <a:rPr lang="zh-CN" altLang="en-US" i="1" dirty="0">
                        <a:solidFill>
                          <a:srgbClr val="FF00FF"/>
                        </a:solidFill>
                        <a:latin typeface="Cambria Math"/>
                      </a:rPr>
                      <m:t>𝒪</m:t>
                    </m:r>
                  </m:oMath>
                </a14:m>
                <a:r>
                  <a:rPr lang="zh-CN" altLang="en-US" dirty="0" smtClean="0"/>
                  <a:t>的最小的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/>
                      </a:rPr>
                      <m:t>𝑛</m:t>
                    </m:r>
                    <m:r>
                      <a:rPr lang="zh-CN" altLang="en-US" b="0" i="0" dirty="0" smtClean="0">
                        <a:latin typeface="Cambria Math"/>
                      </a:rPr>
                      <m:t>是</m:t>
                    </m:r>
                    <m:r>
                      <a:rPr lang="zh-CN" altLang="en-US" i="0" dirty="0">
                        <a:latin typeface="Cambria Math"/>
                      </a:rPr>
                      <m:t>一个</m:t>
                    </m:r>
                    <m:r>
                      <a:rPr lang="zh-CN" altLang="en-US" i="0" dirty="0" smtClean="0">
                        <a:latin typeface="Cambria Math"/>
                      </a:rPr>
                      <m:t>非常大</m:t>
                    </m:r>
                    <m:r>
                      <a:rPr lang="zh-CN" altLang="en-US" b="0" i="0" dirty="0" smtClean="0">
                        <a:latin typeface="Cambria Math"/>
                      </a:rPr>
                      <m:t>的</m:t>
                    </m:r>
                    <m:r>
                      <a:rPr lang="zh-CN" altLang="en-US" i="0" dirty="0">
                        <a:latin typeface="Cambria Math"/>
                      </a:rPr>
                      <m:t>素数</m:t>
                    </m:r>
                  </m:oMath>
                </a14:m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选择一个小于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的整数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作为其私钥</a:t>
                </a:r>
                <a:r>
                  <a:rPr lang="zh-CN" altLang="en-US" dirty="0" smtClean="0"/>
                  <a:t>，然后产生其</a:t>
                </a:r>
                <a:r>
                  <a:rPr lang="zh-CN" altLang="en-US" sz="2200" b="1" dirty="0">
                    <a:solidFill>
                      <a:srgbClr val="FF0000"/>
                    </a:solidFill>
                  </a:rPr>
                  <a:t>公钥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200" b="1">
                            <a:solidFill>
                              <a:srgbClr val="FF0000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CN" sz="2200" b="1">
                            <a:solidFill>
                              <a:srgbClr val="FF0000"/>
                            </a:solidFill>
                            <a:latin typeface="Cambria Math"/>
                          </a:rPr>
                          <m:t>𝐴</m:t>
                        </m:r>
                      </m:sub>
                    </m:sSub>
                    <m:r>
                      <a:rPr lang="en-US" altLang="zh-CN" sz="2200" b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22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200" b="1">
                            <a:solidFill>
                              <a:srgbClr val="FF0000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zh-CN" sz="2200" b="1">
                            <a:solidFill>
                              <a:srgbClr val="FF0000"/>
                            </a:solidFill>
                            <a:latin typeface="Cambria Math"/>
                          </a:rPr>
                          <m:t>𝐴</m:t>
                        </m:r>
                      </m:sub>
                    </m:sSub>
                    <m:r>
                      <a:rPr lang="en-US" altLang="zh-CN" sz="2200" b="1">
                        <a:solidFill>
                          <a:srgbClr val="FF0000"/>
                        </a:solidFill>
                        <a:latin typeface="Cambria Math"/>
                      </a:rPr>
                      <m:t>𝐺</m:t>
                    </m:r>
                  </m:oMath>
                </a14:m>
                <a:endParaRPr lang="en-US" altLang="zh-CN" sz="2200" b="1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zh-CN" altLang="en-US" dirty="0" smtClean="0"/>
                  <a:t>注：</a:t>
                </a:r>
                <a:endParaRPr lang="en-US" altLang="zh-CN" dirty="0" smtClean="0"/>
              </a:p>
              <a:p>
                <a:pPr lvl="2"/>
                <a:r>
                  <a:rPr lang="zh-CN" altLang="en-US" b="1" dirty="0" smtClean="0">
                    <a:solidFill>
                      <a:srgbClr val="FF0000"/>
                    </a:solidFill>
                  </a:rPr>
                  <a:t>公开信息</a:t>
                </a:r>
                <a:r>
                  <a:rPr lang="zh-CN" altLang="en-US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(</m:t>
                    </m:r>
                    <m:r>
                      <a:rPr lang="en-US" altLang="zh-CN" b="0" i="1" smtClean="0">
                        <a:latin typeface="Cambria Math"/>
                      </a:rPr>
                      <m:t>𝐸</m:t>
                    </m:r>
                    <m:r>
                      <a:rPr lang="en-US" altLang="zh-CN" b="0" i="1" smtClean="0">
                        <a:latin typeface="Cambria Math"/>
                      </a:rPr>
                      <m:t>,</m:t>
                    </m:r>
                    <m:r>
                      <a:rPr lang="en-US" altLang="zh-CN" b="0" i="1" smtClean="0">
                        <a:latin typeface="Cambria Math"/>
                      </a:rPr>
                      <m:t>𝐺</m:t>
                    </m:r>
                    <m:r>
                      <a:rPr lang="en-US" altLang="zh-CN" b="0" i="1" smtClean="0">
                        <a:latin typeface="Cambria Math"/>
                      </a:rPr>
                      <m:t>,</m:t>
                    </m:r>
                    <m:r>
                      <a:rPr lang="en-US" altLang="zh-CN" b="0" i="1" smtClean="0">
                        <a:latin typeface="Cambria Math"/>
                      </a:rPr>
                      <m:t>𝑛</m:t>
                    </m:r>
                    <m:r>
                      <a:rPr lang="en-US" altLang="zh-CN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𝐴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/>
                  <a:t>表示椭圆群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(</m:t>
                    </m:r>
                    <m:r>
                      <a:rPr lang="en-US" altLang="zh-CN" i="1">
                        <a:latin typeface="Cambria Math"/>
                      </a:rPr>
                      <m:t>𝑎</m:t>
                    </m:r>
                    <m:r>
                      <a:rPr lang="en-US" altLang="zh-CN" i="1">
                        <a:latin typeface="Cambria Math"/>
                      </a:rPr>
                      <m:t>,</m:t>
                    </m:r>
                    <m:r>
                      <a:rPr lang="en-US" altLang="zh-CN" i="1">
                        <a:latin typeface="Cambria Math"/>
                      </a:rPr>
                      <m:t>𝑏</m:t>
                    </m:r>
                    <m:r>
                      <a:rPr lang="en-US" altLang="zh-CN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的元素个数，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𝑛</m:t>
                    </m:r>
                  </m:oMath>
                </a14:m>
                <a:r>
                  <a:rPr lang="zh-CN" altLang="en-US" dirty="0" smtClean="0"/>
                  <a:t>是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/>
                  <a:t>的素因子</a:t>
                </a:r>
                <a:endParaRPr lang="en-US" altLang="zh-CN" dirty="0"/>
              </a:p>
              <a:p>
                <a:pPr lvl="2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 cstate="print"/>
                <a:stretch>
                  <a:fillRect l="-1259" t="-1355" r="-10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AE40B-B7E8-4573-A570-9D84CFBADA95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89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1795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DC826-4455-4A76-BDAE-DFA9F8A1A5EA}" type="datetime1">
              <a:rPr lang="zh-CN" altLang="en-US" smtClean="0"/>
              <a:pPr/>
              <a:t>2019/12/9</a:t>
            </a:fld>
            <a:endParaRPr lang="en-US" altLang="zh-CN"/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计算机科学与技术学院</a:t>
            </a:r>
          </a:p>
        </p:txBody>
      </p:sp>
      <p:sp>
        <p:nvSpPr>
          <p:cNvPr id="1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486DC-AC96-40F9-9939-E83BD3B12284}" type="slidenum">
              <a:rPr lang="en-US" altLang="zh-CN"/>
              <a:pPr/>
              <a:t>9</a:t>
            </a:fld>
            <a:endParaRPr lang="en-US" altLang="zh-CN"/>
          </a:p>
        </p:txBody>
      </p:sp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154628" name="Text Box 4"/>
          <p:cNvSpPr txBox="1">
            <a:spLocks noChangeArrowheads="1"/>
          </p:cNvSpPr>
          <p:nvPr/>
        </p:nvSpPr>
        <p:spPr bwMode="auto">
          <a:xfrm>
            <a:off x="1023938" y="213836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zh-CN" altLang="zh-CN">
              <a:latin typeface="Arial" charset="0"/>
            </a:endParaRPr>
          </a:p>
        </p:txBody>
      </p:sp>
      <p:pic>
        <p:nvPicPr>
          <p:cNvPr id="154629" name="Picture 5" descr="HH01677_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2209800"/>
            <a:ext cx="1733550" cy="2016125"/>
          </a:xfrm>
          <a:prstGeom prst="rect">
            <a:avLst/>
          </a:prstGeom>
          <a:noFill/>
        </p:spPr>
      </p:pic>
      <p:pic>
        <p:nvPicPr>
          <p:cNvPr id="154630" name="Picture 6" descr="q1rsk3vl[1]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362200" y="3810000"/>
            <a:ext cx="763587" cy="649287"/>
          </a:xfrm>
          <a:noFill/>
          <a:ln/>
        </p:spPr>
      </p:pic>
      <p:sp>
        <p:nvSpPr>
          <p:cNvPr id="154631" name="Text Box 7"/>
          <p:cNvSpPr txBox="1">
            <a:spLocks noChangeArrowheads="1"/>
          </p:cNvSpPr>
          <p:nvPr/>
        </p:nvSpPr>
        <p:spPr bwMode="auto">
          <a:xfrm>
            <a:off x="1403350" y="4941888"/>
            <a:ext cx="151288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4000">
                <a:solidFill>
                  <a:schemeClr val="tx2"/>
                </a:solidFill>
                <a:latin typeface="Comic Sans MS" pitchFamily="66" charset="0"/>
              </a:rPr>
              <a:t>Alice</a:t>
            </a:r>
          </a:p>
        </p:txBody>
      </p:sp>
      <p:sp>
        <p:nvSpPr>
          <p:cNvPr id="154633" name="Text Box 9"/>
          <p:cNvSpPr txBox="1">
            <a:spLocks noChangeArrowheads="1"/>
          </p:cNvSpPr>
          <p:nvPr/>
        </p:nvSpPr>
        <p:spPr bwMode="auto">
          <a:xfrm>
            <a:off x="6877050" y="4868863"/>
            <a:ext cx="1073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4000">
                <a:solidFill>
                  <a:schemeClr val="tx2"/>
                </a:solidFill>
                <a:latin typeface="Comic Sans MS" pitchFamily="66" charset="0"/>
              </a:rPr>
              <a:t>Bob</a:t>
            </a:r>
          </a:p>
        </p:txBody>
      </p:sp>
      <p:sp>
        <p:nvSpPr>
          <p:cNvPr id="154634" name="Text Box 10"/>
          <p:cNvSpPr txBox="1">
            <a:spLocks noChangeArrowheads="1"/>
          </p:cNvSpPr>
          <p:nvPr/>
        </p:nvSpPr>
        <p:spPr bwMode="auto">
          <a:xfrm>
            <a:off x="3563938" y="4479925"/>
            <a:ext cx="2743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4000" dirty="0">
                <a:solidFill>
                  <a:schemeClr val="tx2"/>
                </a:solidFill>
                <a:latin typeface="Comic Sans MS" pitchFamily="66" charset="0"/>
              </a:rPr>
              <a:t>Messenger</a:t>
            </a:r>
          </a:p>
        </p:txBody>
      </p:sp>
      <p:pic>
        <p:nvPicPr>
          <p:cNvPr id="154635" name="Picture 11" descr="gc_q2w23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0800000">
            <a:off x="841375" y="4364831"/>
            <a:ext cx="549275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4636" name="Picture 12" descr="q1rsk3vl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3276600"/>
            <a:ext cx="763588" cy="122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右箭头 15"/>
          <p:cNvSpPr/>
          <p:nvPr/>
        </p:nvSpPr>
        <p:spPr bwMode="auto">
          <a:xfrm>
            <a:off x="3200400" y="5105400"/>
            <a:ext cx="3276600" cy="2286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pic>
        <p:nvPicPr>
          <p:cNvPr id="4097" name="Picture 1" descr="C:\Documents and Settings\Benxiaohai\Local Settings\Temporary Internet Files\Content.IE5\0X2V012V\dglxasset[1].aspx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9934437">
            <a:off x="7848600" y="4221955"/>
            <a:ext cx="1020763" cy="12684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4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11" dur="2000"/>
                                        <p:tgtEl>
                                          <p:spTgt spid="1546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4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8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14" dur="2000"/>
                                        <p:tgtEl>
                                          <p:spTgt spid="1546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4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30164E-6 L 0.56302 0.00023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546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38422E-6 L 0.60086 -0.00185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546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" y="-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1546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>
                    <a:solidFill>
                      <a:srgbClr val="FF0000"/>
                    </a:solidFill>
                    <a:latin typeface="华文琥珀" pitchFamily="2" charset="-122"/>
                    <a:ea typeface="华文琥珀" pitchFamily="2" charset="-122"/>
                  </a:rPr>
                  <a:t>加密算法：</a:t>
                </a:r>
                <a:endParaRPr lang="en-US" altLang="zh-CN" b="1" dirty="0">
                  <a:solidFill>
                    <a:srgbClr val="FF0000"/>
                  </a:solidFill>
                  <a:latin typeface="华文琥珀" pitchFamily="2" charset="-122"/>
                  <a:ea typeface="华文琥珀" pitchFamily="2" charset="-122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zh-CN" altLang="en-US" dirty="0" smtClean="0"/>
                  <a:t>将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𝑚</m:t>
                    </m:r>
                  </m:oMath>
                </a14:m>
                <a:r>
                  <a:rPr lang="zh-CN" altLang="en-US" dirty="0" smtClean="0"/>
                  <a:t>编码成一个小于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𝑝</m:t>
                    </m:r>
                  </m:oMath>
                </a14:m>
                <a:r>
                  <a:rPr lang="zh-CN" altLang="en-US" dirty="0" smtClean="0"/>
                  <a:t>的数，在椭圆群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(</m:t>
                    </m:r>
                    <m:r>
                      <a:rPr lang="en-US" altLang="zh-CN" i="1">
                        <a:latin typeface="Cambria Math"/>
                      </a:rPr>
                      <m:t>𝑎</m:t>
                    </m:r>
                    <m:r>
                      <a:rPr lang="en-US" altLang="zh-CN" i="1">
                        <a:latin typeface="Cambria Math"/>
                      </a:rPr>
                      <m:t>,</m:t>
                    </m:r>
                    <m:r>
                      <a:rPr lang="en-US" altLang="zh-CN" i="1">
                        <a:latin typeface="Cambria Math"/>
                      </a:rPr>
                      <m:t>𝑏</m:t>
                    </m:r>
                    <m:r>
                      <a:rPr lang="en-US" altLang="zh-CN" i="1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/>
                  <a:t>中选择一点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=(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)</m:t>
                    </m:r>
                  </m:oMath>
                </a14:m>
                <a:endParaRPr lang="en-US" altLang="zh-CN" dirty="0" smtClean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zh-CN" altLang="en-US" dirty="0" smtClean="0"/>
                  <a:t>在区间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/>
                          </a:rPr>
                          <m:t>1, 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−1</m:t>
                        </m:r>
                      </m:e>
                    </m:d>
                  </m:oMath>
                </a14:m>
                <a:r>
                  <a:rPr lang="zh-CN" altLang="en-US" dirty="0" smtClean="0"/>
                  <a:t>内选取一个随机数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zh-CN" altLang="en-US" dirty="0" smtClean="0"/>
                  <a:t>，计算点</a:t>
                </a:r>
                <a:r>
                  <a:rPr lang="en-US" altLang="zh-CN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zh-CN" altLang="en-US" b="0" i="1" smtClean="0">
                        <a:latin typeface="Cambria Math"/>
                      </a:rPr>
                      <m:t>，</m:t>
                    </m:r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)=</m:t>
                    </m:r>
                    <m:r>
                      <a:rPr lang="en-US" altLang="zh-CN" b="0" i="1" smtClean="0">
                        <a:latin typeface="Cambria Math"/>
                      </a:rPr>
                      <m:t>𝑘𝐺</m:t>
                    </m:r>
                  </m:oMath>
                </a14:m>
                <a:endParaRPr lang="en-US" altLang="zh-CN" b="0" dirty="0" smtClean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zh-CN" altLang="en-US" dirty="0" smtClean="0"/>
                  <a:t>根据接收方的公钥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en-US" altLang="zh-CN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b="0" dirty="0" smtClean="0"/>
                  <a:t>计算</a:t>
                </a:r>
                <a:r>
                  <a:rPr lang="en-US" altLang="zh-CN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zh-CN" altLang="en-US" i="1">
                        <a:latin typeface="Cambria Math"/>
                      </a:rPr>
                      <m:t>，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)=</m:t>
                    </m:r>
                    <m:r>
                      <a:rPr lang="en-US" altLang="zh-CN" i="1">
                        <a:latin typeface="Cambria Math"/>
                      </a:rPr>
                      <m:t>𝑘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en-US" altLang="zh-CN">
                        <a:latin typeface="Cambria Math"/>
                      </a:rPr>
                      <m:t> </m:t>
                    </m:r>
                  </m:oMath>
                </a14:m>
                <a:endParaRPr lang="en-US" altLang="zh-CN" dirty="0" smtClean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zh-CN" altLang="en-US" dirty="0" smtClean="0"/>
                  <a:t>计算密文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𝐶</m:t>
                    </m:r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/>
                      </a:rPr>
                      <m:t>m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altLang="zh-CN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zh-CN" altLang="en-US" dirty="0" smtClean="0"/>
                  <a:t>传送加密数据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𝑘𝐺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𝑘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𝐵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𝐶</m:t>
                        </m:r>
                      </m:e>
                    </m:d>
                  </m:oMath>
                </a14:m>
                <a:r>
                  <a:rPr lang="zh-CN" altLang="en-US" dirty="0" smtClean="0"/>
                  <a:t>给接收方</a:t>
                </a:r>
                <a:endParaRPr lang="en-US" altLang="zh-CN" dirty="0" smtClean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altLang="zh-CN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altLang="zh-CN" b="0" dirty="0" smtClean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altLang="zh-CN" b="0" dirty="0" smtClean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pPr lvl="1"/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 cstate="print"/>
                <a:stretch>
                  <a:fillRect l="-1259" t="-1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D9881-3297-4138-B1ED-9656F72EBA39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90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0572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>
                    <a:solidFill>
                      <a:srgbClr val="FF0000"/>
                    </a:solidFill>
                    <a:latin typeface="华文琥珀" pitchFamily="2" charset="-122"/>
                    <a:ea typeface="华文琥珀" pitchFamily="2" charset="-122"/>
                  </a:rPr>
                  <a:t>解密</a:t>
                </a:r>
                <a:r>
                  <a:rPr lang="zh-CN" altLang="en-US" b="1" dirty="0">
                    <a:solidFill>
                      <a:srgbClr val="FF0000"/>
                    </a:solidFill>
                    <a:latin typeface="华文琥珀" pitchFamily="2" charset="-122"/>
                    <a:ea typeface="华文琥珀" pitchFamily="2" charset="-122"/>
                  </a:rPr>
                  <a:t>算法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华文琥珀" pitchFamily="2" charset="-122"/>
                    <a:ea typeface="华文琥珀" pitchFamily="2" charset="-122"/>
                  </a:rPr>
                  <a:t>：</a:t>
                </a:r>
                <a:endParaRPr lang="en-US" altLang="zh-CN" b="1" dirty="0" smtClean="0">
                  <a:solidFill>
                    <a:srgbClr val="FF0000"/>
                  </a:solidFill>
                  <a:latin typeface="华文琥珀" pitchFamily="2" charset="-122"/>
                  <a:ea typeface="华文琥珀" pitchFamily="2" charset="-122"/>
                </a:endParaRPr>
              </a:p>
              <a:p>
                <a:endParaRPr lang="en-US" altLang="zh-CN" b="1" dirty="0">
                  <a:solidFill>
                    <a:srgbClr val="FF0000"/>
                  </a:solidFill>
                  <a:latin typeface="华文琥珀" pitchFamily="2" charset="-122"/>
                  <a:ea typeface="华文琥珀" pitchFamily="2" charset="-122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zh-CN" altLang="en-US" dirty="0" smtClean="0"/>
                  <a:t>接收方接收加密数据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𝑘𝐺</m:t>
                        </m:r>
                        <m:r>
                          <a:rPr lang="en-US" altLang="zh-CN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i="1">
                            <a:latin typeface="Cambria Math"/>
                          </a:rPr>
                          <m:t>+</m:t>
                        </m:r>
                        <m:r>
                          <a:rPr lang="en-US" altLang="zh-CN" i="1">
                            <a:latin typeface="Cambria Math"/>
                          </a:rPr>
                          <m:t>𝑘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𝐵</m:t>
                            </m:r>
                          </m:sub>
                        </m:sSub>
                        <m:r>
                          <a:rPr lang="en-US" altLang="zh-CN" i="1">
                            <a:latin typeface="Cambria Math"/>
                          </a:rPr>
                          <m:t>,</m:t>
                        </m:r>
                        <m:r>
                          <a:rPr lang="en-US" altLang="zh-CN" i="1">
                            <a:latin typeface="Cambria Math"/>
                          </a:rPr>
                          <m:t>𝐶</m:t>
                        </m:r>
                      </m:e>
                    </m:d>
                  </m:oMath>
                </a14:m>
                <a:endParaRPr lang="en-US" altLang="zh-CN" dirty="0" smtClean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altLang="zh-CN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zh-CN" altLang="en-US" dirty="0" smtClean="0"/>
                  <a:t>接收方利用自己的私钥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zh-CN" altLang="en-US" dirty="0" smtClean="0"/>
                  <a:t>做如下计算：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+</m:t>
                    </m:r>
                    <m:r>
                      <a:rPr lang="en-US" altLang="zh-CN" b="0" i="1" smtClean="0">
                        <a:latin typeface="Cambria Math"/>
                      </a:rPr>
                      <m:t>𝑘</m:t>
                    </m:r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𝑘𝐺</m:t>
                        </m:r>
                      </m:e>
                    </m:d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+</m:t>
                    </m:r>
                    <m:r>
                      <a:rPr lang="en-US" altLang="zh-CN" b="0" i="1" smtClean="0">
                        <a:latin typeface="Cambria Math"/>
                      </a:rPr>
                      <m:t>𝑘</m:t>
                    </m:r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𝐺</m:t>
                    </m:r>
                    <m:r>
                      <a:rPr lang="en-US" altLang="zh-CN" b="0" i="1" smtClean="0">
                        <a:latin typeface="Cambria Math"/>
                      </a:rPr>
                      <m:t>)−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𝑘𝐺</m:t>
                        </m:r>
                      </m:e>
                    </m:d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pPr marL="914400" lvl="1" indent="-457200">
                  <a:buFont typeface="+mj-lt"/>
                  <a:buAutoNum type="arabicPeriod" startAt="3"/>
                </a:pPr>
                <a:endParaRPr lang="en-US" altLang="zh-CN" dirty="0" smtClean="0"/>
              </a:p>
              <a:p>
                <a:pPr marL="914400" lvl="1" indent="-457200">
                  <a:buFont typeface="+mj-lt"/>
                  <a:buAutoNum type="arabicPeriod" startAt="3"/>
                </a:pPr>
                <a:r>
                  <a:rPr lang="zh-CN" altLang="en-US" dirty="0" smtClean="0"/>
                  <a:t>计算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𝑚</m:t>
                    </m:r>
                    <m:r>
                      <a:rPr lang="en-US" altLang="zh-CN" b="0" i="1" smtClean="0">
                        <a:latin typeface="Cambria Math"/>
                      </a:rPr>
                      <m:t>=(</m:t>
                    </m:r>
                    <m:r>
                      <a:rPr lang="en-US" altLang="zh-CN" b="0" i="1" smtClean="0">
                        <a:latin typeface="Cambria Math"/>
                      </a:rPr>
                      <m:t>𝐶</m:t>
                    </m:r>
                    <m:r>
                      <a:rPr lang="en-US" altLang="zh-CN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)/</m:t>
                    </m:r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 smtClean="0"/>
                  <a:t> 得到明文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𝑚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 cstate="print"/>
                <a:stretch>
                  <a:fillRect l="-1259" t="-1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C2474-AE0E-4E32-B835-E621255AD9E3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91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774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椭圆曲线上的离散对数问题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zh-CN" sz="2400" b="1" dirty="0" smtClean="0">
                    <a:solidFill>
                      <a:srgbClr val="FF0000"/>
                    </a:solidFill>
                  </a:rPr>
                  <a:t>椭圆曲线离散对数问题是指已知群中的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𝑮</m:t>
                    </m:r>
                  </m:oMath>
                </a14:m>
                <a:r>
                  <a:rPr lang="zh-CN" altLang="zh-CN" sz="2400" b="1" dirty="0" smtClean="0">
                    <a:solidFill>
                      <a:srgbClr val="FF0000"/>
                    </a:solidFill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𝑸</m:t>
                    </m:r>
                  </m:oMath>
                </a14:m>
                <a:r>
                  <a:rPr lang="zh-CN" altLang="zh-CN" sz="2400" b="1" dirty="0" smtClean="0">
                    <a:solidFill>
                      <a:srgbClr val="FF0000"/>
                    </a:solidFill>
                  </a:rPr>
                  <a:t>，</a:t>
                </a:r>
                <a:r>
                  <a:rPr lang="zh-CN" altLang="zh-CN" sz="2400" b="1" dirty="0">
                    <a:solidFill>
                      <a:srgbClr val="FF0000"/>
                    </a:solidFill>
                  </a:rPr>
                  <a:t>求方程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𝑸</m:t>
                    </m:r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400" b="1" i="1" dirty="0" err="1">
                        <a:solidFill>
                          <a:srgbClr val="FF0000"/>
                        </a:solidFill>
                        <a:latin typeface="Cambria Math"/>
                      </a:rPr>
                      <m:t>𝒌𝑮</m:t>
                    </m:r>
                  </m:oMath>
                </a14:m>
                <a:r>
                  <a:rPr lang="zh-CN" altLang="zh-CN" sz="2400" b="1" dirty="0">
                    <a:solidFill>
                      <a:srgbClr val="FF0000"/>
                    </a:solidFill>
                  </a:rPr>
                  <a:t>中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𝒌</m:t>
                    </m:r>
                  </m:oMath>
                </a14:m>
                <a:r>
                  <a:rPr lang="zh-CN" altLang="zh-CN" sz="2400" b="1" dirty="0" smtClean="0">
                    <a:solidFill>
                      <a:srgbClr val="FF0000"/>
                    </a:solidFill>
                  </a:rPr>
                  <a:t>值</a:t>
                </a:r>
                <a:endParaRPr lang="zh-CN" altLang="zh-CN" sz="2400" b="1" dirty="0">
                  <a:solidFill>
                    <a:srgbClr val="FF0000"/>
                  </a:solidFill>
                </a:endParaRPr>
              </a:p>
              <a:p>
                <a:r>
                  <a:rPr lang="zh-CN" altLang="zh-CN" sz="2400" dirty="0" smtClean="0"/>
                  <a:t>如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𝐹</m:t>
                    </m:r>
                    <m:r>
                      <a:rPr lang="en-US" altLang="zh-CN" sz="2400" i="1" baseline="-25000" dirty="0">
                        <a:latin typeface="Cambria Math"/>
                      </a:rPr>
                      <m:t>23</m:t>
                    </m:r>
                  </m:oMath>
                </a14:m>
                <a:r>
                  <a:rPr lang="zh-CN" altLang="zh-CN" sz="2400" dirty="0"/>
                  <a:t>上的椭圆群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𝑦</m:t>
                    </m:r>
                    <m:r>
                      <a:rPr lang="en-US" altLang="zh-CN" sz="2400" i="1" baseline="30000" dirty="0">
                        <a:latin typeface="Cambria Math"/>
                      </a:rPr>
                      <m:t>2</m:t>
                    </m:r>
                    <m:r>
                      <a:rPr lang="en-US" altLang="zh-CN" sz="2400" i="1" dirty="0">
                        <a:latin typeface="Cambria Math"/>
                      </a:rPr>
                      <m:t>=</m:t>
                    </m:r>
                    <m:r>
                      <a:rPr lang="en-US" altLang="zh-CN" sz="2400" i="1" dirty="0">
                        <a:latin typeface="Cambria Math"/>
                      </a:rPr>
                      <m:t>𝑥</m:t>
                    </m:r>
                    <m:r>
                      <a:rPr lang="en-US" altLang="zh-CN" sz="2400" i="1" baseline="30000" dirty="0">
                        <a:latin typeface="Cambria Math"/>
                      </a:rPr>
                      <m:t>3</m:t>
                    </m:r>
                    <m:r>
                      <a:rPr lang="en-US" altLang="zh-CN" sz="2400" i="1" dirty="0">
                        <a:latin typeface="Cambria Math"/>
                      </a:rPr>
                      <m:t>+9</m:t>
                    </m:r>
                    <m:r>
                      <a:rPr lang="en-US" altLang="zh-CN" sz="2400" i="1" dirty="0">
                        <a:latin typeface="Cambria Math"/>
                      </a:rPr>
                      <m:t>𝑥</m:t>
                    </m:r>
                    <m:r>
                      <a:rPr lang="en-US" altLang="zh-CN" sz="2400" i="1" dirty="0">
                        <a:latin typeface="Cambria Math"/>
                      </a:rPr>
                      <m:t>+17</m:t>
                    </m:r>
                  </m:oMath>
                </a14:m>
                <a:r>
                  <a:rPr lang="zh-CN" altLang="zh-CN" sz="2400" dirty="0"/>
                  <a:t>，求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𝑃</m:t>
                    </m:r>
                    <m:r>
                      <a:rPr lang="en-US" altLang="zh-CN" sz="2400" i="1" dirty="0" smtClean="0">
                        <a:latin typeface="Cambria Math"/>
                      </a:rPr>
                      <m:t>=(4, 5)</m:t>
                    </m:r>
                  </m:oMath>
                </a14:m>
                <a:r>
                  <a:rPr lang="zh-CN" altLang="zh-CN" sz="2400" dirty="0"/>
                  <a:t>对于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/>
                      </a:rPr>
                      <m:t>𝑄</m:t>
                    </m:r>
                    <m:r>
                      <a:rPr lang="en-US" altLang="zh-CN" sz="2400" i="1" dirty="0" smtClean="0">
                        <a:latin typeface="Cambria Math"/>
                      </a:rPr>
                      <m:t>=(16, 5)</m:t>
                    </m:r>
                  </m:oMath>
                </a14:m>
                <a:r>
                  <a:rPr lang="zh-CN" altLang="zh-CN" sz="2400" dirty="0"/>
                  <a:t>的离散对数，最直接的</a:t>
                </a:r>
                <a:r>
                  <a:rPr lang="zh-CN" altLang="zh-CN" sz="2400" dirty="0" smtClean="0"/>
                  <a:t>方法是</a:t>
                </a:r>
                <a:r>
                  <a:rPr lang="zh-CN" altLang="zh-CN" sz="2400" dirty="0"/>
                  <a:t>计算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𝑄</m:t>
                    </m:r>
                  </m:oMath>
                </a14:m>
                <a:r>
                  <a:rPr lang="zh-CN" altLang="zh-CN" sz="2400" dirty="0"/>
                  <a:t>的倍数，直到</a:t>
                </a:r>
                <a:r>
                  <a:rPr lang="zh-CN" altLang="zh-CN" sz="2400" dirty="0" smtClean="0"/>
                  <a:t>找到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𝑃</m:t>
                    </m:r>
                  </m:oMath>
                </a14:m>
                <a:endParaRPr lang="zh-CN" altLang="zh-CN" sz="2400" dirty="0"/>
              </a:p>
              <a:p>
                <a:pPr marL="457200" lvl="1" indent="0">
                  <a:buNone/>
                </a:pPr>
                <a:r>
                  <a:rPr lang="en-US" altLang="zh-CN" sz="2000" dirty="0" smtClean="0"/>
                  <a:t>  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/>
                      </a:rPr>
                      <m:t>𝑄</m:t>
                    </m:r>
                    <m:r>
                      <a:rPr lang="en-US" altLang="zh-CN" sz="2000" i="1" dirty="0" smtClean="0">
                        <a:latin typeface="Cambria Math"/>
                      </a:rPr>
                      <m:t>=(16, 5)      2</m:t>
                    </m:r>
                    <m:r>
                      <a:rPr lang="en-US" altLang="zh-CN" sz="2000" i="1" dirty="0" smtClean="0">
                        <a:latin typeface="Cambria Math"/>
                      </a:rPr>
                      <m:t>𝑄</m:t>
                    </m:r>
                    <m:r>
                      <a:rPr lang="en-US" altLang="zh-CN" sz="2000" i="1" dirty="0" smtClean="0">
                        <a:latin typeface="Cambria Math"/>
                      </a:rPr>
                      <m:t>=(20, 20)    3</m:t>
                    </m:r>
                    <m:r>
                      <a:rPr lang="en-US" altLang="zh-CN" sz="2000" i="1" dirty="0" smtClean="0">
                        <a:latin typeface="Cambria Math"/>
                      </a:rPr>
                      <m:t>𝑄</m:t>
                    </m:r>
                    <m:r>
                      <a:rPr lang="en-US" altLang="zh-CN" sz="2000" i="1" dirty="0" smtClean="0">
                        <a:latin typeface="Cambria Math"/>
                      </a:rPr>
                      <m:t>=(14, 14)    4</m:t>
                    </m:r>
                    <m:r>
                      <a:rPr lang="en-US" altLang="zh-CN" sz="2000" i="1" dirty="0" smtClean="0">
                        <a:latin typeface="Cambria Math"/>
                      </a:rPr>
                      <m:t>𝑄</m:t>
                    </m:r>
                    <m:r>
                      <a:rPr lang="en-US" altLang="zh-CN" sz="2000" i="1" dirty="0" smtClean="0">
                        <a:latin typeface="Cambria Math"/>
                      </a:rPr>
                      <m:t>=(19, 20) </m:t>
                    </m:r>
                  </m:oMath>
                </a14:m>
                <a:endParaRPr lang="zh-CN" altLang="zh-CN" sz="20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latin typeface="Cambria Math"/>
                        </a:rPr>
                        <m:t>5</m:t>
                      </m:r>
                      <m:r>
                        <a:rPr lang="en-US" altLang="zh-CN" sz="2000" i="1" dirty="0" smtClean="0">
                          <a:latin typeface="Cambria Math"/>
                        </a:rPr>
                        <m:t>𝑄</m:t>
                      </m:r>
                      <m:r>
                        <a:rPr lang="en-US" altLang="zh-CN" sz="2000" i="1" dirty="0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zh-CN" sz="2000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000" i="1" dirty="0" smtClean="0">
                              <a:latin typeface="Cambria Math"/>
                            </a:rPr>
                            <m:t>13, 10</m:t>
                          </m:r>
                        </m:e>
                      </m:d>
                      <m:r>
                        <a:rPr lang="en-US" altLang="zh-CN" sz="2000" i="1" dirty="0" smtClean="0">
                          <a:latin typeface="Cambria Math"/>
                        </a:rPr>
                        <m:t> </m:t>
                      </m:r>
                      <m:r>
                        <a:rPr lang="en-US" altLang="zh-CN" sz="2000" b="0" i="1" dirty="0" smtClean="0">
                          <a:latin typeface="Cambria Math"/>
                        </a:rPr>
                        <m:t>   </m:t>
                      </m:r>
                      <m:r>
                        <a:rPr lang="en-US" altLang="zh-CN" sz="2000" i="1" dirty="0" smtClean="0">
                          <a:latin typeface="Cambria Math"/>
                        </a:rPr>
                        <m:t>6</m:t>
                      </m:r>
                      <m:r>
                        <a:rPr lang="en-US" altLang="zh-CN" sz="2000" i="1" dirty="0" smtClean="0">
                          <a:latin typeface="Cambria Math"/>
                        </a:rPr>
                        <m:t>𝑄</m:t>
                      </m:r>
                      <m:r>
                        <a:rPr lang="en-US" altLang="zh-CN" sz="2000" i="1" dirty="0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zh-CN" sz="2000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000" i="1" dirty="0" smtClean="0">
                              <a:latin typeface="Cambria Math"/>
                            </a:rPr>
                            <m:t>7, 3</m:t>
                          </m:r>
                        </m:e>
                      </m:d>
                      <m:r>
                        <a:rPr lang="en-US" altLang="zh-CN" sz="2000" b="0" i="1" dirty="0" smtClean="0">
                          <a:latin typeface="Cambria Math"/>
                        </a:rPr>
                        <m:t>      </m:t>
                      </m:r>
                      <m:r>
                        <a:rPr lang="en-US" altLang="zh-CN" sz="2000" i="1" dirty="0" smtClean="0">
                          <a:latin typeface="Cambria Math"/>
                        </a:rPr>
                        <m:t> </m:t>
                      </m:r>
                      <m:r>
                        <a:rPr lang="en-US" altLang="zh-CN" sz="2000" b="0" i="1" dirty="0" smtClean="0">
                          <a:latin typeface="Cambria Math"/>
                        </a:rPr>
                        <m:t>   </m:t>
                      </m:r>
                      <m:r>
                        <a:rPr lang="en-US" altLang="zh-CN" sz="2000" i="1" dirty="0" smtClean="0">
                          <a:latin typeface="Cambria Math"/>
                        </a:rPr>
                        <m:t>7</m:t>
                      </m:r>
                      <m:r>
                        <a:rPr lang="en-US" altLang="zh-CN" sz="2000" i="1" dirty="0" smtClean="0">
                          <a:latin typeface="Cambria Math"/>
                        </a:rPr>
                        <m:t>𝑄</m:t>
                      </m:r>
                      <m:r>
                        <a:rPr lang="en-US" altLang="zh-CN" sz="2000" i="1" dirty="0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zh-CN" sz="2000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000" i="1" dirty="0" smtClean="0">
                              <a:latin typeface="Cambria Math"/>
                            </a:rPr>
                            <m:t>8, 7</m:t>
                          </m:r>
                        </m:e>
                      </m:d>
                      <m:r>
                        <a:rPr lang="en-US" altLang="zh-CN" sz="2000" i="1" dirty="0" smtClean="0">
                          <a:latin typeface="Cambria Math"/>
                        </a:rPr>
                        <m:t> </m:t>
                      </m:r>
                      <m:r>
                        <a:rPr lang="en-US" altLang="zh-CN" sz="2000" b="0" i="1" dirty="0" smtClean="0">
                          <a:latin typeface="Cambria Math"/>
                        </a:rPr>
                        <m:t>        </m:t>
                      </m:r>
                      <m:r>
                        <a:rPr lang="en-US" altLang="zh-CN" sz="2000" i="1" dirty="0" smtClean="0">
                          <a:latin typeface="Cambria Math"/>
                        </a:rPr>
                        <m:t>8</m:t>
                      </m:r>
                      <m:r>
                        <a:rPr lang="en-US" altLang="zh-CN" sz="2000" i="1" dirty="0" smtClean="0">
                          <a:latin typeface="Cambria Math"/>
                        </a:rPr>
                        <m:t>𝑄</m:t>
                      </m:r>
                      <m:r>
                        <a:rPr lang="en-US" altLang="zh-CN" sz="2000" i="1" dirty="0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zh-CN" sz="2000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000" i="1" dirty="0" smtClean="0">
                              <a:latin typeface="Cambria Math"/>
                            </a:rPr>
                            <m:t>12, 17</m:t>
                          </m:r>
                        </m:e>
                      </m:d>
                      <m:r>
                        <a:rPr lang="en-US" altLang="zh-CN" sz="2000" i="1" dirty="0" smtClean="0">
                          <a:latin typeface="Cambria Math"/>
                        </a:rPr>
                        <m:t> </m:t>
                      </m:r>
                      <m:r>
                        <a:rPr lang="en-US" altLang="zh-CN" sz="2000" b="0" i="1" dirty="0" smtClean="0">
                          <a:latin typeface="Cambria Math"/>
                        </a:rPr>
                        <m:t>  </m:t>
                      </m:r>
                    </m:oMath>
                  </m:oMathPara>
                </a14:m>
                <a:endParaRPr lang="en-US" altLang="zh-CN" sz="2000" b="0" i="1" dirty="0" smtClean="0">
                  <a:latin typeface="Cambria Math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latin typeface="Cambria Math"/>
                        </a:rPr>
                        <m:t>9</m:t>
                      </m:r>
                      <m:r>
                        <a:rPr lang="en-US" altLang="zh-CN" sz="2000" i="1" dirty="0" smtClean="0">
                          <a:latin typeface="Cambria Math"/>
                        </a:rPr>
                        <m:t>𝑄</m:t>
                      </m:r>
                      <m:r>
                        <a:rPr lang="en-US" altLang="zh-CN" sz="2000" i="1" dirty="0" smtClean="0">
                          <a:latin typeface="Cambria Math"/>
                        </a:rPr>
                        <m:t>=(4, 5)</m:t>
                      </m:r>
                    </m:oMath>
                  </m:oMathPara>
                </a14:m>
                <a:endParaRPr lang="zh-CN" altLang="zh-CN" sz="2000" dirty="0"/>
              </a:p>
              <a:p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𝑃</m:t>
                    </m:r>
                  </m:oMath>
                </a14:m>
                <a:r>
                  <a:rPr lang="zh-CN" altLang="zh-CN" sz="2400" dirty="0"/>
                  <a:t>关于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/>
                      </a:rPr>
                      <m:t>𝑄</m:t>
                    </m:r>
                  </m:oMath>
                </a14:m>
                <a:r>
                  <a:rPr lang="zh-CN" altLang="zh-CN" sz="2400" dirty="0"/>
                  <a:t>的离散对数是</a:t>
                </a:r>
                <a:r>
                  <a:rPr lang="en-US" altLang="zh-CN" sz="2400" dirty="0"/>
                  <a:t>9</a:t>
                </a:r>
                <a:r>
                  <a:rPr lang="zh-CN" altLang="zh-CN" sz="2400" dirty="0"/>
                  <a:t>，对于大素数构成的群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𝐸</m:t>
                    </m:r>
                  </m:oMath>
                </a14:m>
                <a:r>
                  <a:rPr lang="zh-CN" altLang="zh-CN" sz="2400" dirty="0"/>
                  <a:t>，这样计算离散对数是不现实的，事实上现在也没有更好地算法</a:t>
                </a:r>
                <a:r>
                  <a:rPr lang="zh-CN" altLang="zh-CN" sz="2400" dirty="0" smtClean="0"/>
                  <a:t>来</a:t>
                </a:r>
                <a:r>
                  <a:rPr lang="zh-CN" altLang="en-US" sz="2400" dirty="0" smtClean="0"/>
                  <a:t>解椭圆曲线上的</a:t>
                </a:r>
                <a:r>
                  <a:rPr lang="zh-CN" altLang="zh-CN" sz="2400" dirty="0" smtClean="0"/>
                  <a:t>离散</a:t>
                </a:r>
                <a:r>
                  <a:rPr lang="zh-CN" altLang="zh-CN" sz="2400" dirty="0"/>
                  <a:t>对数</a:t>
                </a:r>
                <a:r>
                  <a:rPr lang="zh-CN" altLang="zh-CN" sz="2400" dirty="0" smtClean="0"/>
                  <a:t>问题</a:t>
                </a:r>
                <a:endParaRPr lang="zh-CN" altLang="zh-CN" sz="2400" dirty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 cstate="print"/>
                <a:stretch>
                  <a:fillRect l="-963" t="-1491" r="-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9A17-7DF8-4E55-A71D-4A210279CB86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92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8806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ECC</a:t>
            </a:r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648200"/>
          </a:xfrm>
        </p:spPr>
        <p:txBody>
          <a:bodyPr/>
          <a:lstStyle/>
          <a:p>
            <a:r>
              <a:rPr lang="zh-CN" altLang="zh-CN" sz="2600" b="1" dirty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安全性能更高</a:t>
            </a:r>
            <a:r>
              <a:rPr lang="zh-CN" altLang="zh-CN" sz="2600" dirty="0">
                <a:latin typeface="华文中宋" pitchFamily="2" charset="-122"/>
                <a:ea typeface="华文中宋" pitchFamily="2" charset="-122"/>
              </a:rPr>
              <a:t>（</a:t>
            </a:r>
            <a:r>
              <a:rPr lang="en-US" altLang="zh-CN" sz="2600" dirty="0">
                <a:latin typeface="华文中宋" pitchFamily="2" charset="-122"/>
                <a:ea typeface="华文中宋" pitchFamily="2" charset="-122"/>
              </a:rPr>
              <a:t>160</a:t>
            </a:r>
            <a:r>
              <a:rPr lang="zh-CN" altLang="zh-CN" sz="2600" dirty="0">
                <a:latin typeface="华文中宋" pitchFamily="2" charset="-122"/>
                <a:ea typeface="华文中宋" pitchFamily="2" charset="-122"/>
              </a:rPr>
              <a:t>位等同</a:t>
            </a:r>
            <a:r>
              <a:rPr lang="en-US" altLang="zh-CN" sz="2600" dirty="0">
                <a:latin typeface="华文中宋" pitchFamily="2" charset="-122"/>
                <a:ea typeface="华文中宋" pitchFamily="2" charset="-122"/>
              </a:rPr>
              <a:t>RSA</a:t>
            </a:r>
            <a:r>
              <a:rPr lang="zh-CN" altLang="zh-CN" sz="2600" dirty="0">
                <a:latin typeface="华文中宋" pitchFamily="2" charset="-122"/>
                <a:ea typeface="华文中宋" pitchFamily="2" charset="-122"/>
              </a:rPr>
              <a:t>的</a:t>
            </a:r>
            <a:r>
              <a:rPr lang="en-US" altLang="zh-CN" sz="2600" dirty="0">
                <a:latin typeface="华文中宋" pitchFamily="2" charset="-122"/>
                <a:ea typeface="华文中宋" pitchFamily="2" charset="-122"/>
              </a:rPr>
              <a:t>1024</a:t>
            </a:r>
            <a:r>
              <a:rPr lang="zh-CN" altLang="zh-CN" sz="2600" dirty="0">
                <a:latin typeface="华文中宋" pitchFamily="2" charset="-122"/>
                <a:ea typeface="华文中宋" pitchFamily="2" charset="-122"/>
              </a:rPr>
              <a:t>位</a:t>
            </a:r>
            <a:r>
              <a:rPr lang="zh-CN" altLang="zh-CN" sz="2600" dirty="0" smtClean="0">
                <a:latin typeface="华文中宋" pitchFamily="2" charset="-122"/>
                <a:ea typeface="华文中宋" pitchFamily="2" charset="-122"/>
              </a:rPr>
              <a:t>）</a:t>
            </a:r>
            <a:endParaRPr lang="en-US" altLang="zh-CN" sz="2600" dirty="0" smtClean="0">
              <a:latin typeface="华文中宋" pitchFamily="2" charset="-122"/>
              <a:ea typeface="华文中宋" pitchFamily="2" charset="-122"/>
            </a:endParaRPr>
          </a:p>
          <a:p>
            <a:endParaRPr lang="en-US" altLang="zh-CN" sz="2600" dirty="0" smtClean="0">
              <a:latin typeface="华文中宋" pitchFamily="2" charset="-122"/>
              <a:ea typeface="华文中宋" pitchFamily="2" charset="-122"/>
            </a:endParaRPr>
          </a:p>
          <a:p>
            <a:endParaRPr lang="en-US" altLang="zh-CN" sz="2600" dirty="0">
              <a:latin typeface="华文中宋" pitchFamily="2" charset="-122"/>
              <a:ea typeface="华文中宋" pitchFamily="2" charset="-122"/>
            </a:endParaRPr>
          </a:p>
          <a:p>
            <a:endParaRPr lang="en-US" altLang="zh-CN" sz="2600" dirty="0" smtClean="0">
              <a:latin typeface="华文中宋" pitchFamily="2" charset="-122"/>
              <a:ea typeface="华文中宋" pitchFamily="2" charset="-122"/>
            </a:endParaRPr>
          </a:p>
          <a:p>
            <a:endParaRPr lang="zh-CN" altLang="zh-CN" sz="2600" dirty="0">
              <a:latin typeface="华文中宋" pitchFamily="2" charset="-122"/>
              <a:ea typeface="华文中宋" pitchFamily="2" charset="-122"/>
            </a:endParaRPr>
          </a:p>
          <a:p>
            <a:r>
              <a:rPr lang="zh-CN" altLang="zh-CN" sz="2600" dirty="0" smtClean="0">
                <a:latin typeface="华文中宋" pitchFamily="2" charset="-122"/>
                <a:ea typeface="华文中宋" pitchFamily="2" charset="-122"/>
              </a:rPr>
              <a:t>计算</a:t>
            </a:r>
            <a:r>
              <a:rPr lang="zh-CN" altLang="zh-CN" sz="2600" dirty="0">
                <a:latin typeface="华文中宋" pitchFamily="2" charset="-122"/>
                <a:ea typeface="华文中宋" pitchFamily="2" charset="-122"/>
              </a:rPr>
              <a:t>量小，处理速度快</a:t>
            </a:r>
          </a:p>
          <a:p>
            <a:r>
              <a:rPr lang="zh-CN" altLang="zh-CN" sz="2600" dirty="0">
                <a:latin typeface="华文中宋" pitchFamily="2" charset="-122"/>
                <a:ea typeface="华文中宋" pitchFamily="2" charset="-122"/>
              </a:rPr>
              <a:t>存储空间占用小</a:t>
            </a:r>
          </a:p>
          <a:p>
            <a:r>
              <a:rPr lang="zh-CN" altLang="zh-CN" sz="2600" dirty="0">
                <a:latin typeface="华文中宋" pitchFamily="2" charset="-122"/>
                <a:ea typeface="华文中宋" pitchFamily="2" charset="-122"/>
              </a:rPr>
              <a:t>带宽要求低</a:t>
            </a:r>
          </a:p>
          <a:p>
            <a:r>
              <a:rPr lang="zh-CN" altLang="zh-CN" sz="2600" dirty="0">
                <a:latin typeface="华文中宋" pitchFamily="2" charset="-122"/>
                <a:ea typeface="华文中宋" pitchFamily="2" charset="-122"/>
              </a:rPr>
              <a:t>应用前景非常好，特别在</a:t>
            </a:r>
            <a:r>
              <a:rPr lang="zh-CN" altLang="zh-CN" sz="2600" dirty="0" smtClean="0">
                <a:latin typeface="华文中宋" pitchFamily="2" charset="-122"/>
                <a:ea typeface="华文中宋" pitchFamily="2" charset="-122"/>
              </a:rPr>
              <a:t>移动通信</a:t>
            </a:r>
            <a:r>
              <a:rPr lang="en-US" altLang="zh-CN" sz="2600" dirty="0" smtClean="0">
                <a:latin typeface="华文中宋" pitchFamily="2" charset="-122"/>
                <a:ea typeface="华文中宋" pitchFamily="2" charset="-122"/>
              </a:rPr>
              <a:t>,</a:t>
            </a:r>
            <a:r>
              <a:rPr lang="zh-CN" altLang="zh-CN" sz="2600" dirty="0" smtClean="0">
                <a:latin typeface="华文中宋" pitchFamily="2" charset="-122"/>
                <a:ea typeface="华文中宋" pitchFamily="2" charset="-122"/>
              </a:rPr>
              <a:t>无线</a:t>
            </a:r>
            <a:r>
              <a:rPr lang="zh-CN" altLang="zh-CN" sz="2600" dirty="0">
                <a:latin typeface="华文中宋" pitchFamily="2" charset="-122"/>
                <a:ea typeface="华文中宋" pitchFamily="2" charset="-122"/>
              </a:rPr>
              <a:t>设备上的</a:t>
            </a:r>
            <a:r>
              <a:rPr lang="zh-CN" altLang="zh-CN" sz="2600" dirty="0" smtClean="0">
                <a:latin typeface="华文中宋" pitchFamily="2" charset="-122"/>
                <a:ea typeface="华文中宋" pitchFamily="2" charset="-122"/>
              </a:rPr>
              <a:t>应用</a:t>
            </a:r>
            <a:r>
              <a:rPr lang="en-US" altLang="zh-CN" sz="2600" dirty="0" smtClean="0">
                <a:latin typeface="华文中宋" pitchFamily="2" charset="-122"/>
                <a:ea typeface="华文中宋" pitchFamily="2" charset="-122"/>
              </a:rPr>
              <a:t>(</a:t>
            </a:r>
            <a:r>
              <a:rPr lang="en-US" altLang="zh-CN" sz="2600" b="1" dirty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WAPI</a:t>
            </a:r>
            <a:r>
              <a:rPr lang="zh-CN" altLang="en-US" sz="2600" b="1" dirty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、</a:t>
            </a:r>
            <a:r>
              <a:rPr lang="en-US" altLang="zh-CN" sz="2600" b="1" dirty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WPKI</a:t>
            </a:r>
            <a:r>
              <a:rPr lang="zh-CN" altLang="en-US" sz="2600" b="1" dirty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、</a:t>
            </a:r>
            <a:r>
              <a:rPr lang="en-US" altLang="zh-CN" sz="2600" b="1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WNS</a:t>
            </a:r>
            <a:r>
              <a:rPr lang="en-US" altLang="zh-CN" sz="2600" smtClean="0">
                <a:latin typeface="华文中宋" pitchFamily="2" charset="-122"/>
                <a:ea typeface="华文中宋" pitchFamily="2" charset="-122"/>
              </a:rPr>
              <a:t>)</a:t>
            </a:r>
            <a:endParaRPr lang="zh-CN" altLang="zh-CN" sz="2600" dirty="0">
              <a:latin typeface="华文中宋" pitchFamily="2" charset="-122"/>
              <a:ea typeface="华文中宋" pitchFamily="2" charset="-122"/>
            </a:endParaRP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B3995-29BA-4D15-A7A8-FFD894A06EF6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93</a:t>
            </a:fld>
            <a:endParaRPr lang="en-US" altLang="zh-CN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728055"/>
              </p:ext>
            </p:extLst>
          </p:nvPr>
        </p:nvGraphicFramePr>
        <p:xfrm>
          <a:off x="762000" y="2209800"/>
          <a:ext cx="7924800" cy="184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破解时间（</a:t>
                      </a:r>
                      <a:r>
                        <a:rPr lang="en-US" altLang="zh-CN" sz="1400" dirty="0" smtClean="0"/>
                        <a:t>MIPS</a:t>
                      </a:r>
                      <a:r>
                        <a:rPr lang="zh-CN" altLang="en-US" sz="1400" dirty="0" smtClean="0"/>
                        <a:t>年）</a:t>
                      </a:r>
                      <a:endParaRPr lang="zh-CN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RSA/DSA</a:t>
                      </a:r>
                      <a:r>
                        <a:rPr lang="zh-CN" altLang="en-US" sz="1400" dirty="0" smtClean="0"/>
                        <a:t>密钥长度</a:t>
                      </a:r>
                      <a:r>
                        <a:rPr lang="en-US" altLang="zh-CN" sz="1400" dirty="0" smtClean="0"/>
                        <a:t>/</a:t>
                      </a:r>
                      <a:r>
                        <a:rPr lang="zh-CN" altLang="en-US" sz="1400" dirty="0" smtClean="0"/>
                        <a:t>位</a:t>
                      </a:r>
                      <a:endParaRPr lang="zh-CN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ECC</a:t>
                      </a:r>
                      <a:r>
                        <a:rPr lang="zh-CN" altLang="en-US" sz="1400" dirty="0" smtClean="0"/>
                        <a:t>密钥长度</a:t>
                      </a:r>
                      <a:endParaRPr lang="zh-CN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RSA/ECC</a:t>
                      </a:r>
                      <a:r>
                        <a:rPr lang="zh-CN" altLang="en-US" sz="1400" dirty="0" smtClean="0"/>
                        <a:t>密钥长度对比</a:t>
                      </a:r>
                      <a:endParaRPr lang="zh-CN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破解时间</a:t>
                      </a:r>
                      <a:endParaRPr lang="zh-CN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RSA/DSA</a:t>
                      </a:r>
                      <a:r>
                        <a:rPr lang="zh-CN" altLang="en-US" sz="1400" dirty="0" smtClean="0"/>
                        <a:t>密钥长度</a:t>
                      </a:r>
                      <a:r>
                        <a:rPr lang="en-US" altLang="zh-CN" sz="1400" dirty="0" smtClean="0"/>
                        <a:t>/</a:t>
                      </a:r>
                      <a:r>
                        <a:rPr lang="zh-CN" altLang="en-US" sz="1400" dirty="0" smtClean="0"/>
                        <a:t>位</a:t>
                      </a:r>
                      <a:endParaRPr lang="zh-CN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ECC</a:t>
                      </a:r>
                      <a:r>
                        <a:rPr lang="zh-CN" altLang="en-US" sz="1400" dirty="0" smtClean="0"/>
                        <a:t>密钥长度</a:t>
                      </a:r>
                      <a:endParaRPr lang="zh-CN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RSA/ECC</a:t>
                      </a:r>
                      <a:r>
                        <a:rPr lang="zh-CN" altLang="en-US" sz="1400" dirty="0" smtClean="0"/>
                        <a:t>密钥长度对比</a:t>
                      </a:r>
                      <a:endParaRPr lang="zh-CN" altLang="en-US" sz="1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10</a:t>
                      </a:r>
                      <a:r>
                        <a:rPr lang="en-US" altLang="zh-CN" sz="1400" baseline="30000" dirty="0" smtClean="0"/>
                        <a:t>4</a:t>
                      </a:r>
                      <a:endParaRPr lang="zh-CN" altLang="en-US" sz="1400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512</a:t>
                      </a:r>
                      <a:endParaRPr lang="zh-CN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106</a:t>
                      </a:r>
                      <a:endParaRPr lang="zh-CN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5:1</a:t>
                      </a:r>
                      <a:endParaRPr lang="zh-CN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10</a:t>
                      </a:r>
                      <a:r>
                        <a:rPr lang="en-US" altLang="zh-CN" sz="1400" baseline="30000" dirty="0" smtClean="0"/>
                        <a:t>20</a:t>
                      </a:r>
                      <a:endParaRPr lang="zh-CN" altLang="en-US" sz="1400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2048</a:t>
                      </a:r>
                      <a:endParaRPr lang="zh-CN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210</a:t>
                      </a:r>
                      <a:endParaRPr lang="zh-CN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10:1</a:t>
                      </a:r>
                      <a:endParaRPr lang="zh-CN" altLang="en-US" sz="1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10</a:t>
                      </a:r>
                      <a:r>
                        <a:rPr lang="en-US" altLang="zh-CN" sz="1400" baseline="30000" dirty="0" smtClean="0"/>
                        <a:t>8</a:t>
                      </a:r>
                      <a:endParaRPr lang="zh-CN" altLang="en-US" sz="1400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768</a:t>
                      </a:r>
                      <a:endParaRPr lang="zh-CN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132</a:t>
                      </a:r>
                      <a:endParaRPr lang="zh-CN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6:1</a:t>
                      </a:r>
                      <a:endParaRPr lang="zh-CN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10</a:t>
                      </a:r>
                      <a:r>
                        <a:rPr lang="en-US" altLang="zh-CN" sz="1400" baseline="30000" dirty="0" smtClean="0"/>
                        <a:t>78</a:t>
                      </a:r>
                      <a:endParaRPr lang="zh-CN" altLang="en-US" sz="1400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21000</a:t>
                      </a:r>
                      <a:endParaRPr lang="zh-CN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600</a:t>
                      </a:r>
                      <a:endParaRPr lang="zh-CN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35:1</a:t>
                      </a:r>
                      <a:endParaRPr lang="zh-CN" altLang="en-US" sz="1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10</a:t>
                      </a:r>
                      <a:r>
                        <a:rPr lang="en-US" altLang="zh-CN" sz="1400" baseline="30000" dirty="0" smtClean="0"/>
                        <a:t>11</a:t>
                      </a:r>
                      <a:endParaRPr lang="zh-CN" altLang="en-US" sz="1400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smtClean="0">
                          <a:solidFill>
                            <a:srgbClr val="FF0000"/>
                          </a:solidFill>
                        </a:rPr>
                        <a:t>1024</a:t>
                      </a:r>
                      <a:endParaRPr lang="zh-CN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smtClean="0">
                          <a:solidFill>
                            <a:srgbClr val="FF0000"/>
                          </a:solidFill>
                        </a:rPr>
                        <a:t>160</a:t>
                      </a:r>
                      <a:endParaRPr lang="zh-CN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smtClean="0">
                          <a:solidFill>
                            <a:srgbClr val="FF0000"/>
                          </a:solidFill>
                        </a:rPr>
                        <a:t>7:1</a:t>
                      </a:r>
                      <a:endParaRPr lang="zh-CN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581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其他公钥密码算法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MH</a:t>
            </a:r>
            <a:r>
              <a:rPr lang="zh-CN" altLang="en-US" sz="2400" dirty="0" smtClean="0">
                <a:solidFill>
                  <a:srgbClr val="FF0000"/>
                </a:solidFill>
              </a:rPr>
              <a:t>背包公钥密码体制（</a:t>
            </a:r>
            <a:r>
              <a:rPr lang="en-US" altLang="zh-CN" sz="2400" dirty="0" smtClean="0">
                <a:solidFill>
                  <a:srgbClr val="FF0000"/>
                </a:solidFill>
              </a:rPr>
              <a:t>1978</a:t>
            </a:r>
            <a:r>
              <a:rPr lang="zh-CN" altLang="en-US" sz="2400" dirty="0" smtClean="0">
                <a:solidFill>
                  <a:srgbClr val="FF0000"/>
                </a:solidFill>
              </a:rPr>
              <a:t>）</a:t>
            </a:r>
            <a:r>
              <a:rPr lang="zh-CN" altLang="en-US" sz="2400" dirty="0" smtClean="0"/>
              <a:t>：基于背包难题，不安全</a:t>
            </a:r>
            <a:endParaRPr lang="en-US" altLang="zh-CN" sz="2400" dirty="0" smtClean="0"/>
          </a:p>
          <a:p>
            <a:r>
              <a:rPr lang="en-US" altLang="zh-CN" sz="2400" dirty="0">
                <a:solidFill>
                  <a:srgbClr val="FF0000"/>
                </a:solidFill>
              </a:rPr>
              <a:t>Rabin</a:t>
            </a:r>
            <a:r>
              <a:rPr lang="zh-CN" altLang="en-US" sz="2400" dirty="0">
                <a:solidFill>
                  <a:srgbClr val="FF0000"/>
                </a:solidFill>
              </a:rPr>
              <a:t>公钥加密体制（</a:t>
            </a:r>
            <a:r>
              <a:rPr lang="en-US" altLang="zh-CN" sz="2400" dirty="0">
                <a:solidFill>
                  <a:srgbClr val="FF0000"/>
                </a:solidFill>
              </a:rPr>
              <a:t>1979</a:t>
            </a:r>
            <a:r>
              <a:rPr lang="zh-CN" altLang="en-US" sz="2400" dirty="0">
                <a:solidFill>
                  <a:srgbClr val="FF0000"/>
                </a:solidFill>
              </a:rPr>
              <a:t>）</a:t>
            </a:r>
            <a:r>
              <a:rPr lang="zh-CN" altLang="en-US" sz="2400" dirty="0" smtClean="0"/>
              <a:t>：合数模下求解平方根的困难性</a:t>
            </a:r>
            <a:endParaRPr lang="en-US" altLang="zh-CN" sz="2400" dirty="0" smtClean="0"/>
          </a:p>
          <a:p>
            <a:r>
              <a:rPr lang="en-US" altLang="zh-CN" sz="2400" dirty="0" err="1">
                <a:solidFill>
                  <a:srgbClr val="FF0000"/>
                </a:solidFill>
              </a:rPr>
              <a:t>Goldwasser-Micali</a:t>
            </a:r>
            <a:r>
              <a:rPr lang="zh-CN" altLang="en-US" sz="2400" dirty="0">
                <a:solidFill>
                  <a:srgbClr val="FF0000"/>
                </a:solidFill>
              </a:rPr>
              <a:t>概率公钥密码体制（</a:t>
            </a:r>
            <a:r>
              <a:rPr lang="en-US" altLang="zh-CN" sz="2400" dirty="0">
                <a:solidFill>
                  <a:srgbClr val="FF0000"/>
                </a:solidFill>
              </a:rPr>
              <a:t>1984</a:t>
            </a:r>
            <a:r>
              <a:rPr lang="zh-CN" altLang="en-US" sz="2400" dirty="0">
                <a:solidFill>
                  <a:srgbClr val="FF0000"/>
                </a:solidFill>
              </a:rPr>
              <a:t>）</a:t>
            </a:r>
            <a:r>
              <a:rPr lang="zh-CN" altLang="en-US" sz="2400" dirty="0" smtClean="0"/>
              <a:t>：第一个概率加密系统，基于平方剩余（二次剩余）问题</a:t>
            </a:r>
            <a:endParaRPr lang="en-US" altLang="zh-CN" sz="2400" dirty="0" smtClean="0"/>
          </a:p>
          <a:p>
            <a:r>
              <a:rPr lang="en-US" altLang="zh-CN" sz="2400" dirty="0">
                <a:solidFill>
                  <a:srgbClr val="FF0000"/>
                </a:solidFill>
              </a:rPr>
              <a:t>NTRU</a:t>
            </a:r>
            <a:r>
              <a:rPr lang="zh-CN" altLang="en-US" sz="2400" dirty="0">
                <a:solidFill>
                  <a:srgbClr val="FF0000"/>
                </a:solidFill>
              </a:rPr>
              <a:t>公钥加密体制（</a:t>
            </a:r>
            <a:r>
              <a:rPr lang="en-US" altLang="zh-CN" sz="2400" dirty="0">
                <a:solidFill>
                  <a:srgbClr val="FF0000"/>
                </a:solidFill>
              </a:rPr>
              <a:t>1996</a:t>
            </a:r>
            <a:r>
              <a:rPr lang="zh-CN" altLang="en-US" sz="2400" dirty="0">
                <a:solidFill>
                  <a:srgbClr val="FF0000"/>
                </a:solidFill>
              </a:rPr>
              <a:t>）</a:t>
            </a:r>
            <a:r>
              <a:rPr lang="zh-CN" altLang="en-US" sz="2400" dirty="0" smtClean="0"/>
              <a:t>：基于多项式环上在一个非常大维数的格中寻找最短向量的困难问题（</a:t>
            </a:r>
            <a:r>
              <a:rPr lang="en-US" altLang="zh-CN" sz="2400" dirty="0" smtClean="0"/>
              <a:t>LLL</a:t>
            </a:r>
            <a:r>
              <a:rPr lang="zh-CN" altLang="en-US" sz="2400" dirty="0" smtClean="0"/>
              <a:t>算法），后量子密码算法</a:t>
            </a:r>
            <a:endParaRPr lang="en-US" altLang="zh-CN" sz="2400" dirty="0" smtClean="0"/>
          </a:p>
          <a:p>
            <a:r>
              <a:rPr lang="en-US" altLang="zh-CN" sz="2400" dirty="0" err="1">
                <a:solidFill>
                  <a:srgbClr val="FF0000"/>
                </a:solidFill>
              </a:rPr>
              <a:t>MiEliece</a:t>
            </a:r>
            <a:r>
              <a:rPr lang="zh-CN" altLang="en-US" sz="2400" dirty="0">
                <a:solidFill>
                  <a:srgbClr val="FF0000"/>
                </a:solidFill>
              </a:rPr>
              <a:t>公钥加密体制</a:t>
            </a:r>
            <a:r>
              <a:rPr lang="zh-CN" altLang="en-US" dirty="0" smtClean="0"/>
              <a:t>：</a:t>
            </a:r>
            <a:r>
              <a:rPr lang="zh-CN" altLang="en-US" sz="2400" dirty="0"/>
              <a:t>基于纠错码理论，后量子密码算法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8C765-A91D-4DE2-80C1-FF52A4469DC8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94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558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公钥体制</a:t>
            </a:r>
            <a:r>
              <a:rPr lang="zh-CN" altLang="en-US" dirty="0"/>
              <a:t>的问题</a:t>
            </a:r>
            <a:r>
              <a:rPr lang="zh-CN" altLang="en-US" dirty="0" smtClean="0"/>
              <a:t>：</a:t>
            </a:r>
            <a:endParaRPr lang="zh-CN" altLang="en-US" b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7D7DC-386B-4CA6-8760-2B49083162CA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95</a:t>
            </a:fld>
            <a:endParaRPr lang="en-US" altLang="zh-CN" dirty="0"/>
          </a:p>
        </p:txBody>
      </p:sp>
      <p:pic>
        <p:nvPicPr>
          <p:cNvPr id="7" name="Picture 3" descr="C:\Documents and Settings\Benxiaohai\My Documents\My Pictures\Microsoft 剪辑管理器\j0239653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37312" y="3657600"/>
            <a:ext cx="1716088" cy="1820862"/>
          </a:xfrm>
          <a:prstGeom prst="rect">
            <a:avLst/>
          </a:prstGeom>
          <a:noFill/>
        </p:spPr>
      </p:pic>
      <p:pic>
        <p:nvPicPr>
          <p:cNvPr id="8" name="Picture 4" descr="C:\Documents and Settings\Benxiaohai\My Documents\My Pictures\Microsoft 剪辑管理器\j0239647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3810000"/>
            <a:ext cx="1201737" cy="174942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62000" y="5486400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FF0000"/>
                </a:solidFill>
                <a:latin typeface="GungsuhChe" pitchFamily="49" charset="-127"/>
                <a:ea typeface="GungsuhChe" pitchFamily="49" charset="-127"/>
              </a:rPr>
              <a:t>Alice</a:t>
            </a:r>
            <a:endParaRPr lang="zh-CN" altLang="en-US" sz="2000" dirty="0">
              <a:solidFill>
                <a:srgbClr val="FF0000"/>
              </a:solidFill>
              <a:latin typeface="GungsuhChe" pitchFamily="49" charset="-127"/>
              <a:ea typeface="GungsuhChe" pitchFamily="49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53200" y="5391090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FF0000"/>
                </a:solidFill>
                <a:latin typeface="GungsuhChe" pitchFamily="49" charset="-127"/>
                <a:ea typeface="GungsuhChe" pitchFamily="49" charset="-127"/>
              </a:rPr>
              <a:t>Bob</a:t>
            </a:r>
            <a:endParaRPr lang="zh-CN" altLang="en-US" sz="2000" dirty="0">
              <a:solidFill>
                <a:srgbClr val="FF0000"/>
              </a:solidFill>
              <a:latin typeface="GungsuhChe" pitchFamily="49" charset="-127"/>
              <a:ea typeface="GungsuhChe" pitchFamily="49" charset="-127"/>
            </a:endParaRPr>
          </a:p>
        </p:txBody>
      </p:sp>
      <p:pic>
        <p:nvPicPr>
          <p:cNvPr id="11" name="Picture 4" descr="0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92550" y="1911350"/>
            <a:ext cx="984250" cy="98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4" name="组合 13"/>
          <p:cNvGrpSpPr/>
          <p:nvPr/>
        </p:nvGrpSpPr>
        <p:grpSpPr>
          <a:xfrm>
            <a:off x="2057400" y="4684712"/>
            <a:ext cx="4267200" cy="496888"/>
            <a:chOff x="2057400" y="4684712"/>
            <a:chExt cx="4267200" cy="496888"/>
          </a:xfrm>
        </p:grpSpPr>
        <p:sp>
          <p:nvSpPr>
            <p:cNvPr id="12" name="右箭头 11"/>
            <p:cNvSpPr/>
            <p:nvPr/>
          </p:nvSpPr>
          <p:spPr bwMode="auto">
            <a:xfrm>
              <a:off x="2057400" y="4953000"/>
              <a:ext cx="4267200" cy="228600"/>
            </a:xfrm>
            <a:prstGeom prst="rightArrow">
              <a:avLst/>
            </a:prstGeom>
            <a:solidFill>
              <a:schemeClr val="accent2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3276600" y="4684712"/>
                  <a:ext cx="14478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dirty="0" smtClean="0">
                            <a:latin typeface="Cambria Math"/>
                          </a:rPr>
                          <m:t>𝑀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6600" y="4684712"/>
                  <a:ext cx="1447800" cy="307777"/>
                </a:xfrm>
                <a:prstGeom prst="rect">
                  <a:avLst/>
                </a:prstGeom>
                <a:blipFill rotWithShape="1">
                  <a:blip r:embed="rId5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Text Box 130"/>
          <p:cNvSpPr txBox="1">
            <a:spLocks noChangeArrowheads="1"/>
          </p:cNvSpPr>
          <p:nvPr/>
        </p:nvSpPr>
        <p:spPr bwMode="auto">
          <a:xfrm>
            <a:off x="3716337" y="1603573"/>
            <a:ext cx="201612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 err="1">
                <a:latin typeface="Times New Roman" pitchFamily="18" charset="0"/>
              </a:rPr>
              <a:t>Hecker</a:t>
            </a:r>
            <a:r>
              <a:rPr lang="en-US" altLang="zh-CN" dirty="0">
                <a:latin typeface="Times New Roman" pitchFamily="18" charset="0"/>
              </a:rPr>
              <a:t> (</a:t>
            </a:r>
            <a:r>
              <a:rPr lang="en-US" altLang="zh-CN" dirty="0" smtClean="0">
                <a:latin typeface="Times New Roman" pitchFamily="18" charset="0"/>
              </a:rPr>
              <a:t>Attacker</a:t>
            </a:r>
            <a:r>
              <a:rPr lang="zh-CN" altLang="en-US" dirty="0" smtClean="0">
                <a:latin typeface="Times New Roman" pitchFamily="18" charset="0"/>
              </a:rPr>
              <a:t>，</a:t>
            </a:r>
            <a:r>
              <a:rPr lang="en-US" altLang="zh-CN" dirty="0" smtClean="0">
                <a:solidFill>
                  <a:srgbClr val="FF0000"/>
                </a:solidFill>
                <a:latin typeface="Times New Roman" pitchFamily="18" charset="0"/>
              </a:rPr>
              <a:t>Eve</a:t>
            </a:r>
            <a:r>
              <a:rPr lang="en-US" altLang="zh-CN" dirty="0" smtClean="0">
                <a:latin typeface="Times New Roman" pitchFamily="18" charset="0"/>
              </a:rPr>
              <a:t>)</a:t>
            </a:r>
            <a:endParaRPr lang="en-US" altLang="zh-CN" dirty="0">
              <a:latin typeface="Times New Roman" pitchFamily="18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676400" y="2403475"/>
            <a:ext cx="2216150" cy="1863725"/>
            <a:chOff x="1676400" y="2403475"/>
            <a:chExt cx="2216150" cy="1863725"/>
          </a:xfrm>
        </p:grpSpPr>
        <p:cxnSp>
          <p:nvCxnSpPr>
            <p:cNvPr id="17" name="直接箭头连接符 16"/>
            <p:cNvCxnSpPr>
              <a:stCxn id="11" idx="1"/>
            </p:cNvCxnSpPr>
            <p:nvPr/>
          </p:nvCxnSpPr>
          <p:spPr bwMode="auto">
            <a:xfrm flipH="1">
              <a:off x="1676400" y="2403475"/>
              <a:ext cx="2216150" cy="1863725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1793875" y="2935227"/>
                  <a:ext cx="9906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000" dirty="0" smtClean="0"/>
                    <a:t>公钥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𝑒</m:t>
                          </m:r>
                        </m:sub>
                      </m:sSub>
                    </m:oMath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3875" y="2935227"/>
                  <a:ext cx="990600" cy="400110"/>
                </a:xfrm>
                <a:prstGeom prst="rect">
                  <a:avLst/>
                </a:prstGeom>
                <a:blipFill rotWithShape="1">
                  <a:blip r:embed="rId6" cstate="print"/>
                  <a:stretch>
                    <a:fillRect l="-6135" t="-10769" b="-2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组合 21"/>
          <p:cNvGrpSpPr/>
          <p:nvPr/>
        </p:nvGrpSpPr>
        <p:grpSpPr>
          <a:xfrm>
            <a:off x="1963737" y="2743200"/>
            <a:ext cx="2036763" cy="1824831"/>
            <a:chOff x="1963737" y="2743200"/>
            <a:chExt cx="2036763" cy="1824831"/>
          </a:xfrm>
        </p:grpSpPr>
        <p:cxnSp>
          <p:nvCxnSpPr>
            <p:cNvPr id="20" name="直接箭头连接符 19"/>
            <p:cNvCxnSpPr/>
            <p:nvPr/>
          </p:nvCxnSpPr>
          <p:spPr bwMode="auto">
            <a:xfrm flipV="1">
              <a:off x="1963737" y="2743200"/>
              <a:ext cx="2036763" cy="1824831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667000" y="3810000"/>
                  <a:ext cx="990600" cy="4280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𝑒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sz="20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𝑀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7000" y="3810000"/>
                  <a:ext cx="990600" cy="428066"/>
                </a:xfrm>
                <a:prstGeom prst="rect">
                  <a:avLst/>
                </a:prstGeom>
                <a:blipFill rotWithShape="1">
                  <a:blip r:embed="rId7" cstate="print"/>
                  <a:stretch>
                    <a:fillRect r="-2469" b="-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648200" y="2133600"/>
                <a:ext cx="2057400" cy="438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𝑀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𝐷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0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𝑑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sz="2000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/>
                                </a:rPr>
                                <m:t>𝑒</m:t>
                              </m:r>
                            </m:sub>
                          </m:sSub>
                        </m:sub>
                      </m:sSub>
                      <m:r>
                        <a:rPr lang="en-US" altLang="zh-CN" sz="2000" i="1">
                          <a:latin typeface="Cambria Math"/>
                        </a:rPr>
                        <m:t>(</m:t>
                      </m:r>
                      <m:r>
                        <a:rPr lang="en-US" altLang="zh-CN" sz="2000" i="1">
                          <a:latin typeface="Cambria Math"/>
                        </a:rPr>
                        <m:t>𝑀</m:t>
                      </m:r>
                      <m:r>
                        <a:rPr lang="en-US" altLang="zh-CN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2133600"/>
                <a:ext cx="2057400" cy="438518"/>
              </a:xfrm>
              <a:prstGeom prst="rect">
                <a:avLst/>
              </a:prstGeom>
              <a:blipFill rotWithShape="1">
                <a:blip r:embed="rId8" cstate="print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组合 24"/>
          <p:cNvGrpSpPr/>
          <p:nvPr/>
        </p:nvGrpSpPr>
        <p:grpSpPr>
          <a:xfrm>
            <a:off x="4724400" y="2743200"/>
            <a:ext cx="1981200" cy="1941513"/>
            <a:chOff x="1810200" y="2914282"/>
            <a:chExt cx="1981200" cy="1941513"/>
          </a:xfrm>
        </p:grpSpPr>
        <p:cxnSp>
          <p:nvCxnSpPr>
            <p:cNvPr id="26" name="直接箭头连接符 25"/>
            <p:cNvCxnSpPr/>
            <p:nvPr/>
          </p:nvCxnSpPr>
          <p:spPr bwMode="auto">
            <a:xfrm flipH="1" flipV="1">
              <a:off x="1810200" y="2914282"/>
              <a:ext cx="1981200" cy="1941513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2762700" y="3368286"/>
                  <a:ext cx="990600" cy="4385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𝑏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sz="20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𝑀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2700" y="3368286"/>
                  <a:ext cx="990600" cy="438518"/>
                </a:xfrm>
                <a:prstGeom prst="rect">
                  <a:avLst/>
                </a:prstGeom>
                <a:blipFill rotWithShape="1">
                  <a:blip r:embed="rId9" cstate="print"/>
                  <a:stretch>
                    <a:fillRect r="-3067" b="-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矩形 15"/>
          <p:cNvSpPr/>
          <p:nvPr/>
        </p:nvSpPr>
        <p:spPr>
          <a:xfrm>
            <a:off x="2289175" y="5591145"/>
            <a:ext cx="3883025" cy="65725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3000" b="1" dirty="0" smtClean="0">
                <a:solidFill>
                  <a:srgbClr val="FF0000"/>
                </a:solidFill>
              </a:rPr>
              <a:t>缺少身份认证机制</a:t>
            </a:r>
            <a:endParaRPr lang="zh-CN" altLang="en-US" sz="3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27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6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黑体" panose="02010609060101010101" pitchFamily="49" charset="-122"/>
              </a:rPr>
              <a:t>中间人攻击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8C765-A91D-4DE2-80C1-FF52A4469DC8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96</a:t>
            </a:fld>
            <a:endParaRPr lang="en-US" altLang="zh-CN" dirty="0"/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8590831"/>
              </p:ext>
            </p:extLst>
          </p:nvPr>
        </p:nvGraphicFramePr>
        <p:xfrm>
          <a:off x="304800" y="1459287"/>
          <a:ext cx="8534400" cy="472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11" name="Visio" r:id="rId3" imgW="5236769" imgH="3852062" progId="">
                  <p:embed/>
                </p:oleObj>
              </mc:Choice>
              <mc:Fallback>
                <p:oleObj name="Visio" r:id="rId3" imgW="5236769" imgH="3852062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459287"/>
                        <a:ext cx="8534400" cy="472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圆角矩形 7"/>
          <p:cNvSpPr/>
          <p:nvPr/>
        </p:nvSpPr>
        <p:spPr>
          <a:xfrm>
            <a:off x="6705600" y="3733800"/>
            <a:ext cx="1600200" cy="685800"/>
          </a:xfrm>
          <a:prstGeom prst="roundRect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数字证书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286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基于身份的加密体制</a:t>
            </a:r>
            <a:r>
              <a:rPr lang="en-US" altLang="zh-CN" dirty="0"/>
              <a:t>IBE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600" dirty="0" smtClean="0">
                <a:latin typeface="华文中宋" pitchFamily="2" charset="-122"/>
                <a:ea typeface="华文中宋" pitchFamily="2" charset="-122"/>
              </a:rPr>
              <a:t>1984</a:t>
            </a:r>
            <a:r>
              <a:rPr lang="zh-CN" altLang="zh-CN" sz="2600" dirty="0">
                <a:latin typeface="华文中宋" pitchFamily="2" charset="-122"/>
                <a:ea typeface="华文中宋" pitchFamily="2" charset="-122"/>
              </a:rPr>
              <a:t>年</a:t>
            </a:r>
            <a:r>
              <a:rPr lang="zh-CN" altLang="zh-CN" sz="2600" dirty="0" smtClean="0">
                <a:latin typeface="华文中宋" pitchFamily="2" charset="-122"/>
                <a:ea typeface="华文中宋" pitchFamily="2" charset="-122"/>
              </a:rPr>
              <a:t>，</a:t>
            </a:r>
            <a:r>
              <a:rPr lang="en-US" altLang="zh-CN" sz="2600" dirty="0" smtClean="0">
                <a:latin typeface="华文中宋" pitchFamily="2" charset="-122"/>
                <a:ea typeface="华文中宋" pitchFamily="2" charset="-122"/>
              </a:rPr>
              <a:t>Shamir</a:t>
            </a:r>
            <a:r>
              <a:rPr lang="zh-CN" altLang="zh-CN" sz="2600" dirty="0" smtClean="0">
                <a:latin typeface="华文中宋" pitchFamily="2" charset="-122"/>
                <a:ea typeface="华文中宋" pitchFamily="2" charset="-122"/>
              </a:rPr>
              <a:t>提出基于</a:t>
            </a:r>
            <a:r>
              <a:rPr lang="zh-CN" altLang="zh-CN" sz="2600" dirty="0">
                <a:latin typeface="华文中宋" pitchFamily="2" charset="-122"/>
                <a:ea typeface="华文中宋" pitchFamily="2" charset="-122"/>
              </a:rPr>
              <a:t>身份</a:t>
            </a:r>
            <a:r>
              <a:rPr lang="zh-CN" altLang="zh-CN" sz="2600" dirty="0" smtClean="0">
                <a:latin typeface="华文中宋" pitchFamily="2" charset="-122"/>
                <a:ea typeface="华文中宋" pitchFamily="2" charset="-122"/>
              </a:rPr>
              <a:t>加密</a:t>
            </a:r>
            <a:r>
              <a:rPr lang="en-US" altLang="zh-CN" sz="2600" dirty="0" smtClean="0">
                <a:latin typeface="华文中宋" pitchFamily="2" charset="-122"/>
                <a:ea typeface="华文中宋" pitchFamily="2" charset="-122"/>
              </a:rPr>
              <a:t>(IBE, Identity-based Encryption)</a:t>
            </a:r>
            <a:r>
              <a:rPr lang="zh-CN" altLang="zh-CN" sz="2600" dirty="0" smtClean="0">
                <a:latin typeface="华文中宋" pitchFamily="2" charset="-122"/>
                <a:ea typeface="华文中宋" pitchFamily="2" charset="-122"/>
              </a:rPr>
              <a:t> ，</a:t>
            </a:r>
            <a:r>
              <a:rPr lang="zh-CN" altLang="en-US" sz="2600" dirty="0">
                <a:latin typeface="华文中宋" pitchFamily="2" charset="-122"/>
                <a:ea typeface="华文中宋" pitchFamily="2" charset="-122"/>
              </a:rPr>
              <a:t>以</a:t>
            </a:r>
            <a:r>
              <a:rPr lang="zh-CN" altLang="zh-CN" sz="2600" dirty="0" smtClean="0">
                <a:solidFill>
                  <a:srgbClr val="FF00FF"/>
                </a:solidFill>
                <a:latin typeface="华文中宋" pitchFamily="2" charset="-122"/>
                <a:ea typeface="华文中宋" pitchFamily="2" charset="-122"/>
              </a:rPr>
              <a:t>简化</a:t>
            </a:r>
            <a:r>
              <a:rPr lang="en-US" altLang="zh-CN" sz="2600" dirty="0" smtClean="0">
                <a:latin typeface="华文中宋" pitchFamily="2" charset="-122"/>
                <a:ea typeface="华文中宋" pitchFamily="2" charset="-122"/>
              </a:rPr>
              <a:t>Email</a:t>
            </a:r>
            <a:r>
              <a:rPr lang="zh-CN" altLang="zh-CN" sz="2600" dirty="0" smtClean="0">
                <a:latin typeface="华文中宋" pitchFamily="2" charset="-122"/>
                <a:ea typeface="华文中宋" pitchFamily="2" charset="-122"/>
              </a:rPr>
              <a:t>系统中</a:t>
            </a:r>
            <a:r>
              <a:rPr lang="zh-CN" altLang="en-US" sz="2600" dirty="0" smtClean="0">
                <a:latin typeface="华文中宋" pitchFamily="2" charset="-122"/>
                <a:ea typeface="华文中宋" pitchFamily="2" charset="-122"/>
              </a:rPr>
              <a:t>的</a:t>
            </a:r>
            <a:r>
              <a:rPr lang="zh-CN" altLang="zh-CN" sz="2600" dirty="0">
                <a:solidFill>
                  <a:srgbClr val="FF00FF"/>
                </a:solidFill>
                <a:latin typeface="华文中宋" pitchFamily="2" charset="-122"/>
                <a:ea typeface="华文中宋" pitchFamily="2" charset="-122"/>
              </a:rPr>
              <a:t>证书管理</a:t>
            </a:r>
            <a:r>
              <a:rPr lang="zh-CN" altLang="zh-CN" sz="2600" dirty="0">
                <a:latin typeface="华文中宋" pitchFamily="2" charset="-122"/>
                <a:ea typeface="华文中宋" pitchFamily="2" charset="-122"/>
              </a:rPr>
              <a:t>。当</a:t>
            </a:r>
            <a:r>
              <a:rPr lang="en-US" altLang="zh-CN" sz="2600" dirty="0" smtClean="0">
                <a:latin typeface="华文中宋" pitchFamily="2" charset="-122"/>
                <a:ea typeface="华文中宋" pitchFamily="2" charset="-122"/>
              </a:rPr>
              <a:t>Alice</a:t>
            </a:r>
            <a:r>
              <a:rPr lang="zh-CN" altLang="zh-CN" sz="2600" dirty="0" smtClean="0">
                <a:latin typeface="华文中宋" pitchFamily="2" charset="-122"/>
                <a:ea typeface="华文中宋" pitchFamily="2" charset="-122"/>
              </a:rPr>
              <a:t>给地址“</a:t>
            </a:r>
            <a:r>
              <a:rPr lang="en-US" altLang="zh-CN" sz="2600" u="sng" dirty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Bob@abc.com</a:t>
            </a:r>
            <a:r>
              <a:rPr lang="zh-CN" altLang="zh-CN" sz="2600" dirty="0">
                <a:latin typeface="华文中宋" pitchFamily="2" charset="-122"/>
                <a:ea typeface="华文中宋" pitchFamily="2" charset="-122"/>
              </a:rPr>
              <a:t>”的</a:t>
            </a:r>
            <a:r>
              <a:rPr lang="en-US" altLang="zh-CN" sz="2600" dirty="0">
                <a:latin typeface="华文中宋" pitchFamily="2" charset="-122"/>
                <a:ea typeface="华文中宋" pitchFamily="2" charset="-122"/>
              </a:rPr>
              <a:t>Bob</a:t>
            </a:r>
            <a:r>
              <a:rPr lang="zh-CN" altLang="zh-CN" sz="2600" dirty="0">
                <a:latin typeface="华文中宋" pitchFamily="2" charset="-122"/>
                <a:ea typeface="华文中宋" pitchFamily="2" charset="-122"/>
              </a:rPr>
              <a:t>发邮件时</a:t>
            </a:r>
            <a:r>
              <a:rPr lang="zh-CN" altLang="zh-CN" sz="2600" dirty="0" smtClean="0">
                <a:latin typeface="华文中宋" pitchFamily="2" charset="-122"/>
                <a:ea typeface="华文中宋" pitchFamily="2" charset="-122"/>
              </a:rPr>
              <a:t>，只需</a:t>
            </a:r>
            <a:r>
              <a:rPr lang="zh-CN" altLang="zh-CN" sz="2600" dirty="0">
                <a:latin typeface="华文中宋" pitchFamily="2" charset="-122"/>
                <a:ea typeface="华文中宋" pitchFamily="2" charset="-122"/>
              </a:rPr>
              <a:t>用公钥“</a:t>
            </a:r>
            <a:r>
              <a:rPr lang="en-US" altLang="zh-CN" sz="2600" u="sng" dirty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Bob@abc.com</a:t>
            </a:r>
            <a:r>
              <a:rPr lang="zh-CN" altLang="zh-CN" sz="2600" dirty="0">
                <a:latin typeface="华文中宋" pitchFamily="2" charset="-122"/>
                <a:ea typeface="华文中宋" pitchFamily="2" charset="-122"/>
              </a:rPr>
              <a:t>”加密</a:t>
            </a:r>
            <a:r>
              <a:rPr lang="zh-CN" altLang="zh-CN" sz="2600" dirty="0" smtClean="0">
                <a:latin typeface="华文中宋" pitchFamily="2" charset="-122"/>
                <a:ea typeface="华文中宋" pitchFamily="2" charset="-122"/>
              </a:rPr>
              <a:t>消息；</a:t>
            </a:r>
            <a:r>
              <a:rPr lang="en-US" altLang="zh-CN" sz="2600" dirty="0">
                <a:latin typeface="华文中宋" pitchFamily="2" charset="-122"/>
                <a:ea typeface="华文中宋" pitchFamily="2" charset="-122"/>
              </a:rPr>
              <a:t>Bob</a:t>
            </a:r>
            <a:r>
              <a:rPr lang="zh-CN" altLang="zh-CN" sz="2600" dirty="0">
                <a:latin typeface="华文中宋" pitchFamily="2" charset="-122"/>
                <a:ea typeface="华文中宋" pitchFamily="2" charset="-122"/>
              </a:rPr>
              <a:t>收到加密消息之后向一个</a:t>
            </a:r>
            <a:r>
              <a:rPr lang="zh-CN" altLang="zh-CN" sz="2600" dirty="0">
                <a:solidFill>
                  <a:srgbClr val="FF00FF"/>
                </a:solidFill>
                <a:latin typeface="华文中宋" pitchFamily="2" charset="-122"/>
                <a:ea typeface="华文中宋" pitchFamily="2" charset="-122"/>
              </a:rPr>
              <a:t>可信第三方</a:t>
            </a:r>
            <a:r>
              <a:rPr lang="zh-CN" altLang="zh-CN" sz="2600" dirty="0">
                <a:latin typeface="华文中宋" pitchFamily="2" charset="-122"/>
                <a:ea typeface="华文中宋" pitchFamily="2" charset="-122"/>
              </a:rPr>
              <a:t>证实自己的身份，可信第三方将</a:t>
            </a:r>
            <a:r>
              <a:rPr lang="en-US" altLang="zh-CN" sz="2600" dirty="0">
                <a:latin typeface="华文中宋" pitchFamily="2" charset="-122"/>
                <a:ea typeface="华文中宋" pitchFamily="2" charset="-122"/>
              </a:rPr>
              <a:t>Bob</a:t>
            </a:r>
            <a:r>
              <a:rPr lang="zh-CN" altLang="zh-CN" sz="2600" dirty="0">
                <a:latin typeface="华文中宋" pitchFamily="2" charset="-122"/>
                <a:ea typeface="华文中宋" pitchFamily="2" charset="-122"/>
              </a:rPr>
              <a:t>的私钥送给</a:t>
            </a:r>
            <a:r>
              <a:rPr lang="en-US" altLang="zh-CN" sz="2600" dirty="0">
                <a:latin typeface="华文中宋" pitchFamily="2" charset="-122"/>
                <a:ea typeface="华文中宋" pitchFamily="2" charset="-122"/>
              </a:rPr>
              <a:t>Bob</a:t>
            </a:r>
            <a:r>
              <a:rPr lang="zh-CN" altLang="zh-CN" sz="2600" dirty="0" smtClean="0">
                <a:latin typeface="华文中宋" pitchFamily="2" charset="-122"/>
                <a:ea typeface="华文中宋" pitchFamily="2" charset="-122"/>
              </a:rPr>
              <a:t>，</a:t>
            </a:r>
            <a:r>
              <a:rPr lang="en-US" altLang="zh-CN" sz="2600" dirty="0">
                <a:latin typeface="华文中宋" pitchFamily="2" charset="-122"/>
                <a:ea typeface="华文中宋" pitchFamily="2" charset="-122"/>
              </a:rPr>
              <a:t> Bob</a:t>
            </a:r>
            <a:r>
              <a:rPr lang="zh-CN" altLang="zh-CN" sz="2600" dirty="0" smtClean="0">
                <a:latin typeface="华文中宋" pitchFamily="2" charset="-122"/>
                <a:ea typeface="华文中宋" pitchFamily="2" charset="-122"/>
              </a:rPr>
              <a:t>用</a:t>
            </a:r>
            <a:r>
              <a:rPr lang="zh-CN" altLang="zh-CN" sz="2600" dirty="0">
                <a:latin typeface="华文中宋" pitchFamily="2" charset="-122"/>
                <a:ea typeface="华文中宋" pitchFamily="2" charset="-122"/>
              </a:rPr>
              <a:t>该私</a:t>
            </a:r>
            <a:r>
              <a:rPr lang="zh-CN" altLang="zh-CN" sz="2600" dirty="0" smtClean="0">
                <a:latin typeface="华文中宋" pitchFamily="2" charset="-122"/>
                <a:ea typeface="华文中宋" pitchFamily="2" charset="-122"/>
              </a:rPr>
              <a:t>钥</a:t>
            </a:r>
            <a:r>
              <a:rPr lang="zh-CN" altLang="en-US" sz="2600" dirty="0" smtClean="0">
                <a:latin typeface="华文中宋" pitchFamily="2" charset="-122"/>
                <a:ea typeface="华文中宋" pitchFamily="2" charset="-122"/>
              </a:rPr>
              <a:t>解密</a:t>
            </a:r>
            <a:r>
              <a:rPr lang="zh-CN" altLang="zh-CN" sz="2600" dirty="0" smtClean="0">
                <a:latin typeface="华文中宋" pitchFamily="2" charset="-122"/>
                <a:ea typeface="华文中宋" pitchFamily="2" charset="-122"/>
              </a:rPr>
              <a:t>消息</a:t>
            </a:r>
            <a:endParaRPr lang="en-US" altLang="zh-CN" sz="2600" dirty="0" smtClean="0">
              <a:latin typeface="华文中宋" pitchFamily="2" charset="-122"/>
              <a:ea typeface="华文中宋" pitchFamily="2" charset="-122"/>
            </a:endParaRPr>
          </a:p>
          <a:p>
            <a:r>
              <a:rPr lang="zh-CN" altLang="zh-CN" sz="2600" b="1" dirty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公</a:t>
            </a:r>
            <a:r>
              <a:rPr lang="zh-CN" altLang="zh-CN" sz="2600" b="1" dirty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钥可以是任意的关于用户身份的字符串</a:t>
            </a:r>
            <a:r>
              <a:rPr lang="zh-CN" altLang="zh-CN" sz="2600" dirty="0">
                <a:latin typeface="华文中宋" pitchFamily="2" charset="-122"/>
                <a:ea typeface="华文中宋" pitchFamily="2" charset="-122"/>
              </a:rPr>
              <a:t>；用户向可信第三方认证自己的身份并获得私钥，</a:t>
            </a:r>
            <a:r>
              <a:rPr lang="zh-CN" altLang="zh-CN" sz="2600" dirty="0">
                <a:solidFill>
                  <a:srgbClr val="FF00FF"/>
                </a:solidFill>
                <a:latin typeface="华文中宋" pitchFamily="2" charset="-122"/>
                <a:ea typeface="华文中宋" pitchFamily="2" charset="-122"/>
              </a:rPr>
              <a:t>该过程</a:t>
            </a:r>
            <a:r>
              <a:rPr lang="zh-CN" altLang="zh-CN" sz="2600" dirty="0" smtClean="0">
                <a:solidFill>
                  <a:srgbClr val="FF00FF"/>
                </a:solidFill>
                <a:latin typeface="华文中宋" pitchFamily="2" charset="-122"/>
                <a:ea typeface="华文中宋" pitchFamily="2" charset="-122"/>
              </a:rPr>
              <a:t>可在</a:t>
            </a:r>
            <a:r>
              <a:rPr lang="zh-CN" altLang="zh-CN" sz="2600" dirty="0">
                <a:solidFill>
                  <a:srgbClr val="FF00FF"/>
                </a:solidFill>
                <a:latin typeface="华文中宋" pitchFamily="2" charset="-122"/>
                <a:ea typeface="华文中宋" pitchFamily="2" charset="-122"/>
              </a:rPr>
              <a:t>收到加密消息</a:t>
            </a:r>
            <a:r>
              <a:rPr lang="zh-CN" altLang="zh-CN" sz="2600" dirty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之前</a:t>
            </a:r>
            <a:r>
              <a:rPr lang="en-US" altLang="zh-CN" sz="2600" dirty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/</a:t>
            </a:r>
            <a:r>
              <a:rPr lang="zh-CN" altLang="zh-CN" sz="2600" dirty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之后</a:t>
            </a:r>
            <a:r>
              <a:rPr lang="zh-CN" altLang="zh-CN" sz="2600" dirty="0" smtClean="0">
                <a:solidFill>
                  <a:srgbClr val="FF00FF"/>
                </a:solidFill>
                <a:latin typeface="华文中宋" pitchFamily="2" charset="-122"/>
                <a:ea typeface="华文中宋" pitchFamily="2" charset="-122"/>
              </a:rPr>
              <a:t>完成</a:t>
            </a:r>
            <a:endParaRPr lang="zh-CN" altLang="en-US" sz="2600" dirty="0">
              <a:solidFill>
                <a:srgbClr val="FF00FF"/>
              </a:solidFill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C17F-A594-4716-8C69-C93BB3C93B60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97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52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2600" dirty="0" smtClean="0">
                <a:latin typeface="华文中宋" pitchFamily="2" charset="-122"/>
                <a:ea typeface="华文中宋" pitchFamily="2" charset="-122"/>
              </a:rPr>
              <a:t>在</a:t>
            </a:r>
            <a:r>
              <a:rPr lang="zh-CN" altLang="zh-CN" sz="2600" dirty="0">
                <a:latin typeface="华文中宋" pitchFamily="2" charset="-122"/>
                <a:ea typeface="华文中宋" pitchFamily="2" charset="-122"/>
              </a:rPr>
              <a:t>实际应用中，用户的</a:t>
            </a:r>
            <a:r>
              <a:rPr lang="zh-CN" altLang="zh-CN" sz="2600" dirty="0" smtClean="0">
                <a:latin typeface="华文中宋" pitchFamily="2" charset="-122"/>
                <a:ea typeface="华文中宋" pitchFamily="2" charset="-122"/>
              </a:rPr>
              <a:t>身份</a:t>
            </a:r>
            <a:r>
              <a:rPr lang="en-US" altLang="zh-CN" sz="2600" dirty="0" smtClean="0">
                <a:latin typeface="华文中宋" pitchFamily="2" charset="-122"/>
                <a:ea typeface="华文中宋" pitchFamily="2" charset="-122"/>
              </a:rPr>
              <a:t>ID</a:t>
            </a:r>
            <a:r>
              <a:rPr lang="zh-CN" altLang="zh-CN" sz="2600" dirty="0" smtClean="0">
                <a:latin typeface="华文中宋" pitchFamily="2" charset="-122"/>
                <a:ea typeface="华文中宋" pitchFamily="2" charset="-122"/>
              </a:rPr>
              <a:t>可以</a:t>
            </a:r>
            <a:r>
              <a:rPr lang="zh-CN" altLang="zh-CN" sz="2600" dirty="0">
                <a:latin typeface="华文中宋" pitchFamily="2" charset="-122"/>
                <a:ea typeface="华文中宋" pitchFamily="2" charset="-122"/>
              </a:rPr>
              <a:t>是姓名、电话号码、身份证号码、</a:t>
            </a:r>
            <a:r>
              <a:rPr lang="en-US" altLang="zh-CN" sz="2600" dirty="0">
                <a:latin typeface="华文中宋" pitchFamily="2" charset="-122"/>
                <a:ea typeface="华文中宋" pitchFamily="2" charset="-122"/>
              </a:rPr>
              <a:t>IP</a:t>
            </a:r>
            <a:r>
              <a:rPr lang="zh-CN" altLang="zh-CN" sz="2600" dirty="0">
                <a:latin typeface="华文中宋" pitchFamily="2" charset="-122"/>
                <a:ea typeface="华文中宋" pitchFamily="2" charset="-122"/>
              </a:rPr>
              <a:t>地址、电子邮件</a:t>
            </a:r>
            <a:r>
              <a:rPr lang="zh-CN" altLang="zh-CN" sz="2600" dirty="0" smtClean="0">
                <a:latin typeface="华文中宋" pitchFamily="2" charset="-122"/>
                <a:ea typeface="华文中宋" pitchFamily="2" charset="-122"/>
              </a:rPr>
              <a:t>地址。用户私钥</a:t>
            </a:r>
            <a:r>
              <a:rPr lang="zh-CN" altLang="en-US" sz="2600" dirty="0" smtClean="0">
                <a:latin typeface="华文中宋" pitchFamily="2" charset="-122"/>
                <a:ea typeface="华文中宋" pitchFamily="2" charset="-122"/>
              </a:rPr>
              <a:t>由</a:t>
            </a:r>
            <a:r>
              <a:rPr lang="zh-CN" altLang="zh-CN" sz="2600" dirty="0" smtClean="0">
                <a:latin typeface="华文中宋" pitchFamily="2" charset="-122"/>
                <a:ea typeface="华文中宋" pitchFamily="2" charset="-122"/>
              </a:rPr>
              <a:t>被</a:t>
            </a:r>
            <a:r>
              <a:rPr lang="zh-CN" altLang="zh-CN" sz="2600" dirty="0">
                <a:latin typeface="华文中宋" pitchFamily="2" charset="-122"/>
                <a:ea typeface="华文中宋" pitchFamily="2" charset="-122"/>
              </a:rPr>
              <a:t>称作</a:t>
            </a:r>
            <a:r>
              <a:rPr lang="zh-CN" altLang="zh-CN" sz="2600" dirty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私钥生成器</a:t>
            </a:r>
            <a:r>
              <a:rPr lang="en-US" altLang="zh-CN" sz="2600" dirty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PKG(Private Key </a:t>
            </a:r>
            <a:r>
              <a:rPr lang="en-US" altLang="zh-CN" sz="2600" dirty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Generator)</a:t>
            </a:r>
            <a:r>
              <a:rPr lang="zh-CN" altLang="zh-CN" sz="2600" dirty="0">
                <a:latin typeface="华文中宋" pitchFamily="2" charset="-122"/>
                <a:ea typeface="华文中宋" pitchFamily="2" charset="-122"/>
              </a:rPr>
              <a:t>的</a:t>
            </a:r>
            <a:r>
              <a:rPr lang="zh-CN" altLang="zh-CN" sz="2600" dirty="0" smtClean="0">
                <a:latin typeface="华文中宋" pitchFamily="2" charset="-122"/>
                <a:ea typeface="华文中宋" pitchFamily="2" charset="-122"/>
              </a:rPr>
              <a:t>可信第三方计算得到</a:t>
            </a:r>
            <a:endParaRPr lang="en-US" altLang="zh-CN" sz="2600" dirty="0" smtClean="0">
              <a:latin typeface="华文中宋" pitchFamily="2" charset="-122"/>
              <a:ea typeface="华文中宋" pitchFamily="2" charset="-122"/>
            </a:endParaRPr>
          </a:p>
          <a:p>
            <a:endParaRPr lang="zh-CN" altLang="zh-CN" sz="2600" dirty="0"/>
          </a:p>
          <a:p>
            <a:r>
              <a:rPr lang="zh-CN" altLang="zh-CN" sz="2600" b="1" dirty="0" smtClean="0">
                <a:solidFill>
                  <a:srgbClr val="FF0000"/>
                </a:solidFill>
              </a:rPr>
              <a:t>用户</a:t>
            </a:r>
            <a:r>
              <a:rPr lang="zh-CN" altLang="zh-CN" sz="2600" b="1" dirty="0">
                <a:solidFill>
                  <a:srgbClr val="FF0000"/>
                </a:solidFill>
              </a:rPr>
              <a:t>的公钥是一些公开的身份信息，其他用户不需要在数据库中查找用户的公钥，也不需要对公钥的真实性进行</a:t>
            </a:r>
            <a:r>
              <a:rPr lang="zh-CN" altLang="zh-CN" sz="2600" b="1" dirty="0" smtClean="0">
                <a:solidFill>
                  <a:srgbClr val="FF0000"/>
                </a:solidFill>
              </a:rPr>
              <a:t>检验</a:t>
            </a:r>
            <a:endParaRPr lang="zh-CN" altLang="zh-CN" sz="2600" b="1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5A68B-83F7-49A6-80C6-E14C56483BED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98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6539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IBE</a:t>
            </a:r>
            <a:r>
              <a:rPr lang="zh-CN" altLang="en-US" dirty="0" smtClean="0"/>
              <a:t>的组成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80000"/>
                  </a:lnSpc>
                  <a:buNone/>
                </a:pPr>
                <a:r>
                  <a:rPr lang="zh-CN" altLang="en-US" dirty="0" smtClean="0"/>
                  <a:t>通常包括四个算法：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设置、密钥产生、加密和解密</a:t>
                </a:r>
                <a:endParaRPr lang="en-US" altLang="zh-CN" b="1" dirty="0" smtClean="0">
                  <a:solidFill>
                    <a:srgbClr val="FF0000"/>
                  </a:solidFill>
                </a:endParaRPr>
              </a:p>
              <a:p>
                <a:pPr>
                  <a:lnSpc>
                    <a:spcPct val="80000"/>
                  </a:lnSpc>
                  <a:buNone/>
                </a:pPr>
                <a:endParaRPr lang="zh-CN" altLang="en-US" sz="1100" dirty="0" smtClean="0"/>
              </a:p>
              <a:p>
                <a:pPr marL="514350" indent="-514350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zh-CN" altLang="en-US" sz="2400" b="1" dirty="0" smtClean="0">
                    <a:solidFill>
                      <a:srgbClr val="692AA2"/>
                    </a:solidFill>
                  </a:rPr>
                  <a:t>设置</a:t>
                </a:r>
                <a:r>
                  <a:rPr lang="zh-CN" altLang="en-US" sz="2400" dirty="0" smtClean="0"/>
                  <a:t>：输入安全参数，输出系统参数和主密钥</a:t>
                </a:r>
                <a:r>
                  <a:rPr lang="en-US" altLang="zh-CN" sz="2400" dirty="0" smtClean="0"/>
                  <a:t>(master key)</a:t>
                </a:r>
                <a:r>
                  <a:rPr lang="zh-CN" altLang="en-US" sz="2400" dirty="0" smtClean="0"/>
                  <a:t>。系统参数包括明文空间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/>
                      </a:rPr>
                      <m:t>𝑴</m:t>
                    </m:r>
                  </m:oMath>
                </a14:m>
                <a:r>
                  <a:rPr lang="zh-CN" altLang="en-US" sz="2400" dirty="0" smtClean="0"/>
                  <a:t>、密文空间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/>
                      </a:rPr>
                      <m:t>𝑪</m:t>
                    </m:r>
                  </m:oMath>
                </a14:m>
                <a:r>
                  <a:rPr lang="zh-CN" altLang="en-US" sz="2400" dirty="0" smtClean="0"/>
                  <a:t>、</a:t>
                </a:r>
                <a:r>
                  <a:rPr lang="en-US" altLang="zh-CN" sz="2400" dirty="0" smtClean="0"/>
                  <a:t>Hash</a:t>
                </a:r>
                <a:r>
                  <a:rPr lang="zh-CN" altLang="en-US" sz="2400" dirty="0" smtClean="0"/>
                  <a:t>函数等，完全公开。</a:t>
                </a:r>
                <a:r>
                  <a:rPr lang="zh-CN" altLang="en-US" sz="2400" dirty="0" smtClean="0">
                    <a:solidFill>
                      <a:srgbClr val="FF0000"/>
                    </a:solidFill>
                  </a:rPr>
                  <a:t>主密钥用于计算私钥，由</a:t>
                </a:r>
                <a:r>
                  <a:rPr lang="en-US" altLang="zh-CN" sz="2400" dirty="0" smtClean="0">
                    <a:solidFill>
                      <a:srgbClr val="FF0000"/>
                    </a:solidFill>
                  </a:rPr>
                  <a:t>TA(</a:t>
                </a:r>
                <a:r>
                  <a:rPr lang="zh-CN" altLang="en-US" sz="2400" dirty="0" smtClean="0">
                    <a:solidFill>
                      <a:srgbClr val="FF0000"/>
                    </a:solidFill>
                  </a:rPr>
                  <a:t>可信第三方</a:t>
                </a:r>
                <a:r>
                  <a:rPr lang="en-US" altLang="zh-CN" sz="2400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sz="2400" dirty="0" smtClean="0">
                    <a:solidFill>
                      <a:srgbClr val="FF0000"/>
                    </a:solidFill>
                  </a:rPr>
                  <a:t>秘密保存</a:t>
                </a:r>
              </a:p>
              <a:p>
                <a:pPr marL="514350" indent="-514350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zh-CN" altLang="en-US" sz="2400" b="1" dirty="0" smtClean="0">
                    <a:solidFill>
                      <a:srgbClr val="692AA2"/>
                    </a:solidFill>
                  </a:rPr>
                  <a:t>密钥产生</a:t>
                </a:r>
                <a:r>
                  <a:rPr lang="zh-CN" altLang="en-US" sz="2400" dirty="0" smtClean="0"/>
                  <a:t>：输入系统参数、主密钥和用作公钥的任意字符串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𝐼𝐷</m:t>
                    </m:r>
                    <m:r>
                      <a:rPr lang="en-US" altLang="zh-CN" sz="2400" i="1" dirty="0" smtClean="0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sz="240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/>
                          </a:rPr>
                          <m:t>{0, 1}</m:t>
                        </m:r>
                      </m:e>
                      <m:sup>
                        <m:r>
                          <a:rPr lang="zh-CN" altLang="en-US" sz="2400" b="0" i="1" dirty="0" smtClean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400" dirty="0" smtClean="0"/>
                  <a:t>，输出与公钥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𝐼𝐷</m:t>
                    </m:r>
                  </m:oMath>
                </a14:m>
                <a:r>
                  <a:rPr lang="zh-CN" altLang="en-US" sz="2400" dirty="0" smtClean="0"/>
                  <a:t>对应的私钥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FF00FF"/>
                        </a:solidFill>
                        <a:latin typeface="Cambria Math"/>
                      </a:rPr>
                      <m:t>𝒅</m:t>
                    </m:r>
                    <m:r>
                      <a:rPr lang="en-US" altLang="zh-CN" sz="2400" b="1" i="1" baseline="-25000" dirty="0" err="1" smtClean="0">
                        <a:solidFill>
                          <a:srgbClr val="FF00FF"/>
                        </a:solidFill>
                        <a:latin typeface="Cambria Math"/>
                      </a:rPr>
                      <m:t>𝑰𝑫</m:t>
                    </m:r>
                  </m:oMath>
                </a14:m>
                <a:endParaRPr lang="zh-CN" altLang="en-US" sz="2400" b="1" baseline="-25000" dirty="0" smtClean="0">
                  <a:solidFill>
                    <a:srgbClr val="FF00FF"/>
                  </a:solidFill>
                </a:endParaRPr>
              </a:p>
              <a:p>
                <a:pPr marL="514350" indent="-514350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zh-CN" altLang="en-US" sz="2400" b="1" dirty="0" smtClean="0">
                    <a:solidFill>
                      <a:srgbClr val="692AA2"/>
                    </a:solidFill>
                  </a:rPr>
                  <a:t>加密</a:t>
                </a:r>
                <a:r>
                  <a:rPr lang="zh-CN" altLang="en-US" sz="2400" dirty="0" smtClean="0"/>
                  <a:t>：输入系统参数、公钥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𝐼𝐷</m:t>
                    </m:r>
                  </m:oMath>
                </a14:m>
                <a:r>
                  <a:rPr lang="zh-CN" altLang="en-US" sz="2400" dirty="0" smtClean="0"/>
                  <a:t>和明文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𝑀</m:t>
                    </m:r>
                    <m:r>
                      <a:rPr lang="en-US" altLang="zh-CN" sz="2400" i="1" dirty="0" smtClean="0">
                        <a:latin typeface="Cambria Math"/>
                      </a:rPr>
                      <m:t>∈</m:t>
                    </m:r>
                    <m:r>
                      <a:rPr lang="en-US" altLang="zh-CN" sz="2400" b="1" i="1" dirty="0" smtClean="0">
                        <a:latin typeface="Cambria Math"/>
                      </a:rPr>
                      <m:t>𝑴</m:t>
                    </m:r>
                  </m:oMath>
                </a14:m>
                <a:r>
                  <a:rPr lang="zh-CN" altLang="en-US" sz="2400" dirty="0" smtClean="0"/>
                  <a:t>，返回对应密文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/>
                      </a:rPr>
                      <m:t>𝐶</m:t>
                    </m:r>
                    <m:r>
                      <a:rPr lang="en-US" altLang="zh-CN" sz="2400" i="1" dirty="0">
                        <a:latin typeface="Cambria Math"/>
                      </a:rPr>
                      <m:t>∈</m:t>
                    </m:r>
                    <m:r>
                      <a:rPr lang="en-US" altLang="zh-CN" sz="2400" b="1" i="1" dirty="0">
                        <a:latin typeface="Cambria Math"/>
                      </a:rPr>
                      <m:t>𝑪</m:t>
                    </m:r>
                  </m:oMath>
                </a14:m>
                <a:endParaRPr lang="zh-CN" altLang="en-US" sz="2400" dirty="0" smtClean="0"/>
              </a:p>
              <a:p>
                <a:pPr marL="514350" indent="-514350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zh-CN" altLang="en-US" sz="2400" b="1" dirty="0" smtClean="0">
                    <a:solidFill>
                      <a:srgbClr val="692AA2"/>
                    </a:solidFill>
                  </a:rPr>
                  <a:t>解密</a:t>
                </a:r>
                <a:r>
                  <a:rPr lang="zh-CN" altLang="en-US" sz="2400" dirty="0" smtClean="0"/>
                  <a:t>：输入系统参数、私钥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𝑑</m:t>
                    </m:r>
                    <m:r>
                      <a:rPr lang="en-US" altLang="zh-CN" sz="2400" i="1" baseline="-25000" dirty="0" err="1" smtClean="0">
                        <a:latin typeface="Cambria Math"/>
                      </a:rPr>
                      <m:t>𝐼𝐷</m:t>
                    </m:r>
                  </m:oMath>
                </a14:m>
                <a:r>
                  <a:rPr lang="zh-CN" altLang="en-US" sz="2400" dirty="0" smtClean="0"/>
                  <a:t>和密文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𝐶</m:t>
                    </m:r>
                    <m:r>
                      <a:rPr lang="en-US" altLang="zh-CN" sz="2400" i="1" dirty="0" smtClean="0">
                        <a:latin typeface="Cambria Math"/>
                      </a:rPr>
                      <m:t>∈</m:t>
                    </m:r>
                    <m:r>
                      <a:rPr lang="en-US" altLang="zh-CN" sz="2400" b="1" i="1" dirty="0" smtClean="0">
                        <a:latin typeface="Cambria Math"/>
                      </a:rPr>
                      <m:t>𝑪</m:t>
                    </m:r>
                  </m:oMath>
                </a14:m>
                <a:r>
                  <a:rPr lang="zh-CN" altLang="en-US" sz="2400" dirty="0" smtClean="0"/>
                  <a:t>，返回对应明文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/>
                      </a:rPr>
                      <m:t>𝑀</m:t>
                    </m:r>
                    <m:r>
                      <a:rPr lang="en-US" altLang="zh-CN" sz="2400" i="1" dirty="0">
                        <a:latin typeface="Cambria Math"/>
                      </a:rPr>
                      <m:t>∈</m:t>
                    </m:r>
                    <m:r>
                      <a:rPr lang="en-US" altLang="zh-CN" sz="2400" b="1" i="1" dirty="0">
                        <a:latin typeface="Cambria Math"/>
                      </a:rPr>
                      <m:t>𝑴</m:t>
                    </m:r>
                  </m:oMath>
                </a14:m>
                <a:endParaRPr lang="zh-CN" altLang="en-US" sz="2400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 cstate="print"/>
                <a:stretch>
                  <a:fillRect l="-1481" t="-3659" r="-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A564-2493-4CF8-9733-9FA56061EFE6}" type="datetime1">
              <a:rPr lang="zh-CN" altLang="en-US" smtClean="0"/>
              <a:pPr/>
              <a:t>2019/12/9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99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233DA9"/>
      </a:dk2>
      <a:lt2>
        <a:srgbClr val="DDDDDD"/>
      </a:lt2>
      <a:accent1>
        <a:srgbClr val="65AAE9"/>
      </a:accent1>
      <a:accent2>
        <a:srgbClr val="B2B2B2"/>
      </a:accent2>
      <a:accent3>
        <a:srgbClr val="FFFFFF"/>
      </a:accent3>
      <a:accent4>
        <a:srgbClr val="000000"/>
      </a:accent4>
      <a:accent5>
        <a:srgbClr val="B8D2F2"/>
      </a:accent5>
      <a:accent6>
        <a:srgbClr val="A1A1A1"/>
      </a:accent6>
      <a:hlink>
        <a:srgbClr val="7DA0D3"/>
      </a:hlink>
      <a:folHlink>
        <a:srgbClr val="B2E385"/>
      </a:folHlink>
    </a:clrScheme>
    <a:fontScheme name="默认设计模板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rgbClr val="FF0000"/>
          </a:solidFill>
          <a:headEnd type="none" w="med" len="med"/>
          <a:tailEnd type="arrow" w="med" len="med"/>
        </a:ln>
      </a:spPr>
      <a:bodyPr rtlCol="0" anchor="ctr"/>
      <a:lstStyle>
        <a:defPPr algn="ctr">
          <a:defRPr/>
        </a:defPPr>
      </a:lstStyle>
      <a:style>
        <a:lnRef idx="3">
          <a:schemeClr val="accent4"/>
        </a:lnRef>
        <a:fillRef idx="0">
          <a:schemeClr val="accent4"/>
        </a:fillRef>
        <a:effectRef idx="2">
          <a:schemeClr val="accent4"/>
        </a:effectRef>
        <a:fontRef idx="minor">
          <a:schemeClr val="tx1"/>
        </a:fontRef>
      </a:style>
    </a:spDef>
    <a:lnDef>
      <a:spPr bwMode="auto">
        <a:ln>
          <a:solidFill>
            <a:schemeClr val="accent1"/>
          </a:solidFill>
          <a:headEnd type="arrow" w="med" len="med"/>
          <a:tailEnd type="arrow" w="med" len="med"/>
        </a:ln>
      </a:spPr>
      <a:bodyPr/>
      <a:lstStyle/>
      <a:style>
        <a:lnRef idx="3">
          <a:schemeClr val="accent4"/>
        </a:lnRef>
        <a:fillRef idx="0">
          <a:schemeClr val="accent4"/>
        </a:fillRef>
        <a:effectRef idx="2">
          <a:schemeClr val="accent4"/>
        </a:effectRef>
        <a:fontRef idx="minor">
          <a:schemeClr val="tx1"/>
        </a:fontRef>
      </a: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233DA9"/>
        </a:dk2>
        <a:lt2>
          <a:srgbClr val="DDDDDD"/>
        </a:lt2>
        <a:accent1>
          <a:srgbClr val="65AAE9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B8D2F2"/>
        </a:accent5>
        <a:accent6>
          <a:srgbClr val="A1A1A1"/>
        </a:accent6>
        <a:hlink>
          <a:srgbClr val="7DA0D3"/>
        </a:hlink>
        <a:folHlink>
          <a:srgbClr val="B2E3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632769"/>
        </a:dk2>
        <a:lt2>
          <a:srgbClr val="DDDDDD"/>
        </a:lt2>
        <a:accent1>
          <a:srgbClr val="8B8DE1"/>
        </a:accent1>
        <a:accent2>
          <a:srgbClr val="FF997D"/>
        </a:accent2>
        <a:accent3>
          <a:srgbClr val="FFFFFF"/>
        </a:accent3>
        <a:accent4>
          <a:srgbClr val="000000"/>
        </a:accent4>
        <a:accent5>
          <a:srgbClr val="C4C5EE"/>
        </a:accent5>
        <a:accent6>
          <a:srgbClr val="E78A71"/>
        </a:accent6>
        <a:hlink>
          <a:srgbClr val="58AFD2"/>
        </a:hlink>
        <a:folHlink>
          <a:srgbClr val="BFDF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37737F"/>
        </a:dk2>
        <a:lt2>
          <a:srgbClr val="DDDDDD"/>
        </a:lt2>
        <a:accent1>
          <a:srgbClr val="52BCB2"/>
        </a:accent1>
        <a:accent2>
          <a:srgbClr val="E0A56A"/>
        </a:accent2>
        <a:accent3>
          <a:srgbClr val="FFFFFF"/>
        </a:accent3>
        <a:accent4>
          <a:srgbClr val="000000"/>
        </a:accent4>
        <a:accent5>
          <a:srgbClr val="B3DAD5"/>
        </a:accent5>
        <a:accent6>
          <a:srgbClr val="CB955F"/>
        </a:accent6>
        <a:hlink>
          <a:srgbClr val="A0C264"/>
        </a:hlink>
        <a:folHlink>
          <a:srgbClr val="DCDC2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2757</TotalTime>
  <Words>10444</Words>
  <Application>Microsoft Office PowerPoint</Application>
  <PresentationFormat>全屏显示(4:3)</PresentationFormat>
  <Paragraphs>1266</Paragraphs>
  <Slides>113</Slides>
  <Notes>30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113</vt:i4>
      </vt:variant>
    </vt:vector>
  </HeadingPairs>
  <TitlesOfParts>
    <vt:vector size="118" baseType="lpstr">
      <vt:lpstr>默认设计模板</vt:lpstr>
      <vt:lpstr>Image</vt:lpstr>
      <vt:lpstr>Equation</vt:lpstr>
      <vt:lpstr>公式</vt:lpstr>
      <vt:lpstr>Visio</vt:lpstr>
      <vt:lpstr>密码学 第7章：公钥密码体制</vt:lpstr>
      <vt:lpstr>问题的提出</vt:lpstr>
      <vt:lpstr>以前模型的缺陷</vt:lpstr>
      <vt:lpstr>PowerPoint 演示文稿</vt:lpstr>
      <vt:lpstr>主要内容</vt:lpstr>
      <vt:lpstr>公钥加密体系</vt:lpstr>
      <vt:lpstr>PowerPoint 演示文稿</vt:lpstr>
      <vt:lpstr>PowerPoint 演示文稿</vt:lpstr>
      <vt:lpstr>PowerPoint 演示文稿</vt:lpstr>
      <vt:lpstr>PowerPoint 演示文稿</vt:lpstr>
      <vt:lpstr>对称加密体制的不足—密钥分配和管理</vt:lpstr>
      <vt:lpstr>PowerPoint 演示文稿</vt:lpstr>
      <vt:lpstr>对称加密体制的不足—签名和认证问题</vt:lpstr>
      <vt:lpstr>解决方法—公钥密码体制</vt:lpstr>
      <vt:lpstr>解决方法—公钥密码体制</vt:lpstr>
      <vt:lpstr>Diffie-Hellman-Merkle </vt:lpstr>
      <vt:lpstr>Whitfield Diffie</vt:lpstr>
      <vt:lpstr>Martin E. Hellman</vt:lpstr>
      <vt:lpstr>公钥密码体制示意图</vt:lpstr>
      <vt:lpstr>PowerPoint 演示文稿</vt:lpstr>
      <vt:lpstr>PowerPoint 演示文稿</vt:lpstr>
      <vt:lpstr>重要公钥密码体制</vt:lpstr>
      <vt:lpstr>公钥密码体制RSA</vt:lpstr>
      <vt:lpstr>PowerPoint 演示文稿</vt:lpstr>
      <vt:lpstr>PowerPoint 演示文稿</vt:lpstr>
      <vt:lpstr>RSA算法描述</vt:lpstr>
      <vt:lpstr>正确性</vt:lpstr>
      <vt:lpstr>例</vt:lpstr>
      <vt:lpstr>例</vt:lpstr>
      <vt:lpstr>一些疑问</vt:lpstr>
      <vt:lpstr>素数的生成</vt:lpstr>
      <vt:lpstr>PowerPoint 演示文稿</vt:lpstr>
      <vt:lpstr>RSA的实现</vt:lpstr>
      <vt:lpstr>RSA的实现</vt:lpstr>
      <vt:lpstr>RSA的安全性</vt:lpstr>
      <vt:lpstr>对RSA的攻击 </vt:lpstr>
      <vt:lpstr>针对n分解的攻击</vt:lpstr>
      <vt:lpstr>二次筛法</vt:lpstr>
      <vt:lpstr>循环攻击</vt:lpstr>
      <vt:lpstr>循环攻击实例</vt:lpstr>
      <vt:lpstr>PowerPoint 演示文稿</vt:lpstr>
      <vt:lpstr>PowerPoint 演示文稿</vt:lpstr>
      <vt:lpstr>PowerPoint 演示文稿</vt:lpstr>
      <vt:lpstr>回到例子</vt:lpstr>
      <vt:lpstr>同模攻击</vt:lpstr>
      <vt:lpstr>PowerPoint 演示文稿</vt:lpstr>
      <vt:lpstr>选择密文攻击 </vt:lpstr>
      <vt:lpstr>PowerPoint 演示文稿</vt:lpstr>
      <vt:lpstr>低加密指数攻击 </vt:lpstr>
      <vt:lpstr>时间攻击 </vt:lpstr>
      <vt:lpstr>PowerPoint 演示文稿</vt:lpstr>
      <vt:lpstr>RSA-OAEP：最佳非对称加密填充</vt:lpstr>
      <vt:lpstr>PowerPoint 演示文稿</vt:lpstr>
      <vt:lpstr>公钥密码体制ElGamal</vt:lpstr>
      <vt:lpstr>算法描述</vt:lpstr>
      <vt:lpstr>PowerPoint 演示文稿</vt:lpstr>
      <vt:lpstr>PowerPoint 演示文稿</vt:lpstr>
      <vt:lpstr>PowerPoint 演示文稿</vt:lpstr>
      <vt:lpstr>ElGamal的安全性</vt:lpstr>
      <vt:lpstr>离散对数问题的求解</vt:lpstr>
      <vt:lpstr>大步-小步法</vt:lpstr>
      <vt:lpstr>大步-小步法举例</vt:lpstr>
      <vt:lpstr>指数积分法</vt:lpstr>
      <vt:lpstr>指数积分法(续)</vt:lpstr>
      <vt:lpstr>指数积分法（例）</vt:lpstr>
      <vt:lpstr>PowerPoint 演示文稿</vt:lpstr>
      <vt:lpstr>公钥密码体制ECC</vt:lpstr>
      <vt:lpstr>椭圆曲线的定义</vt:lpstr>
      <vt:lpstr>椭圆曲线</vt:lpstr>
      <vt:lpstr>PowerPoint 演示文稿</vt:lpstr>
      <vt:lpstr>椭圆曲线上的运算</vt:lpstr>
      <vt:lpstr>PowerPoint 演示文稿</vt:lpstr>
      <vt:lpstr>What are Elliptic Curves?</vt:lpstr>
      <vt:lpstr>Points P(x,y) on an Elliptic Curve form a Group</vt:lpstr>
      <vt:lpstr>Neutral and Inverse Elements</vt:lpstr>
      <vt:lpstr>Point Doubling – Adding a point to itself</vt:lpstr>
      <vt:lpstr>Point Doubling – Adding a point to itself</vt:lpstr>
      <vt:lpstr>Point Iteration – Adding a point k-1 times to itself</vt:lpstr>
      <vt:lpstr>有限域上椭圆曲线加法</vt:lpstr>
      <vt:lpstr>PowerPoint 演示文稿</vt:lpstr>
      <vt:lpstr>Task 1 - Multiplication c = ab in GF11</vt:lpstr>
      <vt:lpstr>Solution 1 - Multiplication c = ab in GF11</vt:lpstr>
      <vt:lpstr>Task 2 – Points on an Elliptic Curve </vt:lpstr>
      <vt:lpstr>Solution 2 – Points on an Elliptic Curve</vt:lpstr>
      <vt:lpstr>Points on an Elliptic Curve</vt:lpstr>
      <vt:lpstr>Task 3 – Iterate a Point on the Elliptic Curve </vt:lpstr>
      <vt:lpstr>Solution 3 – Iterate a Point on the Elliptic Curve </vt:lpstr>
      <vt:lpstr>Elliptic Curve Discrete Logarithm Problem (ECDLP)</vt:lpstr>
      <vt:lpstr>椭圆曲线密码算法</vt:lpstr>
      <vt:lpstr>PowerPoint 演示文稿</vt:lpstr>
      <vt:lpstr>PowerPoint 演示文稿</vt:lpstr>
      <vt:lpstr>椭圆曲线上的离散对数问题</vt:lpstr>
      <vt:lpstr>ECC小结</vt:lpstr>
      <vt:lpstr>其他公钥密码算法</vt:lpstr>
      <vt:lpstr>公钥体制的问题：</vt:lpstr>
      <vt:lpstr>中间人攻击</vt:lpstr>
      <vt:lpstr>基于身份的加密体制IBE</vt:lpstr>
      <vt:lpstr>PowerPoint 演示文稿</vt:lpstr>
      <vt:lpstr>IBE的组成</vt:lpstr>
      <vt:lpstr>BF-IBE方案</vt:lpstr>
      <vt:lpstr>BF-IBE基础方案 </vt:lpstr>
      <vt:lpstr>PowerPoint 演示文稿</vt:lpstr>
      <vt:lpstr>PowerPoint 演示文稿</vt:lpstr>
      <vt:lpstr>BF-IBE完全方案 </vt:lpstr>
      <vt:lpstr>PowerPoint 演示文稿</vt:lpstr>
      <vt:lpstr>IBE的优缺点</vt:lpstr>
      <vt:lpstr>公钥密码体制的安全性</vt:lpstr>
      <vt:lpstr>公钥密码分析</vt:lpstr>
      <vt:lpstr>公钥密码的优点（与对称密码相比）</vt:lpstr>
      <vt:lpstr>公钥密码的不足（与对称密码相比）</vt:lpstr>
      <vt:lpstr>混合加密</vt:lpstr>
      <vt:lpstr>混合加密</vt:lpstr>
      <vt:lpstr>本章小结</vt:lpstr>
    </vt:vector>
  </TitlesOfParts>
  <Company>Guilddesign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ThemeGallery</dc:creator>
  <cp:lastModifiedBy>caolx</cp:lastModifiedBy>
  <cp:revision>473</cp:revision>
  <dcterms:created xsi:type="dcterms:W3CDTF">2004-07-21T02:43:03Z</dcterms:created>
  <dcterms:modified xsi:type="dcterms:W3CDTF">2019-12-09T01:21:49Z</dcterms:modified>
</cp:coreProperties>
</file>